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av" ContentType="audio/x-wav"/>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10"/>
  </p:notesMasterIdLst>
  <p:sldIdLst>
    <p:sldId id="257" r:id="rId3"/>
    <p:sldId id="285" r:id="rId4"/>
    <p:sldId id="286" r:id="rId5"/>
    <p:sldId id="284" r:id="rId6"/>
    <p:sldId id="287" r:id="rId7"/>
    <p:sldId id="288"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01" r:id="rId21"/>
    <p:sldId id="302" r:id="rId22"/>
    <p:sldId id="303" r:id="rId23"/>
    <p:sldId id="304" r:id="rId24"/>
    <p:sldId id="305" r:id="rId25"/>
    <p:sldId id="306" r:id="rId26"/>
    <p:sldId id="307" r:id="rId27"/>
    <p:sldId id="308" r:id="rId28"/>
    <p:sldId id="309" r:id="rId29"/>
    <p:sldId id="310" r:id="rId30"/>
    <p:sldId id="311" r:id="rId31"/>
    <p:sldId id="312" r:id="rId32"/>
    <p:sldId id="313" r:id="rId33"/>
    <p:sldId id="314" r:id="rId34"/>
    <p:sldId id="315" r:id="rId35"/>
    <p:sldId id="316" r:id="rId36"/>
    <p:sldId id="317" r:id="rId37"/>
    <p:sldId id="318" r:id="rId38"/>
    <p:sldId id="319" r:id="rId39"/>
    <p:sldId id="320" r:id="rId40"/>
    <p:sldId id="321" r:id="rId41"/>
    <p:sldId id="322" r:id="rId42"/>
    <p:sldId id="324" r:id="rId43"/>
    <p:sldId id="323" r:id="rId44"/>
    <p:sldId id="325" r:id="rId45"/>
    <p:sldId id="327" r:id="rId46"/>
    <p:sldId id="326" r:id="rId47"/>
    <p:sldId id="354" r:id="rId48"/>
    <p:sldId id="355" r:id="rId49"/>
    <p:sldId id="356" r:id="rId50"/>
    <p:sldId id="357" r:id="rId51"/>
    <p:sldId id="358" r:id="rId52"/>
    <p:sldId id="359" r:id="rId53"/>
    <p:sldId id="360" r:id="rId54"/>
    <p:sldId id="361" r:id="rId55"/>
    <p:sldId id="362" r:id="rId56"/>
    <p:sldId id="363" r:id="rId57"/>
    <p:sldId id="364" r:id="rId58"/>
    <p:sldId id="365" r:id="rId59"/>
    <p:sldId id="329" r:id="rId60"/>
    <p:sldId id="331" r:id="rId61"/>
    <p:sldId id="351" r:id="rId62"/>
    <p:sldId id="332" r:id="rId63"/>
    <p:sldId id="333" r:id="rId64"/>
    <p:sldId id="334" r:id="rId65"/>
    <p:sldId id="335" r:id="rId66"/>
    <p:sldId id="336" r:id="rId67"/>
    <p:sldId id="337" r:id="rId68"/>
    <p:sldId id="338" r:id="rId69"/>
    <p:sldId id="339" r:id="rId70"/>
    <p:sldId id="340" r:id="rId71"/>
    <p:sldId id="341" r:id="rId72"/>
    <p:sldId id="342" r:id="rId73"/>
    <p:sldId id="343" r:id="rId74"/>
    <p:sldId id="344" r:id="rId75"/>
    <p:sldId id="345" r:id="rId76"/>
    <p:sldId id="346" r:id="rId77"/>
    <p:sldId id="347" r:id="rId78"/>
    <p:sldId id="348" r:id="rId79"/>
    <p:sldId id="349" r:id="rId80"/>
    <p:sldId id="350" r:id="rId81"/>
    <p:sldId id="366" r:id="rId82"/>
    <p:sldId id="367" r:id="rId83"/>
    <p:sldId id="368" r:id="rId84"/>
    <p:sldId id="371" r:id="rId85"/>
    <p:sldId id="372" r:id="rId86"/>
    <p:sldId id="373" r:id="rId87"/>
    <p:sldId id="374" r:id="rId88"/>
    <p:sldId id="375" r:id="rId89"/>
    <p:sldId id="377" r:id="rId90"/>
    <p:sldId id="378" r:id="rId91"/>
    <p:sldId id="379" r:id="rId92"/>
    <p:sldId id="408" r:id="rId93"/>
    <p:sldId id="406" r:id="rId94"/>
    <p:sldId id="380" r:id="rId95"/>
    <p:sldId id="381" r:id="rId96"/>
    <p:sldId id="382" r:id="rId97"/>
    <p:sldId id="383" r:id="rId98"/>
    <p:sldId id="384" r:id="rId99"/>
    <p:sldId id="386" r:id="rId100"/>
    <p:sldId id="387" r:id="rId101"/>
    <p:sldId id="388" r:id="rId102"/>
    <p:sldId id="389" r:id="rId103"/>
    <p:sldId id="390" r:id="rId104"/>
    <p:sldId id="391" r:id="rId105"/>
    <p:sldId id="392" r:id="rId106"/>
    <p:sldId id="393" r:id="rId107"/>
    <p:sldId id="405" r:id="rId108"/>
    <p:sldId id="275"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1AB6"/>
    <a:srgbClr val="8E0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61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31D6-7AD7-4800-9FC3-D8C53EFC1E95}" type="datetimeFigureOut">
              <a:rPr lang="en-IN" smtClean="0"/>
              <a:t>26-09-2023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4EE98D-3FAE-496C-9EE0-98D801AE951B}" type="slidenum">
              <a:rPr lang="en-IN" smtClean="0"/>
              <a:t>‹#›</a:t>
            </a:fld>
            <a:endParaRPr lang="en-IN"/>
          </a:p>
        </p:txBody>
      </p:sp>
    </p:spTree>
    <p:extLst>
      <p:ext uri="{BB962C8B-B14F-4D97-AF65-F5344CB8AC3E}">
        <p14:creationId xmlns:p14="http://schemas.microsoft.com/office/powerpoint/2010/main" val="2551771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In general, a </a:t>
            </a:r>
            <a:r>
              <a:rPr lang="en-US" altLang="en-US" b="1" smtClean="0">
                <a:latin typeface="Arial" panose="020B0604020202020204" pitchFamily="34" charset="0"/>
              </a:rPr>
              <a:t>bus </a:t>
            </a:r>
            <a:r>
              <a:rPr lang="en-US" altLang="en-US" smtClean="0">
                <a:latin typeface="Arial" panose="020B0604020202020204" pitchFamily="34" charset="0"/>
              </a:rPr>
              <a:t>is a common ire or parallel group of wires connecting multiple circuits. A </a:t>
            </a:r>
            <a:r>
              <a:rPr lang="en-US" altLang="en-US" b="1" smtClean="0">
                <a:latin typeface="Arial" panose="020B0604020202020204" pitchFamily="34" charset="0"/>
              </a:rPr>
              <a:t>data bus</a:t>
            </a:r>
            <a:r>
              <a:rPr lang="en-US" altLang="en-US" smtClean="0">
                <a:latin typeface="Arial" panose="020B0604020202020204" pitchFamily="34" charset="0"/>
              </a:rPr>
              <a:t> is a way of transferring data within and outside a computer.</a:t>
            </a:r>
            <a:endParaRPr lang="en-US" altLang="en-US" b="1" smtClean="0">
              <a:latin typeface="Arial" panose="020B0604020202020204" pitchFamily="34" charset="0"/>
            </a:endParaRPr>
          </a:p>
        </p:txBody>
      </p:sp>
      <p:sp>
        <p:nvSpPr>
          <p:cNvPr id="4" name="Header Placeholder 3"/>
          <p:cNvSpPr>
            <a:spLocks noGrp="1"/>
          </p:cNvSpPr>
          <p:nvPr>
            <p:ph type="hdr" sz="quarter"/>
          </p:nvPr>
        </p:nvSpPr>
        <p:spPr/>
        <p:txBody>
          <a:bodyPr/>
          <a:lstStyle/>
          <a:p>
            <a:pPr>
              <a:defRPr/>
            </a:pPr>
            <a:r>
              <a:rPr lang="en-US"/>
              <a:t>Octal &amp; Hexadecimal Number Systems</a:t>
            </a:r>
          </a:p>
        </p:txBody>
      </p:sp>
      <p:sp>
        <p:nvSpPr>
          <p:cNvPr id="5" name="Date Placeholder 4"/>
          <p:cNvSpPr>
            <a:spLocks noGrp="1"/>
          </p:cNvSpPr>
          <p:nvPr>
            <p:ph type="dt" sz="quarter" idx="1"/>
          </p:nvPr>
        </p:nvSpPr>
        <p:spPr/>
        <p:txBody>
          <a:bodyPr/>
          <a:lstStyle/>
          <a:p>
            <a:pPr>
              <a:defRPr/>
            </a:pPr>
            <a:r>
              <a:rPr lang="en-US" sz="1000"/>
              <a:t>Digital Electronics</a:t>
            </a:r>
            <a:r>
              <a:rPr lang="en-US" sz="1000">
                <a:sym typeface="Symbol"/>
              </a:rPr>
              <a:t></a:t>
            </a:r>
            <a:r>
              <a:rPr lang="en-US" sz="1000"/>
              <a:t>  </a:t>
            </a:r>
          </a:p>
          <a:p>
            <a:pPr>
              <a:defRPr/>
            </a:pPr>
            <a:r>
              <a:rPr lang="en-US" sz="1000"/>
              <a:t>Lesson 2.4 Specific Combo Circuits &amp;  Misc Topics</a:t>
            </a:r>
          </a:p>
        </p:txBody>
      </p:sp>
      <p:sp>
        <p:nvSpPr>
          <p:cNvPr id="35846"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mtClean="0"/>
              <a:t>Project Lead The Way, Inc.</a:t>
            </a:r>
            <a:endParaRPr lang="en-US" altLang="en-US" baseline="30000" smtClean="0"/>
          </a:p>
          <a:p>
            <a:pPr eaLnBrk="1" hangingPunct="1"/>
            <a:r>
              <a:rPr lang="en-US" altLang="en-US" smtClean="0"/>
              <a:t>Copyright 2009</a:t>
            </a:r>
          </a:p>
        </p:txBody>
      </p:sp>
      <p:sp>
        <p:nvSpPr>
          <p:cNvPr id="7" name="Slide Number Placeholder 6"/>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F914E0E-94FA-4C85-84B3-0D41C1CF6DA0}" type="slidenum">
              <a:rPr lang="en-US" altLang="en-US"/>
              <a:pPr eaLnBrk="1" hangingPunct="1"/>
              <a:t>5</a:t>
            </a:fld>
            <a:endParaRPr lang="en-US" altLang="en-US"/>
          </a:p>
        </p:txBody>
      </p:sp>
    </p:spTree>
    <p:extLst>
      <p:ext uri="{BB962C8B-B14F-4D97-AF65-F5344CB8AC3E}">
        <p14:creationId xmlns:p14="http://schemas.microsoft.com/office/powerpoint/2010/main" val="3936830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Pause the power point and allow the student to work on the example.  The solution is on the next slide.</a:t>
            </a:r>
          </a:p>
        </p:txBody>
      </p:sp>
      <p:sp>
        <p:nvSpPr>
          <p:cNvPr id="4" name="Header Placeholder 3"/>
          <p:cNvSpPr>
            <a:spLocks noGrp="1"/>
          </p:cNvSpPr>
          <p:nvPr>
            <p:ph type="hdr" sz="quarter"/>
          </p:nvPr>
        </p:nvSpPr>
        <p:spPr/>
        <p:txBody>
          <a:bodyPr/>
          <a:lstStyle/>
          <a:p>
            <a:pPr>
              <a:defRPr/>
            </a:pPr>
            <a:r>
              <a:rPr lang="en-US"/>
              <a:t>Octal &amp; Hexadecimal Number Systems</a:t>
            </a:r>
          </a:p>
        </p:txBody>
      </p:sp>
      <p:sp>
        <p:nvSpPr>
          <p:cNvPr id="5" name="Date Placeholder 4"/>
          <p:cNvSpPr>
            <a:spLocks noGrp="1"/>
          </p:cNvSpPr>
          <p:nvPr>
            <p:ph type="dt" sz="quarter" idx="1"/>
          </p:nvPr>
        </p:nvSpPr>
        <p:spPr/>
        <p:txBody>
          <a:bodyPr/>
          <a:lstStyle/>
          <a:p>
            <a:pPr>
              <a:defRPr/>
            </a:pPr>
            <a:r>
              <a:rPr lang="en-US" sz="1000"/>
              <a:t>Digital Electronics</a:t>
            </a:r>
            <a:r>
              <a:rPr lang="en-US" sz="1000">
                <a:sym typeface="Symbol"/>
              </a:rPr>
              <a:t></a:t>
            </a:r>
            <a:r>
              <a:rPr lang="en-US" sz="1000"/>
              <a:t>  </a:t>
            </a:r>
          </a:p>
          <a:p>
            <a:pPr>
              <a:defRPr/>
            </a:pPr>
            <a:r>
              <a:rPr lang="en-US" sz="1000"/>
              <a:t>Lesson 2.4 Specific Combo Circuits &amp;  Misc Topics</a:t>
            </a:r>
          </a:p>
        </p:txBody>
      </p:sp>
      <p:sp>
        <p:nvSpPr>
          <p:cNvPr id="45062"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mtClean="0"/>
              <a:t>Project Lead The Way, Inc.</a:t>
            </a:r>
            <a:endParaRPr lang="en-US" altLang="en-US" baseline="30000" smtClean="0"/>
          </a:p>
          <a:p>
            <a:pPr eaLnBrk="1" hangingPunct="1"/>
            <a:r>
              <a:rPr lang="en-US" altLang="en-US" smtClean="0"/>
              <a:t>Copyright 2009</a:t>
            </a:r>
          </a:p>
        </p:txBody>
      </p:sp>
      <p:sp>
        <p:nvSpPr>
          <p:cNvPr id="7" name="Slide Number Placeholder 6"/>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7F6A74C-F38E-4F86-837B-2E840B78932D}" type="slidenum">
              <a:rPr lang="en-US" altLang="en-US"/>
              <a:pPr eaLnBrk="1" hangingPunct="1"/>
              <a:t>14</a:t>
            </a:fld>
            <a:endParaRPr lang="en-US" altLang="en-US"/>
          </a:p>
        </p:txBody>
      </p:sp>
    </p:spTree>
    <p:extLst>
      <p:ext uri="{BB962C8B-B14F-4D97-AF65-F5344CB8AC3E}">
        <p14:creationId xmlns:p14="http://schemas.microsoft.com/office/powerpoint/2010/main" val="215048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Here is the solution. If you print handouts, don’t print this page.</a:t>
            </a:r>
          </a:p>
          <a:p>
            <a:endParaRPr lang="en-US" altLang="en-US" smtClean="0">
              <a:latin typeface="Arial" panose="020B0604020202020204" pitchFamily="34" charset="0"/>
            </a:endParaRPr>
          </a:p>
        </p:txBody>
      </p:sp>
      <p:sp>
        <p:nvSpPr>
          <p:cNvPr id="4" name="Header Placeholder 3"/>
          <p:cNvSpPr>
            <a:spLocks noGrp="1"/>
          </p:cNvSpPr>
          <p:nvPr>
            <p:ph type="hdr" sz="quarter"/>
          </p:nvPr>
        </p:nvSpPr>
        <p:spPr/>
        <p:txBody>
          <a:bodyPr/>
          <a:lstStyle/>
          <a:p>
            <a:pPr>
              <a:defRPr/>
            </a:pPr>
            <a:r>
              <a:rPr lang="en-US"/>
              <a:t>Octal &amp; Hexadecimal Number Systems</a:t>
            </a:r>
          </a:p>
        </p:txBody>
      </p:sp>
      <p:sp>
        <p:nvSpPr>
          <p:cNvPr id="5" name="Date Placeholder 4"/>
          <p:cNvSpPr>
            <a:spLocks noGrp="1"/>
          </p:cNvSpPr>
          <p:nvPr>
            <p:ph type="dt" sz="quarter" idx="1"/>
          </p:nvPr>
        </p:nvSpPr>
        <p:spPr/>
        <p:txBody>
          <a:bodyPr/>
          <a:lstStyle/>
          <a:p>
            <a:pPr>
              <a:defRPr/>
            </a:pPr>
            <a:r>
              <a:rPr lang="en-US" sz="1000"/>
              <a:t>Digital Electronics</a:t>
            </a:r>
            <a:r>
              <a:rPr lang="en-US" sz="1000">
                <a:sym typeface="Symbol"/>
              </a:rPr>
              <a:t></a:t>
            </a:r>
            <a:r>
              <a:rPr lang="en-US" sz="1000"/>
              <a:t>  </a:t>
            </a:r>
          </a:p>
          <a:p>
            <a:pPr>
              <a:defRPr/>
            </a:pPr>
            <a:r>
              <a:rPr lang="en-US" sz="1000"/>
              <a:t>Lesson 2.4 Specific Combo Circuits &amp;  Misc Topics</a:t>
            </a:r>
          </a:p>
        </p:txBody>
      </p:sp>
      <p:sp>
        <p:nvSpPr>
          <p:cNvPr id="46086"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mtClean="0"/>
              <a:t>Project Lead The Way, Inc.</a:t>
            </a:r>
            <a:endParaRPr lang="en-US" altLang="en-US" baseline="30000" smtClean="0"/>
          </a:p>
          <a:p>
            <a:pPr eaLnBrk="1" hangingPunct="1"/>
            <a:r>
              <a:rPr lang="en-US" altLang="en-US" smtClean="0"/>
              <a:t>Copyright 2009</a:t>
            </a:r>
          </a:p>
        </p:txBody>
      </p:sp>
      <p:sp>
        <p:nvSpPr>
          <p:cNvPr id="7" name="Slide Number Placeholder 6"/>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146456B-5690-4257-8AA6-6BC8CD42BE1A}" type="slidenum">
              <a:rPr lang="en-US" altLang="en-US"/>
              <a:pPr eaLnBrk="1" hangingPunct="1"/>
              <a:t>15</a:t>
            </a:fld>
            <a:endParaRPr lang="en-US" altLang="en-US"/>
          </a:p>
        </p:txBody>
      </p:sp>
    </p:spTree>
    <p:extLst>
      <p:ext uri="{BB962C8B-B14F-4D97-AF65-F5344CB8AC3E}">
        <p14:creationId xmlns:p14="http://schemas.microsoft.com/office/powerpoint/2010/main" val="1938742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Review the DECIMAL-to-HEXADECIMAL conversion process.</a:t>
            </a:r>
          </a:p>
          <a:p>
            <a:r>
              <a:rPr lang="en-US" altLang="en-US" smtClean="0">
                <a:latin typeface="Arial" panose="020B0604020202020204" pitchFamily="34" charset="0"/>
              </a:rPr>
              <a:t>Note the subscript notation of (16) and (H) are both acceptable for hexadecimal numbers.</a:t>
            </a:r>
          </a:p>
          <a:p>
            <a:endParaRPr lang="en-US" altLang="en-US" smtClean="0">
              <a:latin typeface="Arial" panose="020B0604020202020204" pitchFamily="34" charset="0"/>
            </a:endParaRPr>
          </a:p>
        </p:txBody>
      </p:sp>
      <p:sp>
        <p:nvSpPr>
          <p:cNvPr id="4" name="Header Placeholder 3"/>
          <p:cNvSpPr>
            <a:spLocks noGrp="1"/>
          </p:cNvSpPr>
          <p:nvPr>
            <p:ph type="hdr" sz="quarter"/>
          </p:nvPr>
        </p:nvSpPr>
        <p:spPr/>
        <p:txBody>
          <a:bodyPr/>
          <a:lstStyle/>
          <a:p>
            <a:pPr>
              <a:defRPr/>
            </a:pPr>
            <a:r>
              <a:rPr lang="en-US"/>
              <a:t>Octal &amp; Hexadecimal Number Systems</a:t>
            </a:r>
          </a:p>
        </p:txBody>
      </p:sp>
      <p:sp>
        <p:nvSpPr>
          <p:cNvPr id="5" name="Date Placeholder 4"/>
          <p:cNvSpPr>
            <a:spLocks noGrp="1"/>
          </p:cNvSpPr>
          <p:nvPr>
            <p:ph type="dt" sz="quarter" idx="1"/>
          </p:nvPr>
        </p:nvSpPr>
        <p:spPr/>
        <p:txBody>
          <a:bodyPr/>
          <a:lstStyle/>
          <a:p>
            <a:pPr>
              <a:defRPr/>
            </a:pPr>
            <a:r>
              <a:rPr lang="en-US" sz="1000"/>
              <a:t>Digital Electronics</a:t>
            </a:r>
            <a:r>
              <a:rPr lang="en-US" sz="1000">
                <a:sym typeface="Symbol"/>
              </a:rPr>
              <a:t></a:t>
            </a:r>
            <a:r>
              <a:rPr lang="en-US" sz="1000"/>
              <a:t>  </a:t>
            </a:r>
          </a:p>
          <a:p>
            <a:pPr>
              <a:defRPr/>
            </a:pPr>
            <a:r>
              <a:rPr lang="en-US" sz="1000"/>
              <a:t>Lesson 2.4 Specific Combo Circuits &amp;  Misc Topics</a:t>
            </a:r>
          </a:p>
        </p:txBody>
      </p:sp>
      <p:sp>
        <p:nvSpPr>
          <p:cNvPr id="47110"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mtClean="0"/>
              <a:t>Project Lead The Way, Inc.</a:t>
            </a:r>
            <a:endParaRPr lang="en-US" altLang="en-US" baseline="30000" smtClean="0"/>
          </a:p>
          <a:p>
            <a:pPr eaLnBrk="1" hangingPunct="1"/>
            <a:r>
              <a:rPr lang="en-US" altLang="en-US" smtClean="0"/>
              <a:t>Copyright 2009</a:t>
            </a:r>
          </a:p>
        </p:txBody>
      </p:sp>
      <p:sp>
        <p:nvSpPr>
          <p:cNvPr id="7" name="Slide Number Placeholder 6"/>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DE1F6C2-1177-4F21-9587-A936D6D9DB42}" type="slidenum">
              <a:rPr lang="en-US" altLang="en-US"/>
              <a:pPr eaLnBrk="1" hangingPunct="1"/>
              <a:t>16</a:t>
            </a:fld>
            <a:endParaRPr lang="en-US" altLang="en-US"/>
          </a:p>
        </p:txBody>
      </p:sp>
    </p:spTree>
    <p:extLst>
      <p:ext uri="{BB962C8B-B14F-4D97-AF65-F5344CB8AC3E}">
        <p14:creationId xmlns:p14="http://schemas.microsoft.com/office/powerpoint/2010/main" val="70487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Pause the power point and allow the student to work on the example.  The solution is on the next slide.</a:t>
            </a:r>
          </a:p>
          <a:p>
            <a:endParaRPr lang="en-US" altLang="en-US" smtClean="0">
              <a:latin typeface="Arial" panose="020B0604020202020204" pitchFamily="34" charset="0"/>
            </a:endParaRPr>
          </a:p>
        </p:txBody>
      </p:sp>
      <p:sp>
        <p:nvSpPr>
          <p:cNvPr id="4" name="Header Placeholder 3"/>
          <p:cNvSpPr>
            <a:spLocks noGrp="1"/>
          </p:cNvSpPr>
          <p:nvPr>
            <p:ph type="hdr" sz="quarter"/>
          </p:nvPr>
        </p:nvSpPr>
        <p:spPr/>
        <p:txBody>
          <a:bodyPr/>
          <a:lstStyle/>
          <a:p>
            <a:pPr>
              <a:defRPr/>
            </a:pPr>
            <a:r>
              <a:rPr lang="en-US"/>
              <a:t>Octal &amp; Hexadecimal Number Systems</a:t>
            </a:r>
          </a:p>
        </p:txBody>
      </p:sp>
      <p:sp>
        <p:nvSpPr>
          <p:cNvPr id="5" name="Date Placeholder 4"/>
          <p:cNvSpPr>
            <a:spLocks noGrp="1"/>
          </p:cNvSpPr>
          <p:nvPr>
            <p:ph type="dt" sz="quarter" idx="1"/>
          </p:nvPr>
        </p:nvSpPr>
        <p:spPr/>
        <p:txBody>
          <a:bodyPr/>
          <a:lstStyle/>
          <a:p>
            <a:pPr>
              <a:defRPr/>
            </a:pPr>
            <a:r>
              <a:rPr lang="en-US" sz="1000"/>
              <a:t>Digital Electronics</a:t>
            </a:r>
            <a:r>
              <a:rPr lang="en-US" sz="1000">
                <a:sym typeface="Symbol"/>
              </a:rPr>
              <a:t></a:t>
            </a:r>
            <a:r>
              <a:rPr lang="en-US" sz="1000"/>
              <a:t>  </a:t>
            </a:r>
          </a:p>
          <a:p>
            <a:pPr>
              <a:defRPr/>
            </a:pPr>
            <a:r>
              <a:rPr lang="en-US" sz="1000"/>
              <a:t>Lesson 2.4 Specific Combo Circuits &amp;  Misc Topics</a:t>
            </a:r>
          </a:p>
        </p:txBody>
      </p:sp>
      <p:sp>
        <p:nvSpPr>
          <p:cNvPr id="48134"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mtClean="0"/>
              <a:t>Project Lead The Way, Inc.</a:t>
            </a:r>
            <a:endParaRPr lang="en-US" altLang="en-US" baseline="30000" smtClean="0"/>
          </a:p>
          <a:p>
            <a:pPr eaLnBrk="1" hangingPunct="1"/>
            <a:r>
              <a:rPr lang="en-US" altLang="en-US" smtClean="0"/>
              <a:t>Copyright 2009</a:t>
            </a:r>
          </a:p>
        </p:txBody>
      </p:sp>
      <p:sp>
        <p:nvSpPr>
          <p:cNvPr id="7" name="Slide Number Placeholder 6"/>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533EE6F-8727-4919-B04B-B3E9578F1C9B}" type="slidenum">
              <a:rPr lang="en-US" altLang="en-US"/>
              <a:pPr eaLnBrk="1" hangingPunct="1"/>
              <a:t>17</a:t>
            </a:fld>
            <a:endParaRPr lang="en-US" altLang="en-US"/>
          </a:p>
        </p:txBody>
      </p:sp>
    </p:spTree>
    <p:extLst>
      <p:ext uri="{BB962C8B-B14F-4D97-AF65-F5344CB8AC3E}">
        <p14:creationId xmlns:p14="http://schemas.microsoft.com/office/powerpoint/2010/main" val="1187204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Here is the solution. If you print handouts, do not print this page.</a:t>
            </a:r>
          </a:p>
          <a:p>
            <a:endParaRPr lang="en-US" altLang="en-US" smtClean="0">
              <a:latin typeface="Arial" panose="020B0604020202020204" pitchFamily="34" charset="0"/>
            </a:endParaRPr>
          </a:p>
        </p:txBody>
      </p:sp>
      <p:sp>
        <p:nvSpPr>
          <p:cNvPr id="4" name="Header Placeholder 3"/>
          <p:cNvSpPr>
            <a:spLocks noGrp="1"/>
          </p:cNvSpPr>
          <p:nvPr>
            <p:ph type="hdr" sz="quarter"/>
          </p:nvPr>
        </p:nvSpPr>
        <p:spPr/>
        <p:txBody>
          <a:bodyPr/>
          <a:lstStyle/>
          <a:p>
            <a:pPr>
              <a:defRPr/>
            </a:pPr>
            <a:r>
              <a:rPr lang="en-US"/>
              <a:t>Octal &amp; Hexadecimal Number Systems</a:t>
            </a:r>
          </a:p>
        </p:txBody>
      </p:sp>
      <p:sp>
        <p:nvSpPr>
          <p:cNvPr id="5" name="Date Placeholder 4"/>
          <p:cNvSpPr>
            <a:spLocks noGrp="1"/>
          </p:cNvSpPr>
          <p:nvPr>
            <p:ph type="dt" sz="quarter" idx="1"/>
          </p:nvPr>
        </p:nvSpPr>
        <p:spPr/>
        <p:txBody>
          <a:bodyPr/>
          <a:lstStyle/>
          <a:p>
            <a:pPr>
              <a:defRPr/>
            </a:pPr>
            <a:r>
              <a:rPr lang="en-US" sz="1000"/>
              <a:t>Digital Electronics</a:t>
            </a:r>
            <a:r>
              <a:rPr lang="en-US" sz="1000">
                <a:sym typeface="Symbol"/>
              </a:rPr>
              <a:t></a:t>
            </a:r>
            <a:r>
              <a:rPr lang="en-US" sz="1000"/>
              <a:t>  </a:t>
            </a:r>
          </a:p>
          <a:p>
            <a:pPr>
              <a:defRPr/>
            </a:pPr>
            <a:r>
              <a:rPr lang="en-US" sz="1000"/>
              <a:t>Lesson 2.4 Specific Combo Circuits &amp;  Misc Topics</a:t>
            </a:r>
          </a:p>
        </p:txBody>
      </p:sp>
      <p:sp>
        <p:nvSpPr>
          <p:cNvPr id="49158"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mtClean="0"/>
              <a:t>Project Lead The Way, Inc.</a:t>
            </a:r>
            <a:endParaRPr lang="en-US" altLang="en-US" baseline="30000" smtClean="0"/>
          </a:p>
          <a:p>
            <a:pPr eaLnBrk="1" hangingPunct="1"/>
            <a:r>
              <a:rPr lang="en-US" altLang="en-US" smtClean="0"/>
              <a:t>Copyright 2009</a:t>
            </a:r>
          </a:p>
        </p:txBody>
      </p:sp>
      <p:sp>
        <p:nvSpPr>
          <p:cNvPr id="7" name="Slide Number Placeholder 6"/>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5DB1C0A-084B-49BD-90B4-2DA73B889FB8}" type="slidenum">
              <a:rPr lang="en-US" altLang="en-US"/>
              <a:pPr eaLnBrk="1" hangingPunct="1"/>
              <a:t>18</a:t>
            </a:fld>
            <a:endParaRPr lang="en-US" altLang="en-US"/>
          </a:p>
        </p:txBody>
      </p:sp>
    </p:spTree>
    <p:extLst>
      <p:ext uri="{BB962C8B-B14F-4D97-AF65-F5344CB8AC3E}">
        <p14:creationId xmlns:p14="http://schemas.microsoft.com/office/powerpoint/2010/main" val="3432104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Review the HEXADECIMAL-to-DECIMAL conversion process.</a:t>
            </a:r>
          </a:p>
          <a:p>
            <a:r>
              <a:rPr lang="en-US" altLang="en-US" smtClean="0">
                <a:latin typeface="Arial" panose="020B0604020202020204" pitchFamily="34" charset="0"/>
              </a:rPr>
              <a:t>Let the students know that as they become more proficient at the conversions, they may not need to write out the Bit-Weighting Factors.</a:t>
            </a:r>
          </a:p>
          <a:p>
            <a:endParaRPr lang="en-US" altLang="en-US" smtClean="0">
              <a:latin typeface="Arial" panose="020B0604020202020204" pitchFamily="34" charset="0"/>
            </a:endParaRPr>
          </a:p>
        </p:txBody>
      </p:sp>
      <p:sp>
        <p:nvSpPr>
          <p:cNvPr id="4" name="Header Placeholder 3"/>
          <p:cNvSpPr>
            <a:spLocks noGrp="1"/>
          </p:cNvSpPr>
          <p:nvPr>
            <p:ph type="hdr" sz="quarter"/>
          </p:nvPr>
        </p:nvSpPr>
        <p:spPr/>
        <p:txBody>
          <a:bodyPr/>
          <a:lstStyle/>
          <a:p>
            <a:pPr>
              <a:defRPr/>
            </a:pPr>
            <a:r>
              <a:rPr lang="en-US"/>
              <a:t>Octal &amp; Hexadecimal Number Systems</a:t>
            </a:r>
          </a:p>
        </p:txBody>
      </p:sp>
      <p:sp>
        <p:nvSpPr>
          <p:cNvPr id="5" name="Date Placeholder 4"/>
          <p:cNvSpPr>
            <a:spLocks noGrp="1"/>
          </p:cNvSpPr>
          <p:nvPr>
            <p:ph type="dt" sz="quarter" idx="1"/>
          </p:nvPr>
        </p:nvSpPr>
        <p:spPr/>
        <p:txBody>
          <a:bodyPr/>
          <a:lstStyle/>
          <a:p>
            <a:pPr>
              <a:defRPr/>
            </a:pPr>
            <a:r>
              <a:rPr lang="en-US" sz="1000"/>
              <a:t>Digital Electronics</a:t>
            </a:r>
            <a:r>
              <a:rPr lang="en-US" sz="1000">
                <a:sym typeface="Symbol"/>
              </a:rPr>
              <a:t></a:t>
            </a:r>
            <a:r>
              <a:rPr lang="en-US" sz="1000"/>
              <a:t>  </a:t>
            </a:r>
          </a:p>
          <a:p>
            <a:pPr>
              <a:defRPr/>
            </a:pPr>
            <a:r>
              <a:rPr lang="en-US" sz="1000"/>
              <a:t>Lesson 2.4 Specific Combo Circuits &amp;  Misc Topics</a:t>
            </a:r>
          </a:p>
        </p:txBody>
      </p:sp>
      <p:sp>
        <p:nvSpPr>
          <p:cNvPr id="50182"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mtClean="0"/>
              <a:t>Project Lead The Way, Inc.</a:t>
            </a:r>
            <a:endParaRPr lang="en-US" altLang="en-US" baseline="30000" smtClean="0"/>
          </a:p>
          <a:p>
            <a:pPr eaLnBrk="1" hangingPunct="1"/>
            <a:r>
              <a:rPr lang="en-US" altLang="en-US" smtClean="0"/>
              <a:t>Copyright 2009</a:t>
            </a:r>
          </a:p>
        </p:txBody>
      </p:sp>
      <p:sp>
        <p:nvSpPr>
          <p:cNvPr id="7" name="Slide Number Placeholder 6"/>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35766C7-5F14-4519-AB71-F0E647876748}" type="slidenum">
              <a:rPr lang="en-US" altLang="en-US"/>
              <a:pPr eaLnBrk="1" hangingPunct="1"/>
              <a:t>19</a:t>
            </a:fld>
            <a:endParaRPr lang="en-US" altLang="en-US"/>
          </a:p>
        </p:txBody>
      </p:sp>
    </p:spTree>
    <p:extLst>
      <p:ext uri="{BB962C8B-B14F-4D97-AF65-F5344CB8AC3E}">
        <p14:creationId xmlns:p14="http://schemas.microsoft.com/office/powerpoint/2010/main" val="998572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Pause the presentation and allow students to work on the example. The solution is on the next slide.</a:t>
            </a:r>
          </a:p>
        </p:txBody>
      </p:sp>
      <p:sp>
        <p:nvSpPr>
          <p:cNvPr id="4" name="Header Placeholder 3"/>
          <p:cNvSpPr>
            <a:spLocks noGrp="1"/>
          </p:cNvSpPr>
          <p:nvPr>
            <p:ph type="hdr" sz="quarter"/>
          </p:nvPr>
        </p:nvSpPr>
        <p:spPr/>
        <p:txBody>
          <a:bodyPr/>
          <a:lstStyle/>
          <a:p>
            <a:pPr>
              <a:defRPr/>
            </a:pPr>
            <a:r>
              <a:rPr lang="en-US"/>
              <a:t>Octal &amp; Hexadecimal Number Systems</a:t>
            </a:r>
          </a:p>
        </p:txBody>
      </p:sp>
      <p:sp>
        <p:nvSpPr>
          <p:cNvPr id="5" name="Date Placeholder 4"/>
          <p:cNvSpPr>
            <a:spLocks noGrp="1"/>
          </p:cNvSpPr>
          <p:nvPr>
            <p:ph type="dt" sz="quarter" idx="1"/>
          </p:nvPr>
        </p:nvSpPr>
        <p:spPr/>
        <p:txBody>
          <a:bodyPr/>
          <a:lstStyle/>
          <a:p>
            <a:pPr>
              <a:defRPr/>
            </a:pPr>
            <a:r>
              <a:rPr lang="en-US" sz="1000"/>
              <a:t>Digital Electronics</a:t>
            </a:r>
            <a:r>
              <a:rPr lang="en-US" sz="1000">
                <a:sym typeface="Symbol"/>
              </a:rPr>
              <a:t></a:t>
            </a:r>
            <a:r>
              <a:rPr lang="en-US" sz="1000"/>
              <a:t>  </a:t>
            </a:r>
          </a:p>
          <a:p>
            <a:pPr>
              <a:defRPr/>
            </a:pPr>
            <a:r>
              <a:rPr lang="en-US" sz="1000"/>
              <a:t>Lesson 2.4 Specific Combo Circuits &amp;  Misc Topics</a:t>
            </a:r>
          </a:p>
        </p:txBody>
      </p:sp>
      <p:sp>
        <p:nvSpPr>
          <p:cNvPr id="51206"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mtClean="0"/>
              <a:t>Project Lead The Way, Inc.</a:t>
            </a:r>
            <a:endParaRPr lang="en-US" altLang="en-US" baseline="30000" smtClean="0"/>
          </a:p>
          <a:p>
            <a:pPr eaLnBrk="1" hangingPunct="1"/>
            <a:r>
              <a:rPr lang="en-US" altLang="en-US" smtClean="0"/>
              <a:t>Copyright 2009</a:t>
            </a:r>
          </a:p>
        </p:txBody>
      </p:sp>
      <p:sp>
        <p:nvSpPr>
          <p:cNvPr id="7" name="Slide Number Placeholder 6"/>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B0985B2-F5D7-4419-9745-267AE415A017}" type="slidenum">
              <a:rPr lang="en-US" altLang="en-US"/>
              <a:pPr eaLnBrk="1" hangingPunct="1"/>
              <a:t>20</a:t>
            </a:fld>
            <a:endParaRPr lang="en-US" altLang="en-US"/>
          </a:p>
        </p:txBody>
      </p:sp>
    </p:spTree>
    <p:extLst>
      <p:ext uri="{BB962C8B-B14F-4D97-AF65-F5344CB8AC3E}">
        <p14:creationId xmlns:p14="http://schemas.microsoft.com/office/powerpoint/2010/main" val="3232199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Here is the solution. If you print handouts, do not print this page.</a:t>
            </a:r>
          </a:p>
          <a:p>
            <a:endParaRPr lang="en-US" altLang="en-US" smtClean="0">
              <a:latin typeface="Arial" panose="020B0604020202020204" pitchFamily="34" charset="0"/>
            </a:endParaRPr>
          </a:p>
        </p:txBody>
      </p:sp>
      <p:sp>
        <p:nvSpPr>
          <p:cNvPr id="4" name="Header Placeholder 3"/>
          <p:cNvSpPr>
            <a:spLocks noGrp="1"/>
          </p:cNvSpPr>
          <p:nvPr>
            <p:ph type="hdr" sz="quarter"/>
          </p:nvPr>
        </p:nvSpPr>
        <p:spPr/>
        <p:txBody>
          <a:bodyPr/>
          <a:lstStyle/>
          <a:p>
            <a:pPr>
              <a:defRPr/>
            </a:pPr>
            <a:r>
              <a:rPr lang="en-US"/>
              <a:t>Octal &amp; Hexadecimal Number Systems</a:t>
            </a:r>
          </a:p>
        </p:txBody>
      </p:sp>
      <p:sp>
        <p:nvSpPr>
          <p:cNvPr id="5" name="Date Placeholder 4"/>
          <p:cNvSpPr>
            <a:spLocks noGrp="1"/>
          </p:cNvSpPr>
          <p:nvPr>
            <p:ph type="dt" sz="quarter" idx="1"/>
          </p:nvPr>
        </p:nvSpPr>
        <p:spPr/>
        <p:txBody>
          <a:bodyPr/>
          <a:lstStyle/>
          <a:p>
            <a:pPr>
              <a:defRPr/>
            </a:pPr>
            <a:r>
              <a:rPr lang="en-US" sz="1000"/>
              <a:t>Digital Electronics</a:t>
            </a:r>
            <a:r>
              <a:rPr lang="en-US" sz="1000">
                <a:sym typeface="Symbol"/>
              </a:rPr>
              <a:t></a:t>
            </a:r>
            <a:r>
              <a:rPr lang="en-US" sz="1000"/>
              <a:t>  </a:t>
            </a:r>
          </a:p>
          <a:p>
            <a:pPr>
              <a:defRPr/>
            </a:pPr>
            <a:r>
              <a:rPr lang="en-US" sz="1000"/>
              <a:t>Lesson 2.4 Specific Combo Circuits &amp;  Misc Topics</a:t>
            </a:r>
          </a:p>
        </p:txBody>
      </p:sp>
      <p:sp>
        <p:nvSpPr>
          <p:cNvPr id="52230"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mtClean="0"/>
              <a:t>Project Lead The Way, Inc.</a:t>
            </a:r>
            <a:endParaRPr lang="en-US" altLang="en-US" baseline="30000" smtClean="0"/>
          </a:p>
          <a:p>
            <a:pPr eaLnBrk="1" hangingPunct="1"/>
            <a:r>
              <a:rPr lang="en-US" altLang="en-US" smtClean="0"/>
              <a:t>Copyright 2009</a:t>
            </a:r>
          </a:p>
        </p:txBody>
      </p:sp>
      <p:sp>
        <p:nvSpPr>
          <p:cNvPr id="7" name="Slide Number Placeholder 6"/>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2A12893-A9E2-483F-8C23-4F3DF9001DC6}" type="slidenum">
              <a:rPr lang="en-US" altLang="en-US"/>
              <a:pPr eaLnBrk="1" hangingPunct="1"/>
              <a:t>21</a:t>
            </a:fld>
            <a:endParaRPr lang="en-US" altLang="en-US"/>
          </a:p>
        </p:txBody>
      </p:sp>
    </p:spTree>
    <p:extLst>
      <p:ext uri="{BB962C8B-B14F-4D97-AF65-F5344CB8AC3E}">
        <p14:creationId xmlns:p14="http://schemas.microsoft.com/office/powerpoint/2010/main" val="4226808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Pause the presentation and allow students to work on the example. The solution is on the next slide.</a:t>
            </a:r>
          </a:p>
          <a:p>
            <a:endParaRPr lang="en-US" altLang="en-US" smtClean="0">
              <a:latin typeface="Arial" panose="020B0604020202020204" pitchFamily="34" charset="0"/>
            </a:endParaRPr>
          </a:p>
          <a:p>
            <a:r>
              <a:rPr lang="en-US" altLang="en-US" smtClean="0">
                <a:latin typeface="Arial" panose="020B0604020202020204" pitchFamily="34" charset="0"/>
              </a:rPr>
              <a:t>For this example, the students will need to realize that they must first convert from HEXADECIMAL-to-DECIMAL then DECIMAL-to-OCTAL.  Let them think about it a little before telling them this extra step. </a:t>
            </a:r>
          </a:p>
          <a:p>
            <a:endParaRPr lang="en-US" altLang="en-US" smtClean="0">
              <a:latin typeface="Arial" panose="020B0604020202020204" pitchFamily="34" charset="0"/>
            </a:endParaRPr>
          </a:p>
        </p:txBody>
      </p:sp>
      <p:sp>
        <p:nvSpPr>
          <p:cNvPr id="4" name="Header Placeholder 3"/>
          <p:cNvSpPr>
            <a:spLocks noGrp="1"/>
          </p:cNvSpPr>
          <p:nvPr>
            <p:ph type="hdr" sz="quarter"/>
          </p:nvPr>
        </p:nvSpPr>
        <p:spPr/>
        <p:txBody>
          <a:bodyPr/>
          <a:lstStyle/>
          <a:p>
            <a:pPr>
              <a:defRPr/>
            </a:pPr>
            <a:r>
              <a:rPr lang="en-US"/>
              <a:t>Octal &amp; Hexadecimal Number Systems</a:t>
            </a:r>
          </a:p>
        </p:txBody>
      </p:sp>
      <p:sp>
        <p:nvSpPr>
          <p:cNvPr id="5" name="Date Placeholder 4"/>
          <p:cNvSpPr>
            <a:spLocks noGrp="1"/>
          </p:cNvSpPr>
          <p:nvPr>
            <p:ph type="dt" sz="quarter" idx="1"/>
          </p:nvPr>
        </p:nvSpPr>
        <p:spPr/>
        <p:txBody>
          <a:bodyPr/>
          <a:lstStyle/>
          <a:p>
            <a:pPr>
              <a:defRPr/>
            </a:pPr>
            <a:r>
              <a:rPr lang="en-US" sz="1000"/>
              <a:t>Digital Electronics</a:t>
            </a:r>
            <a:r>
              <a:rPr lang="en-US" sz="1000">
                <a:sym typeface="Symbol"/>
              </a:rPr>
              <a:t></a:t>
            </a:r>
            <a:r>
              <a:rPr lang="en-US" sz="1000"/>
              <a:t>  </a:t>
            </a:r>
          </a:p>
          <a:p>
            <a:pPr>
              <a:defRPr/>
            </a:pPr>
            <a:r>
              <a:rPr lang="en-US" sz="1000"/>
              <a:t>Lesson 2.4 Specific Combo Circuits &amp;  Misc Topics</a:t>
            </a:r>
          </a:p>
        </p:txBody>
      </p:sp>
      <p:sp>
        <p:nvSpPr>
          <p:cNvPr id="53254"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mtClean="0"/>
              <a:t>Project Lead The Way, Inc.</a:t>
            </a:r>
            <a:endParaRPr lang="en-US" altLang="en-US" baseline="30000" smtClean="0"/>
          </a:p>
          <a:p>
            <a:pPr eaLnBrk="1" hangingPunct="1"/>
            <a:r>
              <a:rPr lang="en-US" altLang="en-US" smtClean="0"/>
              <a:t>Copyright 2009</a:t>
            </a:r>
          </a:p>
        </p:txBody>
      </p:sp>
      <p:sp>
        <p:nvSpPr>
          <p:cNvPr id="7" name="Slide Number Placeholder 6"/>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A0C2EDC-5BAD-48A6-88B7-881A145A0B5D}" type="slidenum">
              <a:rPr lang="en-US" altLang="en-US"/>
              <a:pPr eaLnBrk="1" hangingPunct="1"/>
              <a:t>22</a:t>
            </a:fld>
            <a:endParaRPr lang="en-US" altLang="en-US"/>
          </a:p>
        </p:txBody>
      </p:sp>
    </p:spTree>
    <p:extLst>
      <p:ext uri="{BB962C8B-B14F-4D97-AF65-F5344CB8AC3E}">
        <p14:creationId xmlns:p14="http://schemas.microsoft.com/office/powerpoint/2010/main" val="2831438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Here is the solution. If you print handouts, do not print this page.</a:t>
            </a:r>
          </a:p>
          <a:p>
            <a:endParaRPr lang="en-US" altLang="en-US" smtClean="0">
              <a:latin typeface="Arial" panose="020B0604020202020204" pitchFamily="34" charset="0"/>
            </a:endParaRPr>
          </a:p>
        </p:txBody>
      </p:sp>
      <p:sp>
        <p:nvSpPr>
          <p:cNvPr id="4" name="Header Placeholder 3"/>
          <p:cNvSpPr>
            <a:spLocks noGrp="1"/>
          </p:cNvSpPr>
          <p:nvPr>
            <p:ph type="hdr" sz="quarter"/>
          </p:nvPr>
        </p:nvSpPr>
        <p:spPr/>
        <p:txBody>
          <a:bodyPr/>
          <a:lstStyle/>
          <a:p>
            <a:pPr>
              <a:defRPr/>
            </a:pPr>
            <a:r>
              <a:rPr lang="en-US"/>
              <a:t>Octal &amp; Hexadecimal Number Systems</a:t>
            </a:r>
          </a:p>
        </p:txBody>
      </p:sp>
      <p:sp>
        <p:nvSpPr>
          <p:cNvPr id="5" name="Date Placeholder 4"/>
          <p:cNvSpPr>
            <a:spLocks noGrp="1"/>
          </p:cNvSpPr>
          <p:nvPr>
            <p:ph type="dt" sz="quarter" idx="1"/>
          </p:nvPr>
        </p:nvSpPr>
        <p:spPr/>
        <p:txBody>
          <a:bodyPr/>
          <a:lstStyle/>
          <a:p>
            <a:pPr>
              <a:defRPr/>
            </a:pPr>
            <a:r>
              <a:rPr lang="en-US" sz="1000"/>
              <a:t>Digital Electronics</a:t>
            </a:r>
            <a:r>
              <a:rPr lang="en-US" sz="1000">
                <a:sym typeface="Symbol"/>
              </a:rPr>
              <a:t></a:t>
            </a:r>
            <a:r>
              <a:rPr lang="en-US" sz="1000"/>
              <a:t>  </a:t>
            </a:r>
          </a:p>
          <a:p>
            <a:pPr>
              <a:defRPr/>
            </a:pPr>
            <a:r>
              <a:rPr lang="en-US" sz="1000"/>
              <a:t>Lesson 2.4 Specific Combo Circuits &amp;  Misc Topics</a:t>
            </a:r>
          </a:p>
        </p:txBody>
      </p:sp>
      <p:sp>
        <p:nvSpPr>
          <p:cNvPr id="54278"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mtClean="0"/>
              <a:t>Project Lead The Way, Inc.</a:t>
            </a:r>
            <a:endParaRPr lang="en-US" altLang="en-US" baseline="30000" smtClean="0"/>
          </a:p>
          <a:p>
            <a:pPr eaLnBrk="1" hangingPunct="1"/>
            <a:r>
              <a:rPr lang="en-US" altLang="en-US" smtClean="0"/>
              <a:t>Copyright 2009</a:t>
            </a:r>
          </a:p>
        </p:txBody>
      </p:sp>
      <p:sp>
        <p:nvSpPr>
          <p:cNvPr id="7" name="Slide Number Placeholder 6"/>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1C42061-71DD-466A-B6A6-75011BDC9898}" type="slidenum">
              <a:rPr lang="en-US" altLang="en-US"/>
              <a:pPr eaLnBrk="1" hangingPunct="1"/>
              <a:t>23</a:t>
            </a:fld>
            <a:endParaRPr lang="en-US" altLang="en-US"/>
          </a:p>
        </p:txBody>
      </p:sp>
    </p:spTree>
    <p:extLst>
      <p:ext uri="{BB962C8B-B14F-4D97-AF65-F5344CB8AC3E}">
        <p14:creationId xmlns:p14="http://schemas.microsoft.com/office/powerpoint/2010/main" val="627558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This slide first presents a graphical overview of the process for converting between DECIMAL↔BINARY (students should know how to do this) and then generalizes this process for converting between DECIMAL↔OCTAL &amp; DECIMAL↔HEXADECIMAL.</a:t>
            </a:r>
          </a:p>
          <a:p>
            <a:endParaRPr lang="en-US" altLang="en-US" smtClean="0">
              <a:latin typeface="Arial" panose="020B0604020202020204" pitchFamily="34" charset="0"/>
            </a:endParaRPr>
          </a:p>
        </p:txBody>
      </p:sp>
      <p:sp>
        <p:nvSpPr>
          <p:cNvPr id="4" name="Header Placeholder 3"/>
          <p:cNvSpPr>
            <a:spLocks noGrp="1"/>
          </p:cNvSpPr>
          <p:nvPr>
            <p:ph type="hdr" sz="quarter"/>
          </p:nvPr>
        </p:nvSpPr>
        <p:spPr/>
        <p:txBody>
          <a:bodyPr/>
          <a:lstStyle/>
          <a:p>
            <a:pPr>
              <a:defRPr/>
            </a:pPr>
            <a:r>
              <a:rPr lang="en-US"/>
              <a:t>Octal &amp; Hexadecimal Number Systems</a:t>
            </a:r>
          </a:p>
        </p:txBody>
      </p:sp>
      <p:sp>
        <p:nvSpPr>
          <p:cNvPr id="5" name="Date Placeholder 4"/>
          <p:cNvSpPr>
            <a:spLocks noGrp="1"/>
          </p:cNvSpPr>
          <p:nvPr>
            <p:ph type="dt" sz="quarter" idx="1"/>
          </p:nvPr>
        </p:nvSpPr>
        <p:spPr/>
        <p:txBody>
          <a:bodyPr/>
          <a:lstStyle/>
          <a:p>
            <a:pPr>
              <a:defRPr/>
            </a:pPr>
            <a:r>
              <a:rPr lang="en-US" sz="1000"/>
              <a:t>Digital Electronics</a:t>
            </a:r>
            <a:r>
              <a:rPr lang="en-US" sz="1000">
                <a:sym typeface="Symbol"/>
              </a:rPr>
              <a:t></a:t>
            </a:r>
            <a:r>
              <a:rPr lang="en-US" sz="1000"/>
              <a:t>  </a:t>
            </a:r>
          </a:p>
          <a:p>
            <a:pPr>
              <a:defRPr/>
            </a:pPr>
            <a:r>
              <a:rPr lang="en-US" sz="1000"/>
              <a:t>Lesson 2.4 Specific Combo Circuits &amp;  Misc Topics</a:t>
            </a:r>
          </a:p>
        </p:txBody>
      </p:sp>
      <p:sp>
        <p:nvSpPr>
          <p:cNvPr id="36870"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mtClean="0"/>
              <a:t>Project Lead The Way, Inc.</a:t>
            </a:r>
            <a:endParaRPr lang="en-US" altLang="en-US" baseline="30000" smtClean="0"/>
          </a:p>
          <a:p>
            <a:pPr eaLnBrk="1" hangingPunct="1"/>
            <a:r>
              <a:rPr lang="en-US" altLang="en-US" smtClean="0"/>
              <a:t>Copyright 2009</a:t>
            </a:r>
          </a:p>
        </p:txBody>
      </p:sp>
      <p:sp>
        <p:nvSpPr>
          <p:cNvPr id="7" name="Slide Number Placeholder 6"/>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44939B5-C779-4878-A022-14DF081926A7}" type="slidenum">
              <a:rPr lang="en-US" altLang="en-US"/>
              <a:pPr eaLnBrk="1" hangingPunct="1"/>
              <a:t>6</a:t>
            </a:fld>
            <a:endParaRPr lang="en-US" altLang="en-US"/>
          </a:p>
        </p:txBody>
      </p:sp>
    </p:spTree>
    <p:extLst>
      <p:ext uri="{BB962C8B-B14F-4D97-AF65-F5344CB8AC3E}">
        <p14:creationId xmlns:p14="http://schemas.microsoft.com/office/powerpoint/2010/main" val="3334792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Pause the presentation and allow students to work on the example. The solution is on the next slide.</a:t>
            </a:r>
          </a:p>
          <a:p>
            <a:r>
              <a:rPr lang="en-US" altLang="en-US" smtClean="0">
                <a:latin typeface="Arial" panose="020B0604020202020204" pitchFamily="34" charset="0"/>
              </a:rPr>
              <a:t>For this example, the students will realize that they must first convert from OCTAL-to-DECIMAL, then DECIMAL-to-BINARY. Let them think about it a little before telling them this extra step. </a:t>
            </a:r>
          </a:p>
          <a:p>
            <a:endParaRPr lang="en-US" altLang="en-US" smtClean="0">
              <a:latin typeface="Arial" panose="020B0604020202020204" pitchFamily="34" charset="0"/>
            </a:endParaRPr>
          </a:p>
        </p:txBody>
      </p:sp>
      <p:sp>
        <p:nvSpPr>
          <p:cNvPr id="4" name="Header Placeholder 3"/>
          <p:cNvSpPr>
            <a:spLocks noGrp="1"/>
          </p:cNvSpPr>
          <p:nvPr>
            <p:ph type="hdr" sz="quarter"/>
          </p:nvPr>
        </p:nvSpPr>
        <p:spPr/>
        <p:txBody>
          <a:bodyPr/>
          <a:lstStyle/>
          <a:p>
            <a:pPr>
              <a:defRPr/>
            </a:pPr>
            <a:r>
              <a:rPr lang="en-US"/>
              <a:t>Octal &amp; Hexadecimal Number Systems</a:t>
            </a:r>
          </a:p>
        </p:txBody>
      </p:sp>
      <p:sp>
        <p:nvSpPr>
          <p:cNvPr id="5" name="Date Placeholder 4"/>
          <p:cNvSpPr>
            <a:spLocks noGrp="1"/>
          </p:cNvSpPr>
          <p:nvPr>
            <p:ph type="dt" sz="quarter" idx="1"/>
          </p:nvPr>
        </p:nvSpPr>
        <p:spPr/>
        <p:txBody>
          <a:bodyPr/>
          <a:lstStyle/>
          <a:p>
            <a:pPr>
              <a:defRPr/>
            </a:pPr>
            <a:r>
              <a:rPr lang="en-US" sz="1000"/>
              <a:t>Digital Electronics</a:t>
            </a:r>
            <a:r>
              <a:rPr lang="en-US" sz="1000">
                <a:sym typeface="Symbol"/>
              </a:rPr>
              <a:t></a:t>
            </a:r>
            <a:r>
              <a:rPr lang="en-US" sz="1000"/>
              <a:t>  </a:t>
            </a:r>
          </a:p>
          <a:p>
            <a:pPr>
              <a:defRPr/>
            </a:pPr>
            <a:r>
              <a:rPr lang="en-US" sz="1000"/>
              <a:t>Lesson 2.4 Specific Combo Circuits &amp;  Misc Topics</a:t>
            </a:r>
          </a:p>
        </p:txBody>
      </p:sp>
      <p:sp>
        <p:nvSpPr>
          <p:cNvPr id="55302"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mtClean="0"/>
              <a:t>Project Lead The Way, Inc.</a:t>
            </a:r>
            <a:endParaRPr lang="en-US" altLang="en-US" baseline="30000" smtClean="0"/>
          </a:p>
          <a:p>
            <a:pPr eaLnBrk="1" hangingPunct="1"/>
            <a:r>
              <a:rPr lang="en-US" altLang="en-US" smtClean="0"/>
              <a:t>Copyright 2009</a:t>
            </a:r>
          </a:p>
        </p:txBody>
      </p:sp>
      <p:sp>
        <p:nvSpPr>
          <p:cNvPr id="7" name="Slide Number Placeholder 6"/>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6B633CD-21C8-4F93-9530-CD9695EC8B7E}" type="slidenum">
              <a:rPr lang="en-US" altLang="en-US"/>
              <a:pPr eaLnBrk="1" hangingPunct="1"/>
              <a:t>24</a:t>
            </a:fld>
            <a:endParaRPr lang="en-US" altLang="en-US"/>
          </a:p>
        </p:txBody>
      </p:sp>
    </p:spTree>
    <p:extLst>
      <p:ext uri="{BB962C8B-B14F-4D97-AF65-F5344CB8AC3E}">
        <p14:creationId xmlns:p14="http://schemas.microsoft.com/office/powerpoint/2010/main" val="2972019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Here is the solution. If you print handouts, don’t print this page.</a:t>
            </a:r>
          </a:p>
          <a:p>
            <a:endParaRPr lang="en-US" altLang="en-US" smtClean="0">
              <a:latin typeface="Arial" panose="020B0604020202020204" pitchFamily="34" charset="0"/>
            </a:endParaRPr>
          </a:p>
        </p:txBody>
      </p:sp>
      <p:sp>
        <p:nvSpPr>
          <p:cNvPr id="4" name="Header Placeholder 3"/>
          <p:cNvSpPr>
            <a:spLocks noGrp="1"/>
          </p:cNvSpPr>
          <p:nvPr>
            <p:ph type="hdr" sz="quarter"/>
          </p:nvPr>
        </p:nvSpPr>
        <p:spPr/>
        <p:txBody>
          <a:bodyPr/>
          <a:lstStyle/>
          <a:p>
            <a:pPr>
              <a:defRPr/>
            </a:pPr>
            <a:r>
              <a:rPr lang="en-US"/>
              <a:t>Octal &amp; Hexadecimal Number Systems</a:t>
            </a:r>
          </a:p>
        </p:txBody>
      </p:sp>
      <p:sp>
        <p:nvSpPr>
          <p:cNvPr id="5" name="Date Placeholder 4"/>
          <p:cNvSpPr>
            <a:spLocks noGrp="1"/>
          </p:cNvSpPr>
          <p:nvPr>
            <p:ph type="dt" sz="quarter" idx="1"/>
          </p:nvPr>
        </p:nvSpPr>
        <p:spPr/>
        <p:txBody>
          <a:bodyPr/>
          <a:lstStyle/>
          <a:p>
            <a:pPr>
              <a:defRPr/>
            </a:pPr>
            <a:r>
              <a:rPr lang="en-US" sz="1000"/>
              <a:t>Digital Electronics</a:t>
            </a:r>
            <a:r>
              <a:rPr lang="en-US" sz="1000">
                <a:sym typeface="Symbol"/>
              </a:rPr>
              <a:t></a:t>
            </a:r>
            <a:r>
              <a:rPr lang="en-US" sz="1000"/>
              <a:t>  </a:t>
            </a:r>
          </a:p>
          <a:p>
            <a:pPr>
              <a:defRPr/>
            </a:pPr>
            <a:r>
              <a:rPr lang="en-US" sz="1000"/>
              <a:t>Lesson 2.4 Specific Combo Circuits &amp;  Misc Topics</a:t>
            </a:r>
          </a:p>
        </p:txBody>
      </p:sp>
      <p:sp>
        <p:nvSpPr>
          <p:cNvPr id="56326"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mtClean="0"/>
              <a:t>Project Lead The Way, Inc.</a:t>
            </a:r>
            <a:endParaRPr lang="en-US" altLang="en-US" baseline="30000" smtClean="0"/>
          </a:p>
          <a:p>
            <a:pPr eaLnBrk="1" hangingPunct="1"/>
            <a:r>
              <a:rPr lang="en-US" altLang="en-US" smtClean="0"/>
              <a:t>Copyright 2009</a:t>
            </a:r>
          </a:p>
        </p:txBody>
      </p:sp>
      <p:sp>
        <p:nvSpPr>
          <p:cNvPr id="7" name="Slide Number Placeholder 6"/>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31BB1D8-5DCC-401D-BFFC-8778F8A0B7A8}" type="slidenum">
              <a:rPr lang="en-US" altLang="en-US"/>
              <a:pPr eaLnBrk="1" hangingPunct="1"/>
              <a:t>25</a:t>
            </a:fld>
            <a:endParaRPr lang="en-US" altLang="en-US"/>
          </a:p>
        </p:txBody>
      </p:sp>
    </p:spTree>
    <p:extLst>
      <p:ext uri="{BB962C8B-B14F-4D97-AF65-F5344CB8AC3E}">
        <p14:creationId xmlns:p14="http://schemas.microsoft.com/office/powerpoint/2010/main" val="3106386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This shortcut is VERY useful, but it will only work with the number systems bases that are powers of (2). </a:t>
            </a:r>
          </a:p>
          <a:p>
            <a:endParaRPr lang="en-US" altLang="en-US" smtClean="0">
              <a:latin typeface="Arial" panose="020B0604020202020204" pitchFamily="34" charset="0"/>
            </a:endParaRPr>
          </a:p>
        </p:txBody>
      </p:sp>
      <p:sp>
        <p:nvSpPr>
          <p:cNvPr id="4" name="Header Placeholder 3"/>
          <p:cNvSpPr>
            <a:spLocks noGrp="1"/>
          </p:cNvSpPr>
          <p:nvPr>
            <p:ph type="hdr" sz="quarter"/>
          </p:nvPr>
        </p:nvSpPr>
        <p:spPr/>
        <p:txBody>
          <a:bodyPr/>
          <a:lstStyle/>
          <a:p>
            <a:pPr>
              <a:defRPr/>
            </a:pPr>
            <a:r>
              <a:rPr lang="en-US"/>
              <a:t>Octal &amp; Hexadecimal Number Systems</a:t>
            </a:r>
          </a:p>
        </p:txBody>
      </p:sp>
      <p:sp>
        <p:nvSpPr>
          <p:cNvPr id="5" name="Date Placeholder 4"/>
          <p:cNvSpPr>
            <a:spLocks noGrp="1"/>
          </p:cNvSpPr>
          <p:nvPr>
            <p:ph type="dt" sz="quarter" idx="1"/>
          </p:nvPr>
        </p:nvSpPr>
        <p:spPr/>
        <p:txBody>
          <a:bodyPr/>
          <a:lstStyle/>
          <a:p>
            <a:pPr>
              <a:defRPr/>
            </a:pPr>
            <a:r>
              <a:rPr lang="en-US" sz="1000"/>
              <a:t>Digital Electronics</a:t>
            </a:r>
            <a:r>
              <a:rPr lang="en-US" sz="1000">
                <a:sym typeface="Symbol"/>
              </a:rPr>
              <a:t></a:t>
            </a:r>
            <a:r>
              <a:rPr lang="en-US" sz="1000"/>
              <a:t>  </a:t>
            </a:r>
          </a:p>
          <a:p>
            <a:pPr>
              <a:defRPr/>
            </a:pPr>
            <a:r>
              <a:rPr lang="en-US" sz="1000"/>
              <a:t>Lesson 2.4 Specific Combo Circuits &amp;  Misc Topics</a:t>
            </a:r>
          </a:p>
        </p:txBody>
      </p:sp>
      <p:sp>
        <p:nvSpPr>
          <p:cNvPr id="57350"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mtClean="0"/>
              <a:t>Project Lead The Way, Inc.</a:t>
            </a:r>
            <a:endParaRPr lang="en-US" altLang="en-US" baseline="30000" smtClean="0"/>
          </a:p>
          <a:p>
            <a:pPr eaLnBrk="1" hangingPunct="1"/>
            <a:r>
              <a:rPr lang="en-US" altLang="en-US" smtClean="0"/>
              <a:t>Copyright 2009</a:t>
            </a:r>
          </a:p>
        </p:txBody>
      </p:sp>
      <p:sp>
        <p:nvSpPr>
          <p:cNvPr id="7" name="Slide Number Placeholder 6"/>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3E7EA83-529B-4F3A-A5CB-BA978590CDF4}" type="slidenum">
              <a:rPr lang="en-US" altLang="en-US"/>
              <a:pPr eaLnBrk="1" hangingPunct="1"/>
              <a:t>26</a:t>
            </a:fld>
            <a:endParaRPr lang="en-US" altLang="en-US"/>
          </a:p>
        </p:txBody>
      </p:sp>
    </p:spTree>
    <p:extLst>
      <p:ext uri="{BB962C8B-B14F-4D97-AF65-F5344CB8AC3E}">
        <p14:creationId xmlns:p14="http://schemas.microsoft.com/office/powerpoint/2010/main" val="3207293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Pause the presentation and allow students to complete the example. The solution is on the next slide.</a:t>
            </a:r>
          </a:p>
          <a:p>
            <a:endParaRPr lang="en-US" altLang="en-US" smtClean="0">
              <a:latin typeface="Arial" panose="020B0604020202020204" pitchFamily="34" charset="0"/>
            </a:endParaRPr>
          </a:p>
        </p:txBody>
      </p:sp>
      <p:sp>
        <p:nvSpPr>
          <p:cNvPr id="4" name="Header Placeholder 3"/>
          <p:cNvSpPr>
            <a:spLocks noGrp="1"/>
          </p:cNvSpPr>
          <p:nvPr>
            <p:ph type="hdr" sz="quarter"/>
          </p:nvPr>
        </p:nvSpPr>
        <p:spPr/>
        <p:txBody>
          <a:bodyPr/>
          <a:lstStyle/>
          <a:p>
            <a:pPr>
              <a:defRPr/>
            </a:pPr>
            <a:r>
              <a:rPr lang="en-US"/>
              <a:t>Octal &amp; Hexadecimal Number Systems</a:t>
            </a:r>
          </a:p>
        </p:txBody>
      </p:sp>
      <p:sp>
        <p:nvSpPr>
          <p:cNvPr id="5" name="Date Placeholder 4"/>
          <p:cNvSpPr>
            <a:spLocks noGrp="1"/>
          </p:cNvSpPr>
          <p:nvPr>
            <p:ph type="dt" sz="quarter" idx="1"/>
          </p:nvPr>
        </p:nvSpPr>
        <p:spPr/>
        <p:txBody>
          <a:bodyPr/>
          <a:lstStyle/>
          <a:p>
            <a:pPr>
              <a:defRPr/>
            </a:pPr>
            <a:r>
              <a:rPr lang="en-US" sz="1000"/>
              <a:t>Digital Electronics</a:t>
            </a:r>
            <a:r>
              <a:rPr lang="en-US" sz="1000">
                <a:sym typeface="Symbol"/>
              </a:rPr>
              <a:t></a:t>
            </a:r>
            <a:r>
              <a:rPr lang="en-US" sz="1000"/>
              <a:t>  </a:t>
            </a:r>
          </a:p>
          <a:p>
            <a:pPr>
              <a:defRPr/>
            </a:pPr>
            <a:r>
              <a:rPr lang="en-US" sz="1000"/>
              <a:t>Lesson 2.4 Specific Combo Circuits &amp;  Misc Topics</a:t>
            </a:r>
          </a:p>
        </p:txBody>
      </p:sp>
      <p:sp>
        <p:nvSpPr>
          <p:cNvPr id="58374"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mtClean="0"/>
              <a:t>Project Lead The Way, Inc.</a:t>
            </a:r>
            <a:endParaRPr lang="en-US" altLang="en-US" baseline="30000" smtClean="0"/>
          </a:p>
          <a:p>
            <a:pPr eaLnBrk="1" hangingPunct="1"/>
            <a:r>
              <a:rPr lang="en-US" altLang="en-US" smtClean="0"/>
              <a:t>Copyright 2009</a:t>
            </a:r>
          </a:p>
        </p:txBody>
      </p:sp>
      <p:sp>
        <p:nvSpPr>
          <p:cNvPr id="7" name="Slide Number Placeholder 6"/>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18DFB0B-C15F-4382-AA1B-7A6339CAA186}" type="slidenum">
              <a:rPr lang="en-US" altLang="en-US"/>
              <a:pPr eaLnBrk="1" hangingPunct="1"/>
              <a:t>27</a:t>
            </a:fld>
            <a:endParaRPr lang="en-US" altLang="en-US"/>
          </a:p>
        </p:txBody>
      </p:sp>
    </p:spTree>
    <p:extLst>
      <p:ext uri="{BB962C8B-B14F-4D97-AF65-F5344CB8AC3E}">
        <p14:creationId xmlns:p14="http://schemas.microsoft.com/office/powerpoint/2010/main" val="3444661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Here is the solution. If you print handouts, do not print this page.</a:t>
            </a:r>
          </a:p>
          <a:p>
            <a:endParaRPr lang="en-US" altLang="en-US" smtClean="0">
              <a:latin typeface="Arial" panose="020B0604020202020204" pitchFamily="34" charset="0"/>
            </a:endParaRPr>
          </a:p>
        </p:txBody>
      </p:sp>
      <p:sp>
        <p:nvSpPr>
          <p:cNvPr id="4" name="Header Placeholder 3"/>
          <p:cNvSpPr>
            <a:spLocks noGrp="1"/>
          </p:cNvSpPr>
          <p:nvPr>
            <p:ph type="hdr" sz="quarter"/>
          </p:nvPr>
        </p:nvSpPr>
        <p:spPr/>
        <p:txBody>
          <a:bodyPr/>
          <a:lstStyle/>
          <a:p>
            <a:pPr>
              <a:defRPr/>
            </a:pPr>
            <a:r>
              <a:rPr lang="en-US"/>
              <a:t>Octal &amp; Hexadecimal Number Systems</a:t>
            </a:r>
          </a:p>
        </p:txBody>
      </p:sp>
      <p:sp>
        <p:nvSpPr>
          <p:cNvPr id="5" name="Date Placeholder 4"/>
          <p:cNvSpPr>
            <a:spLocks noGrp="1"/>
          </p:cNvSpPr>
          <p:nvPr>
            <p:ph type="dt" sz="quarter" idx="1"/>
          </p:nvPr>
        </p:nvSpPr>
        <p:spPr/>
        <p:txBody>
          <a:bodyPr/>
          <a:lstStyle/>
          <a:p>
            <a:pPr>
              <a:defRPr/>
            </a:pPr>
            <a:r>
              <a:rPr lang="en-US" sz="1000"/>
              <a:t>Digital Electronics</a:t>
            </a:r>
            <a:r>
              <a:rPr lang="en-US" sz="1000">
                <a:sym typeface="Symbol"/>
              </a:rPr>
              <a:t></a:t>
            </a:r>
            <a:r>
              <a:rPr lang="en-US" sz="1000"/>
              <a:t>  </a:t>
            </a:r>
          </a:p>
          <a:p>
            <a:pPr>
              <a:defRPr/>
            </a:pPr>
            <a:r>
              <a:rPr lang="en-US" sz="1000"/>
              <a:t>Lesson 2.4 Specific Combo Circuits &amp;  Misc Topics</a:t>
            </a:r>
          </a:p>
        </p:txBody>
      </p:sp>
      <p:sp>
        <p:nvSpPr>
          <p:cNvPr id="59398"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mtClean="0"/>
              <a:t>Project Lead The Way, Inc.</a:t>
            </a:r>
            <a:endParaRPr lang="en-US" altLang="en-US" baseline="30000" smtClean="0"/>
          </a:p>
          <a:p>
            <a:pPr eaLnBrk="1" hangingPunct="1"/>
            <a:r>
              <a:rPr lang="en-US" altLang="en-US" smtClean="0"/>
              <a:t>Copyright 2009</a:t>
            </a:r>
          </a:p>
        </p:txBody>
      </p:sp>
      <p:sp>
        <p:nvSpPr>
          <p:cNvPr id="7" name="Slide Number Placeholder 6"/>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7EFF516-E721-4F7D-819C-7D9E10B73E7D}" type="slidenum">
              <a:rPr lang="en-US" altLang="en-US"/>
              <a:pPr eaLnBrk="1" hangingPunct="1"/>
              <a:t>28</a:t>
            </a:fld>
            <a:endParaRPr lang="en-US" altLang="en-US"/>
          </a:p>
        </p:txBody>
      </p:sp>
    </p:spTree>
    <p:extLst>
      <p:ext uri="{BB962C8B-B14F-4D97-AF65-F5344CB8AC3E}">
        <p14:creationId xmlns:p14="http://schemas.microsoft.com/office/powerpoint/2010/main" val="4130899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CAEFB28-A7FB-4930-A6D3-977168033A54}" type="slidenum">
              <a:rPr lang="en-US" smtClean="0"/>
              <a:pPr/>
              <a:t>84</a:t>
            </a:fld>
            <a:endParaRPr lang="en-US" smtClean="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smtClean="0"/>
              <a:t>ROW T4: 10110</a:t>
            </a:r>
          </a:p>
          <a:p>
            <a:r>
              <a:rPr lang="en-US" smtClean="0"/>
              <a:t>Row T5:  11011</a:t>
            </a:r>
          </a:p>
          <a:p>
            <a:r>
              <a:rPr lang="en-US" smtClean="0"/>
              <a:t>Row T6:  11101</a:t>
            </a:r>
          </a:p>
        </p:txBody>
      </p:sp>
    </p:spTree>
    <p:extLst>
      <p:ext uri="{BB962C8B-B14F-4D97-AF65-F5344CB8AC3E}">
        <p14:creationId xmlns:p14="http://schemas.microsoft.com/office/powerpoint/2010/main" val="446175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C9419003-147D-4DB8-BE7E-4F382283A4B3}" type="slidenum">
              <a:rPr lang="en-US" smtClean="0"/>
              <a:pPr/>
              <a:t>85</a:t>
            </a:fld>
            <a:endParaRPr lang="en-US"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r>
              <a:rPr lang="en-US" smtClean="0"/>
              <a:t>ROW T4: 10110</a:t>
            </a:r>
          </a:p>
          <a:p>
            <a:r>
              <a:rPr lang="en-US" smtClean="0"/>
              <a:t>Row T5:  11011</a:t>
            </a:r>
          </a:p>
          <a:p>
            <a:r>
              <a:rPr lang="en-US" smtClean="0"/>
              <a:t>Row T6:  11101</a:t>
            </a:r>
          </a:p>
        </p:txBody>
      </p:sp>
    </p:spTree>
    <p:extLst>
      <p:ext uri="{BB962C8B-B14F-4D97-AF65-F5344CB8AC3E}">
        <p14:creationId xmlns:p14="http://schemas.microsoft.com/office/powerpoint/2010/main" val="355598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9D558D9F-0933-4FEB-8731-17A9B2E2B10F}" type="slidenum">
              <a:rPr lang="en-US" smtClean="0"/>
              <a:pPr/>
              <a:t>86</a:t>
            </a:fld>
            <a:endParaRPr lang="en-US" smtClean="0"/>
          </a:p>
        </p:txBody>
      </p:sp>
      <p:sp>
        <p:nvSpPr>
          <p:cNvPr id="51203" name="Rectangle 2"/>
          <p:cNvSpPr>
            <a:spLocks noGrp="1" noRot="1" noChangeAspect="1" noChangeArrowheads="1" noTextEdit="1"/>
          </p:cNvSpPr>
          <p:nvPr>
            <p:ph type="sldImg"/>
          </p:nvPr>
        </p:nvSpPr>
        <p:spPr>
          <a:xfrm>
            <a:off x="458788" y="720725"/>
            <a:ext cx="6397625" cy="3598863"/>
          </a:xfrm>
          <a:ln/>
        </p:spPr>
      </p:sp>
      <p:sp>
        <p:nvSpPr>
          <p:cNvPr id="51204" name="Rectangle 3"/>
          <p:cNvSpPr>
            <a:spLocks noGrp="1" noChangeArrowheads="1"/>
          </p:cNvSpPr>
          <p:nvPr>
            <p:ph type="body" idx="1"/>
          </p:nvPr>
        </p:nvSpPr>
        <p:spPr>
          <a:xfrm>
            <a:off x="974725" y="4559300"/>
            <a:ext cx="5365750" cy="4321175"/>
          </a:xfrm>
          <a:noFill/>
          <a:ln/>
        </p:spPr>
        <p:txBody>
          <a:bodyPr lIns="95171" tIns="47585" rIns="95171" bIns="47585"/>
          <a:lstStyle/>
          <a:p>
            <a:endParaRPr lang="en-US" smtClean="0"/>
          </a:p>
        </p:txBody>
      </p:sp>
    </p:spTree>
    <p:extLst>
      <p:ext uri="{BB962C8B-B14F-4D97-AF65-F5344CB8AC3E}">
        <p14:creationId xmlns:p14="http://schemas.microsoft.com/office/powerpoint/2010/main" val="2410907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FF243243-433E-4C8D-916C-632489644A16}" type="slidenum">
              <a:rPr lang="en-US" smtClean="0"/>
              <a:pPr/>
              <a:t>87</a:t>
            </a:fld>
            <a:endParaRPr lang="en-US" smtClean="0"/>
          </a:p>
        </p:txBody>
      </p:sp>
      <p:sp>
        <p:nvSpPr>
          <p:cNvPr id="52227" name="Rectangle 2"/>
          <p:cNvSpPr>
            <a:spLocks noGrp="1" noRot="1" noChangeAspect="1" noChangeArrowheads="1" noTextEdit="1"/>
          </p:cNvSpPr>
          <p:nvPr>
            <p:ph type="sldImg"/>
          </p:nvPr>
        </p:nvSpPr>
        <p:spPr>
          <a:xfrm>
            <a:off x="458788" y="720725"/>
            <a:ext cx="6397625" cy="3598863"/>
          </a:xfrm>
          <a:ln/>
        </p:spPr>
      </p:sp>
      <p:sp>
        <p:nvSpPr>
          <p:cNvPr id="52228" name="Rectangle 3"/>
          <p:cNvSpPr>
            <a:spLocks noGrp="1" noChangeArrowheads="1"/>
          </p:cNvSpPr>
          <p:nvPr>
            <p:ph type="body" idx="1"/>
          </p:nvPr>
        </p:nvSpPr>
        <p:spPr>
          <a:xfrm>
            <a:off x="974725" y="4559300"/>
            <a:ext cx="5365750" cy="4321175"/>
          </a:xfrm>
          <a:noFill/>
          <a:ln/>
        </p:spPr>
        <p:txBody>
          <a:bodyPr lIns="95171" tIns="47585" rIns="95171" bIns="47585"/>
          <a:lstStyle/>
          <a:p>
            <a:endParaRPr lang="en-US" smtClean="0"/>
          </a:p>
        </p:txBody>
      </p:sp>
    </p:spTree>
    <p:extLst>
      <p:ext uri="{BB962C8B-B14F-4D97-AF65-F5344CB8AC3E}">
        <p14:creationId xmlns:p14="http://schemas.microsoft.com/office/powerpoint/2010/main" val="1257660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6DDB3C47-4EEB-4EC3-9599-01C8CE0C1849}" type="slidenum">
              <a:rPr lang="en-US" smtClean="0"/>
              <a:pPr/>
              <a:t>88</a:t>
            </a:fld>
            <a:endParaRPr lang="en-US" smtClean="0"/>
          </a:p>
        </p:txBody>
      </p:sp>
      <p:sp>
        <p:nvSpPr>
          <p:cNvPr id="54275" name="Rectangle 2"/>
          <p:cNvSpPr>
            <a:spLocks noGrp="1" noRot="1" noChangeAspect="1" noChangeArrowheads="1" noTextEdit="1"/>
          </p:cNvSpPr>
          <p:nvPr>
            <p:ph type="sldImg"/>
          </p:nvPr>
        </p:nvSpPr>
        <p:spPr>
          <a:xfrm>
            <a:off x="458788" y="720725"/>
            <a:ext cx="6397625" cy="3598863"/>
          </a:xfrm>
          <a:ln/>
        </p:spPr>
      </p:sp>
      <p:sp>
        <p:nvSpPr>
          <p:cNvPr id="54276" name="Rectangle 3"/>
          <p:cNvSpPr>
            <a:spLocks noGrp="1" noChangeArrowheads="1"/>
          </p:cNvSpPr>
          <p:nvPr>
            <p:ph type="body" idx="1"/>
          </p:nvPr>
        </p:nvSpPr>
        <p:spPr>
          <a:xfrm>
            <a:off x="974725" y="4559300"/>
            <a:ext cx="5365750" cy="4321175"/>
          </a:xfrm>
          <a:noFill/>
          <a:ln/>
        </p:spPr>
        <p:txBody>
          <a:bodyPr lIns="95171" tIns="47585" rIns="95171" bIns="47585"/>
          <a:lstStyle/>
          <a:p>
            <a:endParaRPr lang="en-US" smtClean="0"/>
          </a:p>
        </p:txBody>
      </p:sp>
    </p:spTree>
    <p:extLst>
      <p:ext uri="{BB962C8B-B14F-4D97-AF65-F5344CB8AC3E}">
        <p14:creationId xmlns:p14="http://schemas.microsoft.com/office/powerpoint/2010/main" val="4245677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This slide lists the first twenty numbers in each of the four number systems (decimal, binary, octal, hexadecimal).</a:t>
            </a:r>
          </a:p>
          <a:p>
            <a:r>
              <a:rPr lang="en-US" altLang="en-US" smtClean="0">
                <a:latin typeface="Arial" panose="020B0604020202020204" pitchFamily="34" charset="0"/>
              </a:rPr>
              <a:t>This is the first time that students will have see A, B, C, D, E, &amp; F used in a “number” system. Remember from Unit 1 that a number system uses its number of symbols to designate values. Base 16 needs 16 unique symbols; 10 is not a unique symbol, it is two. Therefore, the letter A is used to stand for 10, B for 11, and so on.</a:t>
            </a:r>
          </a:p>
        </p:txBody>
      </p:sp>
      <p:sp>
        <p:nvSpPr>
          <p:cNvPr id="4" name="Header Placeholder 3"/>
          <p:cNvSpPr>
            <a:spLocks noGrp="1"/>
          </p:cNvSpPr>
          <p:nvPr>
            <p:ph type="hdr" sz="quarter"/>
          </p:nvPr>
        </p:nvSpPr>
        <p:spPr/>
        <p:txBody>
          <a:bodyPr/>
          <a:lstStyle/>
          <a:p>
            <a:pPr>
              <a:defRPr/>
            </a:pPr>
            <a:r>
              <a:rPr lang="en-US"/>
              <a:t>Octal &amp; Hexadecimal Number Systems</a:t>
            </a:r>
          </a:p>
        </p:txBody>
      </p:sp>
      <p:sp>
        <p:nvSpPr>
          <p:cNvPr id="5" name="Date Placeholder 4"/>
          <p:cNvSpPr>
            <a:spLocks noGrp="1"/>
          </p:cNvSpPr>
          <p:nvPr>
            <p:ph type="dt" sz="quarter" idx="1"/>
          </p:nvPr>
        </p:nvSpPr>
        <p:spPr/>
        <p:txBody>
          <a:bodyPr/>
          <a:lstStyle/>
          <a:p>
            <a:pPr>
              <a:defRPr/>
            </a:pPr>
            <a:r>
              <a:rPr lang="en-US" sz="1000"/>
              <a:t>Digital Electronics</a:t>
            </a:r>
            <a:r>
              <a:rPr lang="en-US" sz="1000">
                <a:sym typeface="Symbol"/>
              </a:rPr>
              <a:t></a:t>
            </a:r>
            <a:r>
              <a:rPr lang="en-US" sz="1000"/>
              <a:t>  </a:t>
            </a:r>
          </a:p>
          <a:p>
            <a:pPr>
              <a:defRPr/>
            </a:pPr>
            <a:r>
              <a:rPr lang="en-US" sz="1000"/>
              <a:t>Lesson 2.4 Specific Combo Circuits &amp;  Misc Topics</a:t>
            </a:r>
          </a:p>
        </p:txBody>
      </p:sp>
      <p:sp>
        <p:nvSpPr>
          <p:cNvPr id="37894"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mtClean="0"/>
              <a:t>Project Lead The Way, Inc.</a:t>
            </a:r>
            <a:endParaRPr lang="en-US" altLang="en-US" baseline="30000" smtClean="0"/>
          </a:p>
          <a:p>
            <a:pPr eaLnBrk="1" hangingPunct="1"/>
            <a:r>
              <a:rPr lang="en-US" altLang="en-US" smtClean="0"/>
              <a:t>Copyright 2009</a:t>
            </a:r>
          </a:p>
        </p:txBody>
      </p:sp>
      <p:sp>
        <p:nvSpPr>
          <p:cNvPr id="7" name="Slide Number Placeholder 6"/>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EBFDAD2-693F-413A-BE55-2FD85762F8DC}" type="slidenum">
              <a:rPr lang="en-US" altLang="en-US"/>
              <a:pPr eaLnBrk="1" hangingPunct="1"/>
              <a:t>7</a:t>
            </a:fld>
            <a:endParaRPr lang="en-US" altLang="en-US"/>
          </a:p>
        </p:txBody>
      </p:sp>
    </p:spTree>
    <p:extLst>
      <p:ext uri="{BB962C8B-B14F-4D97-AF65-F5344CB8AC3E}">
        <p14:creationId xmlns:p14="http://schemas.microsoft.com/office/powerpoint/2010/main" val="944966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Review the process for DECIMAL-to-BINARY and BINARY-to-DECIMAL.</a:t>
            </a:r>
          </a:p>
          <a:p>
            <a:endParaRPr lang="en-US" altLang="en-US" smtClean="0">
              <a:latin typeface="Arial" panose="020B0604020202020204" pitchFamily="34" charset="0"/>
            </a:endParaRPr>
          </a:p>
        </p:txBody>
      </p:sp>
      <p:sp>
        <p:nvSpPr>
          <p:cNvPr id="4" name="Header Placeholder 3"/>
          <p:cNvSpPr>
            <a:spLocks noGrp="1"/>
          </p:cNvSpPr>
          <p:nvPr>
            <p:ph type="hdr" sz="quarter"/>
          </p:nvPr>
        </p:nvSpPr>
        <p:spPr/>
        <p:txBody>
          <a:bodyPr/>
          <a:lstStyle/>
          <a:p>
            <a:pPr>
              <a:defRPr/>
            </a:pPr>
            <a:r>
              <a:rPr lang="en-US"/>
              <a:t>Octal &amp; Hexadecimal Number Systems</a:t>
            </a:r>
          </a:p>
        </p:txBody>
      </p:sp>
      <p:sp>
        <p:nvSpPr>
          <p:cNvPr id="5" name="Date Placeholder 4"/>
          <p:cNvSpPr>
            <a:spLocks noGrp="1"/>
          </p:cNvSpPr>
          <p:nvPr>
            <p:ph type="dt" sz="quarter" idx="1"/>
          </p:nvPr>
        </p:nvSpPr>
        <p:spPr/>
        <p:txBody>
          <a:bodyPr/>
          <a:lstStyle/>
          <a:p>
            <a:pPr>
              <a:defRPr/>
            </a:pPr>
            <a:r>
              <a:rPr lang="en-US" sz="1000"/>
              <a:t>Digital Electronics</a:t>
            </a:r>
            <a:r>
              <a:rPr lang="en-US" sz="1000">
                <a:sym typeface="Symbol"/>
              </a:rPr>
              <a:t></a:t>
            </a:r>
            <a:r>
              <a:rPr lang="en-US" sz="1000"/>
              <a:t>  </a:t>
            </a:r>
          </a:p>
          <a:p>
            <a:pPr>
              <a:defRPr/>
            </a:pPr>
            <a:r>
              <a:rPr lang="en-US" sz="1000"/>
              <a:t>Lesson 2.4 Specific Combo Circuits &amp;  Misc Topics</a:t>
            </a:r>
          </a:p>
        </p:txBody>
      </p:sp>
      <p:sp>
        <p:nvSpPr>
          <p:cNvPr id="38918"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mtClean="0"/>
              <a:t>Project Lead The Way, Inc.</a:t>
            </a:r>
            <a:endParaRPr lang="en-US" altLang="en-US" baseline="30000" smtClean="0"/>
          </a:p>
          <a:p>
            <a:pPr eaLnBrk="1" hangingPunct="1"/>
            <a:r>
              <a:rPr lang="en-US" altLang="en-US" smtClean="0"/>
              <a:t>Copyright 2009</a:t>
            </a:r>
          </a:p>
        </p:txBody>
      </p:sp>
      <p:sp>
        <p:nvSpPr>
          <p:cNvPr id="7" name="Slide Number Placeholder 6"/>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190E40A-F036-427E-A3E1-0C3BDF4692DF}" type="slidenum">
              <a:rPr lang="en-US" altLang="en-US"/>
              <a:pPr eaLnBrk="1" hangingPunct="1"/>
              <a:t>8</a:t>
            </a:fld>
            <a:endParaRPr lang="en-US" altLang="en-US"/>
          </a:p>
        </p:txBody>
      </p:sp>
    </p:spTree>
    <p:extLst>
      <p:ext uri="{BB962C8B-B14F-4D97-AF65-F5344CB8AC3E}">
        <p14:creationId xmlns:p14="http://schemas.microsoft.com/office/powerpoint/2010/main" val="2125798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Relate that successive division and the weighted multiplication process used for Decimal ↔ Binary conversion can be used for ANY base.</a:t>
            </a:r>
          </a:p>
          <a:p>
            <a:endParaRPr lang="en-US" altLang="en-US" smtClean="0">
              <a:latin typeface="Arial" panose="020B0604020202020204" pitchFamily="34" charset="0"/>
            </a:endParaRPr>
          </a:p>
        </p:txBody>
      </p:sp>
      <p:sp>
        <p:nvSpPr>
          <p:cNvPr id="4" name="Header Placeholder 3"/>
          <p:cNvSpPr>
            <a:spLocks noGrp="1"/>
          </p:cNvSpPr>
          <p:nvPr>
            <p:ph type="hdr" sz="quarter"/>
          </p:nvPr>
        </p:nvSpPr>
        <p:spPr/>
        <p:txBody>
          <a:bodyPr/>
          <a:lstStyle/>
          <a:p>
            <a:pPr>
              <a:defRPr/>
            </a:pPr>
            <a:r>
              <a:rPr lang="en-US"/>
              <a:t>Octal &amp; Hexadecimal Number Systems</a:t>
            </a:r>
          </a:p>
        </p:txBody>
      </p:sp>
      <p:sp>
        <p:nvSpPr>
          <p:cNvPr id="5" name="Date Placeholder 4"/>
          <p:cNvSpPr>
            <a:spLocks noGrp="1"/>
          </p:cNvSpPr>
          <p:nvPr>
            <p:ph type="dt" sz="quarter" idx="1"/>
          </p:nvPr>
        </p:nvSpPr>
        <p:spPr/>
        <p:txBody>
          <a:bodyPr/>
          <a:lstStyle/>
          <a:p>
            <a:pPr>
              <a:defRPr/>
            </a:pPr>
            <a:r>
              <a:rPr lang="en-US" sz="1000"/>
              <a:t>Digital Electronics</a:t>
            </a:r>
            <a:r>
              <a:rPr lang="en-US" sz="1000">
                <a:sym typeface="Symbol"/>
              </a:rPr>
              <a:t></a:t>
            </a:r>
            <a:r>
              <a:rPr lang="en-US" sz="1000"/>
              <a:t>  </a:t>
            </a:r>
          </a:p>
          <a:p>
            <a:pPr>
              <a:defRPr/>
            </a:pPr>
            <a:r>
              <a:rPr lang="en-US" sz="1000"/>
              <a:t>Lesson 2.4 Specific Combo Circuits &amp;  Misc Topics</a:t>
            </a:r>
          </a:p>
        </p:txBody>
      </p:sp>
      <p:sp>
        <p:nvSpPr>
          <p:cNvPr id="39942"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mtClean="0"/>
              <a:t>Project Lead The Way, Inc.</a:t>
            </a:r>
            <a:endParaRPr lang="en-US" altLang="en-US" baseline="30000" smtClean="0"/>
          </a:p>
          <a:p>
            <a:pPr eaLnBrk="1" hangingPunct="1"/>
            <a:r>
              <a:rPr lang="en-US" altLang="en-US" smtClean="0"/>
              <a:t>Copyright 2009</a:t>
            </a:r>
          </a:p>
        </p:txBody>
      </p:sp>
      <p:sp>
        <p:nvSpPr>
          <p:cNvPr id="7" name="Slide Number Placeholder 6"/>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020E81C-687A-474F-89D3-B35FD2CF3A7B}" type="slidenum">
              <a:rPr lang="en-US" altLang="en-US"/>
              <a:pPr eaLnBrk="1" hangingPunct="1"/>
              <a:t>9</a:t>
            </a:fld>
            <a:endParaRPr lang="en-US" altLang="en-US"/>
          </a:p>
        </p:txBody>
      </p:sp>
    </p:spTree>
    <p:extLst>
      <p:ext uri="{BB962C8B-B14F-4D97-AF65-F5344CB8AC3E}">
        <p14:creationId xmlns:p14="http://schemas.microsoft.com/office/powerpoint/2010/main" val="1648728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Review the DECIMAL-to-OCTAL conversion process.</a:t>
            </a:r>
          </a:p>
          <a:p>
            <a:r>
              <a:rPr lang="en-US" altLang="en-US" smtClean="0">
                <a:latin typeface="Arial" panose="020B0604020202020204" pitchFamily="34" charset="0"/>
              </a:rPr>
              <a:t>Remind students to subscript all numbers (i.e., Subscript 10 for decimal &amp; subscript 8 for octal).</a:t>
            </a:r>
          </a:p>
          <a:p>
            <a:endParaRPr lang="en-US" altLang="en-US" smtClean="0">
              <a:latin typeface="Arial" panose="020B0604020202020204" pitchFamily="34" charset="0"/>
            </a:endParaRPr>
          </a:p>
        </p:txBody>
      </p:sp>
      <p:sp>
        <p:nvSpPr>
          <p:cNvPr id="4" name="Header Placeholder 3"/>
          <p:cNvSpPr>
            <a:spLocks noGrp="1"/>
          </p:cNvSpPr>
          <p:nvPr>
            <p:ph type="hdr" sz="quarter"/>
          </p:nvPr>
        </p:nvSpPr>
        <p:spPr/>
        <p:txBody>
          <a:bodyPr/>
          <a:lstStyle/>
          <a:p>
            <a:pPr>
              <a:defRPr/>
            </a:pPr>
            <a:r>
              <a:rPr lang="en-US"/>
              <a:t>Octal &amp; Hexadecimal Number Systems</a:t>
            </a:r>
          </a:p>
        </p:txBody>
      </p:sp>
      <p:sp>
        <p:nvSpPr>
          <p:cNvPr id="5" name="Date Placeholder 4"/>
          <p:cNvSpPr>
            <a:spLocks noGrp="1"/>
          </p:cNvSpPr>
          <p:nvPr>
            <p:ph type="dt" sz="quarter" idx="1"/>
          </p:nvPr>
        </p:nvSpPr>
        <p:spPr/>
        <p:txBody>
          <a:bodyPr/>
          <a:lstStyle/>
          <a:p>
            <a:pPr>
              <a:defRPr/>
            </a:pPr>
            <a:r>
              <a:rPr lang="en-US" sz="1000"/>
              <a:t>Digital Electronics</a:t>
            </a:r>
            <a:r>
              <a:rPr lang="en-US" sz="1000">
                <a:sym typeface="Symbol"/>
              </a:rPr>
              <a:t></a:t>
            </a:r>
            <a:r>
              <a:rPr lang="en-US" sz="1000"/>
              <a:t>  </a:t>
            </a:r>
          </a:p>
          <a:p>
            <a:pPr>
              <a:defRPr/>
            </a:pPr>
            <a:r>
              <a:rPr lang="en-US" sz="1000"/>
              <a:t>Lesson 2.4 Specific Combo Circuits &amp;  Misc Topics</a:t>
            </a:r>
          </a:p>
        </p:txBody>
      </p:sp>
      <p:sp>
        <p:nvSpPr>
          <p:cNvPr id="40966"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mtClean="0"/>
              <a:t>Project Lead The Way, Inc.</a:t>
            </a:r>
            <a:endParaRPr lang="en-US" altLang="en-US" baseline="30000" smtClean="0"/>
          </a:p>
          <a:p>
            <a:pPr eaLnBrk="1" hangingPunct="1"/>
            <a:r>
              <a:rPr lang="en-US" altLang="en-US" smtClean="0"/>
              <a:t>Copyright 2009</a:t>
            </a:r>
          </a:p>
        </p:txBody>
      </p:sp>
      <p:sp>
        <p:nvSpPr>
          <p:cNvPr id="7" name="Slide Number Placeholder 6"/>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909F340-4DF3-483A-8A68-6B86E82637BC}" type="slidenum">
              <a:rPr lang="en-US" altLang="en-US"/>
              <a:pPr eaLnBrk="1" hangingPunct="1"/>
              <a:t>10</a:t>
            </a:fld>
            <a:endParaRPr lang="en-US" altLang="en-US"/>
          </a:p>
        </p:txBody>
      </p:sp>
    </p:spTree>
    <p:extLst>
      <p:ext uri="{BB962C8B-B14F-4D97-AF65-F5344CB8AC3E}">
        <p14:creationId xmlns:p14="http://schemas.microsoft.com/office/powerpoint/2010/main" val="3167786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Pause the presentation and allow students to complete the example. The solution is on the next slide.</a:t>
            </a:r>
          </a:p>
          <a:p>
            <a:endParaRPr lang="en-US" altLang="en-US" smtClean="0">
              <a:latin typeface="Arial" panose="020B0604020202020204" pitchFamily="34" charset="0"/>
            </a:endParaRPr>
          </a:p>
        </p:txBody>
      </p:sp>
      <p:sp>
        <p:nvSpPr>
          <p:cNvPr id="4" name="Header Placeholder 3"/>
          <p:cNvSpPr>
            <a:spLocks noGrp="1"/>
          </p:cNvSpPr>
          <p:nvPr>
            <p:ph type="hdr" sz="quarter"/>
          </p:nvPr>
        </p:nvSpPr>
        <p:spPr/>
        <p:txBody>
          <a:bodyPr/>
          <a:lstStyle/>
          <a:p>
            <a:pPr>
              <a:defRPr/>
            </a:pPr>
            <a:r>
              <a:rPr lang="en-US"/>
              <a:t>Octal &amp; Hexadecimal Number Systems</a:t>
            </a:r>
          </a:p>
        </p:txBody>
      </p:sp>
      <p:sp>
        <p:nvSpPr>
          <p:cNvPr id="5" name="Date Placeholder 4"/>
          <p:cNvSpPr>
            <a:spLocks noGrp="1"/>
          </p:cNvSpPr>
          <p:nvPr>
            <p:ph type="dt" sz="quarter" idx="1"/>
          </p:nvPr>
        </p:nvSpPr>
        <p:spPr/>
        <p:txBody>
          <a:bodyPr/>
          <a:lstStyle/>
          <a:p>
            <a:pPr>
              <a:defRPr/>
            </a:pPr>
            <a:r>
              <a:rPr lang="en-US" sz="1000"/>
              <a:t>Digital Electronics</a:t>
            </a:r>
            <a:r>
              <a:rPr lang="en-US" sz="1000">
                <a:sym typeface="Symbol"/>
              </a:rPr>
              <a:t></a:t>
            </a:r>
            <a:r>
              <a:rPr lang="en-US" sz="1000"/>
              <a:t>  </a:t>
            </a:r>
          </a:p>
          <a:p>
            <a:pPr>
              <a:defRPr/>
            </a:pPr>
            <a:r>
              <a:rPr lang="en-US" sz="1000"/>
              <a:t>Lesson 2.4 Specific Combo Circuits &amp;  Misc Topics</a:t>
            </a:r>
          </a:p>
        </p:txBody>
      </p:sp>
      <p:sp>
        <p:nvSpPr>
          <p:cNvPr id="41990"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mtClean="0"/>
              <a:t>Project Lead The Way, Inc.</a:t>
            </a:r>
            <a:endParaRPr lang="en-US" altLang="en-US" baseline="30000" smtClean="0"/>
          </a:p>
          <a:p>
            <a:pPr eaLnBrk="1" hangingPunct="1"/>
            <a:r>
              <a:rPr lang="en-US" altLang="en-US" smtClean="0"/>
              <a:t>Copyright 2009</a:t>
            </a:r>
          </a:p>
        </p:txBody>
      </p:sp>
      <p:sp>
        <p:nvSpPr>
          <p:cNvPr id="7" name="Slide Number Placeholder 6"/>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79FE4E3-DB6E-4CA1-BFF4-CB576B9A7C03}" type="slidenum">
              <a:rPr lang="en-US" altLang="en-US"/>
              <a:pPr eaLnBrk="1" hangingPunct="1"/>
              <a:t>11</a:t>
            </a:fld>
            <a:endParaRPr lang="en-US" altLang="en-US"/>
          </a:p>
        </p:txBody>
      </p:sp>
    </p:spTree>
    <p:extLst>
      <p:ext uri="{BB962C8B-B14F-4D97-AF65-F5344CB8AC3E}">
        <p14:creationId xmlns:p14="http://schemas.microsoft.com/office/powerpoint/2010/main" val="3404793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Here is the solution. If you print handouts, do not print this page.</a:t>
            </a:r>
          </a:p>
          <a:p>
            <a:endParaRPr lang="en-US" altLang="en-US" smtClean="0">
              <a:latin typeface="Arial" panose="020B0604020202020204" pitchFamily="34" charset="0"/>
            </a:endParaRPr>
          </a:p>
        </p:txBody>
      </p:sp>
      <p:sp>
        <p:nvSpPr>
          <p:cNvPr id="4" name="Header Placeholder 3"/>
          <p:cNvSpPr>
            <a:spLocks noGrp="1"/>
          </p:cNvSpPr>
          <p:nvPr>
            <p:ph type="hdr" sz="quarter"/>
          </p:nvPr>
        </p:nvSpPr>
        <p:spPr/>
        <p:txBody>
          <a:bodyPr/>
          <a:lstStyle/>
          <a:p>
            <a:pPr>
              <a:defRPr/>
            </a:pPr>
            <a:r>
              <a:rPr lang="en-US"/>
              <a:t>Octal &amp; Hexadecimal Number Systems</a:t>
            </a:r>
          </a:p>
        </p:txBody>
      </p:sp>
      <p:sp>
        <p:nvSpPr>
          <p:cNvPr id="5" name="Date Placeholder 4"/>
          <p:cNvSpPr>
            <a:spLocks noGrp="1"/>
          </p:cNvSpPr>
          <p:nvPr>
            <p:ph type="dt" sz="quarter" idx="1"/>
          </p:nvPr>
        </p:nvSpPr>
        <p:spPr/>
        <p:txBody>
          <a:bodyPr/>
          <a:lstStyle/>
          <a:p>
            <a:pPr>
              <a:defRPr/>
            </a:pPr>
            <a:r>
              <a:rPr lang="en-US" sz="1000"/>
              <a:t>Digital Electronics</a:t>
            </a:r>
            <a:r>
              <a:rPr lang="en-US" sz="1000">
                <a:sym typeface="Symbol"/>
              </a:rPr>
              <a:t></a:t>
            </a:r>
            <a:r>
              <a:rPr lang="en-US" sz="1000"/>
              <a:t>  </a:t>
            </a:r>
          </a:p>
          <a:p>
            <a:pPr>
              <a:defRPr/>
            </a:pPr>
            <a:r>
              <a:rPr lang="en-US" sz="1000"/>
              <a:t>Lesson 2.4 Specific Combo Circuits &amp;  Misc Topics</a:t>
            </a:r>
          </a:p>
        </p:txBody>
      </p:sp>
      <p:sp>
        <p:nvSpPr>
          <p:cNvPr id="43014"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mtClean="0"/>
              <a:t>Project Lead The Way, Inc.</a:t>
            </a:r>
            <a:endParaRPr lang="en-US" altLang="en-US" baseline="30000" smtClean="0"/>
          </a:p>
          <a:p>
            <a:pPr eaLnBrk="1" hangingPunct="1"/>
            <a:r>
              <a:rPr lang="en-US" altLang="en-US" smtClean="0"/>
              <a:t>Copyright 2009</a:t>
            </a:r>
          </a:p>
        </p:txBody>
      </p:sp>
      <p:sp>
        <p:nvSpPr>
          <p:cNvPr id="7" name="Slide Number Placeholder 6"/>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356325-ADFC-46D4-8170-2664B92898B4}" type="slidenum">
              <a:rPr lang="en-US" altLang="en-US"/>
              <a:pPr eaLnBrk="1" hangingPunct="1"/>
              <a:t>12</a:t>
            </a:fld>
            <a:endParaRPr lang="en-US" altLang="en-US"/>
          </a:p>
        </p:txBody>
      </p:sp>
    </p:spTree>
    <p:extLst>
      <p:ext uri="{BB962C8B-B14F-4D97-AF65-F5344CB8AC3E}">
        <p14:creationId xmlns:p14="http://schemas.microsoft.com/office/powerpoint/2010/main" val="958199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Review the OCTAL-to-DECIMAL conversion process.</a:t>
            </a:r>
          </a:p>
          <a:p>
            <a:r>
              <a:rPr lang="en-US" altLang="en-US" smtClean="0">
                <a:latin typeface="Arial" panose="020B0604020202020204" pitchFamily="34" charset="0"/>
              </a:rPr>
              <a:t>Let the students know that as the become more proficient at the conversions, they may not need to write out the Bit-Weighting Factors.</a:t>
            </a:r>
          </a:p>
          <a:p>
            <a:endParaRPr lang="en-US" altLang="en-US" smtClean="0">
              <a:latin typeface="Arial" panose="020B0604020202020204" pitchFamily="34" charset="0"/>
            </a:endParaRPr>
          </a:p>
        </p:txBody>
      </p:sp>
      <p:sp>
        <p:nvSpPr>
          <p:cNvPr id="4" name="Header Placeholder 3"/>
          <p:cNvSpPr>
            <a:spLocks noGrp="1"/>
          </p:cNvSpPr>
          <p:nvPr>
            <p:ph type="hdr" sz="quarter"/>
          </p:nvPr>
        </p:nvSpPr>
        <p:spPr/>
        <p:txBody>
          <a:bodyPr/>
          <a:lstStyle/>
          <a:p>
            <a:pPr>
              <a:defRPr/>
            </a:pPr>
            <a:r>
              <a:rPr lang="en-US"/>
              <a:t>Octal &amp; Hexadecimal Number Systems</a:t>
            </a:r>
          </a:p>
        </p:txBody>
      </p:sp>
      <p:sp>
        <p:nvSpPr>
          <p:cNvPr id="5" name="Date Placeholder 4"/>
          <p:cNvSpPr>
            <a:spLocks noGrp="1"/>
          </p:cNvSpPr>
          <p:nvPr>
            <p:ph type="dt" sz="quarter" idx="1"/>
          </p:nvPr>
        </p:nvSpPr>
        <p:spPr/>
        <p:txBody>
          <a:bodyPr/>
          <a:lstStyle/>
          <a:p>
            <a:pPr>
              <a:defRPr/>
            </a:pPr>
            <a:r>
              <a:rPr lang="en-US" sz="1000"/>
              <a:t>Digital Electronics</a:t>
            </a:r>
            <a:r>
              <a:rPr lang="en-US" sz="1000">
                <a:sym typeface="Symbol"/>
              </a:rPr>
              <a:t></a:t>
            </a:r>
            <a:r>
              <a:rPr lang="en-US" sz="1000"/>
              <a:t>  </a:t>
            </a:r>
          </a:p>
          <a:p>
            <a:pPr>
              <a:defRPr/>
            </a:pPr>
            <a:r>
              <a:rPr lang="en-US" sz="1000"/>
              <a:t>Lesson 2.4 Specific Combo Circuits &amp;  Misc Topics</a:t>
            </a:r>
          </a:p>
        </p:txBody>
      </p:sp>
      <p:sp>
        <p:nvSpPr>
          <p:cNvPr id="44038"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mtClean="0"/>
              <a:t>Project Lead The Way, Inc.</a:t>
            </a:r>
            <a:endParaRPr lang="en-US" altLang="en-US" baseline="30000" smtClean="0"/>
          </a:p>
          <a:p>
            <a:pPr eaLnBrk="1" hangingPunct="1"/>
            <a:r>
              <a:rPr lang="en-US" altLang="en-US" smtClean="0"/>
              <a:t>Copyright 2009</a:t>
            </a:r>
          </a:p>
        </p:txBody>
      </p:sp>
      <p:sp>
        <p:nvSpPr>
          <p:cNvPr id="7" name="Slide Number Placeholder 6"/>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00E3B0A-4351-4D49-85DF-5147E5A03A83}" type="slidenum">
              <a:rPr lang="en-US" altLang="en-US"/>
              <a:pPr eaLnBrk="1" hangingPunct="1"/>
              <a:t>13</a:t>
            </a:fld>
            <a:endParaRPr lang="en-US" altLang="en-US"/>
          </a:p>
        </p:txBody>
      </p:sp>
    </p:spTree>
    <p:extLst>
      <p:ext uri="{BB962C8B-B14F-4D97-AF65-F5344CB8AC3E}">
        <p14:creationId xmlns:p14="http://schemas.microsoft.com/office/powerpoint/2010/main" val="16478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81FAA7D-2123-4FA4-A5DE-2C6CAC2A2373}" type="datetimeFigureOut">
              <a:rPr lang="en-IN" smtClean="0"/>
              <a:t>26-09-2023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CCEE21-3B68-40E0-8F08-25895E4E70C9}" type="slidenum">
              <a:rPr lang="en-IN" smtClean="0"/>
              <a:t>‹#›</a:t>
            </a:fld>
            <a:endParaRPr lang="en-IN"/>
          </a:p>
        </p:txBody>
      </p:sp>
    </p:spTree>
    <p:extLst>
      <p:ext uri="{BB962C8B-B14F-4D97-AF65-F5344CB8AC3E}">
        <p14:creationId xmlns:p14="http://schemas.microsoft.com/office/powerpoint/2010/main" val="3841702494"/>
      </p:ext>
    </p:extLst>
  </p:cSld>
  <p:clrMapOvr>
    <a:masterClrMapping/>
  </p:clrMapOvr>
  <p:transitio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81FAA7D-2123-4FA4-A5DE-2C6CAC2A2373}" type="datetimeFigureOut">
              <a:rPr lang="en-IN" smtClean="0"/>
              <a:t>26-09-2023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CCEE21-3B68-40E0-8F08-25895E4E70C9}" type="slidenum">
              <a:rPr lang="en-IN" smtClean="0"/>
              <a:t>‹#›</a:t>
            </a:fld>
            <a:endParaRPr lang="en-IN"/>
          </a:p>
        </p:txBody>
      </p:sp>
    </p:spTree>
    <p:extLst>
      <p:ext uri="{BB962C8B-B14F-4D97-AF65-F5344CB8AC3E}">
        <p14:creationId xmlns:p14="http://schemas.microsoft.com/office/powerpoint/2010/main" val="1003271646"/>
      </p:ext>
    </p:extLst>
  </p:cSld>
  <p:clrMapOvr>
    <a:masterClrMapping/>
  </p:clrMapOvr>
  <p:transition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81FAA7D-2123-4FA4-A5DE-2C6CAC2A2373}" type="datetimeFigureOut">
              <a:rPr lang="en-IN" smtClean="0"/>
              <a:t>26-09-2023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CCEE21-3B68-40E0-8F08-25895E4E70C9}" type="slidenum">
              <a:rPr lang="en-IN" smtClean="0"/>
              <a:t>‹#›</a:t>
            </a:fld>
            <a:endParaRPr lang="en-IN"/>
          </a:p>
        </p:txBody>
      </p:sp>
    </p:spTree>
    <p:extLst>
      <p:ext uri="{BB962C8B-B14F-4D97-AF65-F5344CB8AC3E}">
        <p14:creationId xmlns:p14="http://schemas.microsoft.com/office/powerpoint/2010/main" val="254520575"/>
      </p:ext>
    </p:extLst>
  </p:cSld>
  <p:clrMapOvr>
    <a:masterClrMapping/>
  </p:clrMapOvr>
  <p:transition advClick="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81DFB66B-05B1-49EC-8165-FF0CF611545A}" type="datetimeFigureOut">
              <a:rPr lang="en-US"/>
              <a:pPr>
                <a:defRPr/>
              </a:pPr>
              <a:t>9/26/2023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D5B2F96A-C688-441C-A14B-3752DA103820}" type="slidenum">
              <a:rPr lang="en-US" altLang="en-US"/>
              <a:pPr/>
              <a:t>‹#›</a:t>
            </a:fld>
            <a:endParaRPr lang="en-US" altLang="en-US"/>
          </a:p>
        </p:txBody>
      </p:sp>
    </p:spTree>
    <p:extLst>
      <p:ext uri="{BB962C8B-B14F-4D97-AF65-F5344CB8AC3E}">
        <p14:creationId xmlns:p14="http://schemas.microsoft.com/office/powerpoint/2010/main" val="2119732024"/>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5057CB3-7F94-4D0E-B786-55D4B5C03C7B}" type="datetimeFigureOut">
              <a:rPr lang="en-US"/>
              <a:pPr>
                <a:defRPr/>
              </a:pPr>
              <a:t>9/26/2023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6AE08E70-9196-46EC-A670-ECAAD52998DF}" type="slidenum">
              <a:rPr lang="en-US" altLang="en-US"/>
              <a:pPr/>
              <a:t>‹#›</a:t>
            </a:fld>
            <a:endParaRPr lang="en-US" altLang="en-US"/>
          </a:p>
        </p:txBody>
      </p:sp>
    </p:spTree>
    <p:extLst>
      <p:ext uri="{BB962C8B-B14F-4D97-AF65-F5344CB8AC3E}">
        <p14:creationId xmlns:p14="http://schemas.microsoft.com/office/powerpoint/2010/main" val="1782688529"/>
      </p:ext>
    </p:extLst>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BE99ACAD-5507-4BB0-8EB6-233DE007B42F}" type="datetimeFigureOut">
              <a:rPr lang="en-US"/>
              <a:pPr>
                <a:defRPr/>
              </a:pPr>
              <a:t>9/26/2023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0FD33560-9567-43BC-80F4-968917B6FFF9}" type="slidenum">
              <a:rPr lang="en-US" altLang="en-US"/>
              <a:pPr/>
              <a:t>‹#›</a:t>
            </a:fld>
            <a:endParaRPr lang="en-US" altLang="en-US"/>
          </a:p>
        </p:txBody>
      </p:sp>
    </p:spTree>
    <p:extLst>
      <p:ext uri="{BB962C8B-B14F-4D97-AF65-F5344CB8AC3E}">
        <p14:creationId xmlns:p14="http://schemas.microsoft.com/office/powerpoint/2010/main" val="1137290470"/>
      </p:ext>
    </p:extLst>
  </p:cSld>
  <p:clrMapOvr>
    <a:masterClrMapping/>
  </p:clrMapOvr>
  <p:transitio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7F9FC438-CD1A-4912-A1D4-D825B61CBAF7}" type="datetimeFigureOut">
              <a:rPr lang="en-US"/>
              <a:pPr>
                <a:defRPr/>
              </a:pPr>
              <a:t>9/26/2023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29DD393D-8E62-42DD-B6FF-9A54EDA9ACD8}" type="slidenum">
              <a:rPr lang="en-US" altLang="en-US"/>
              <a:pPr/>
              <a:t>‹#›</a:t>
            </a:fld>
            <a:endParaRPr lang="en-US" altLang="en-US"/>
          </a:p>
        </p:txBody>
      </p:sp>
    </p:spTree>
    <p:extLst>
      <p:ext uri="{BB962C8B-B14F-4D97-AF65-F5344CB8AC3E}">
        <p14:creationId xmlns:p14="http://schemas.microsoft.com/office/powerpoint/2010/main" val="1551408789"/>
      </p:ext>
    </p:extLst>
  </p:cSld>
  <p:clrMapOvr>
    <a:masterClrMapping/>
  </p:clrMapOvr>
  <p:transitio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B502359A-B5D6-4F1D-83D1-91C9602408D1}" type="datetimeFigureOut">
              <a:rPr lang="en-US"/>
              <a:pPr>
                <a:defRPr/>
              </a:pPr>
              <a:t>9/26/2023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339F1122-4DF5-49A8-8297-AD8F9E5BBF1F}" type="slidenum">
              <a:rPr lang="en-US" altLang="en-US"/>
              <a:pPr/>
              <a:t>‹#›</a:t>
            </a:fld>
            <a:endParaRPr lang="en-US" altLang="en-US"/>
          </a:p>
        </p:txBody>
      </p:sp>
    </p:spTree>
    <p:extLst>
      <p:ext uri="{BB962C8B-B14F-4D97-AF65-F5344CB8AC3E}">
        <p14:creationId xmlns:p14="http://schemas.microsoft.com/office/powerpoint/2010/main" val="1026918957"/>
      </p:ext>
    </p:extLst>
  </p:cSld>
  <p:clrMapOvr>
    <a:masterClrMapping/>
  </p:clrMapOvr>
  <p:transition advClick="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E58FFCC-6451-49D1-8B55-1DC2FB472C5F}" type="datetimeFigureOut">
              <a:rPr lang="en-US"/>
              <a:pPr>
                <a:defRPr/>
              </a:pPr>
              <a:t>9/26/2023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43EE7107-45BC-4FC3-AC52-94D6C9723D5B}" type="slidenum">
              <a:rPr lang="en-US" altLang="en-US"/>
              <a:pPr/>
              <a:t>‹#›</a:t>
            </a:fld>
            <a:endParaRPr lang="en-US" altLang="en-US"/>
          </a:p>
        </p:txBody>
      </p:sp>
    </p:spTree>
    <p:extLst>
      <p:ext uri="{BB962C8B-B14F-4D97-AF65-F5344CB8AC3E}">
        <p14:creationId xmlns:p14="http://schemas.microsoft.com/office/powerpoint/2010/main" val="2271800509"/>
      </p:ext>
    </p:extLst>
  </p:cSld>
  <p:clrMapOvr>
    <a:masterClrMapping/>
  </p:clrMapOvr>
  <p:transition advClick="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2A76F71-C4DA-4649-86D4-58FD809E369F}" type="datetimeFigureOut">
              <a:rPr lang="en-US"/>
              <a:pPr>
                <a:defRPr/>
              </a:pPr>
              <a:t>9/26/2023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92E2952F-6AB6-4D8E-8273-4C55933E50C6}" type="slidenum">
              <a:rPr lang="en-US" altLang="en-US"/>
              <a:pPr/>
              <a:t>‹#›</a:t>
            </a:fld>
            <a:endParaRPr lang="en-US" altLang="en-US"/>
          </a:p>
        </p:txBody>
      </p:sp>
    </p:spTree>
    <p:extLst>
      <p:ext uri="{BB962C8B-B14F-4D97-AF65-F5344CB8AC3E}">
        <p14:creationId xmlns:p14="http://schemas.microsoft.com/office/powerpoint/2010/main" val="2153220977"/>
      </p:ext>
    </p:extLst>
  </p:cSld>
  <p:clrMapOvr>
    <a:masterClrMapping/>
  </p:clrMapOvr>
  <p:transition advClick="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607D456-FC1C-4483-8F5C-168CC2056742}" type="datetimeFigureOut">
              <a:rPr lang="en-US"/>
              <a:pPr>
                <a:defRPr/>
              </a:pPr>
              <a:t>9/26/2023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A1D73C28-63FE-4D1D-AA23-16EF6C1DCD94}" type="slidenum">
              <a:rPr lang="en-US" altLang="en-US"/>
              <a:pPr/>
              <a:t>‹#›</a:t>
            </a:fld>
            <a:endParaRPr lang="en-US" altLang="en-US"/>
          </a:p>
        </p:txBody>
      </p:sp>
    </p:spTree>
    <p:extLst>
      <p:ext uri="{BB962C8B-B14F-4D97-AF65-F5344CB8AC3E}">
        <p14:creationId xmlns:p14="http://schemas.microsoft.com/office/powerpoint/2010/main" val="393517918"/>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81FAA7D-2123-4FA4-A5DE-2C6CAC2A2373}" type="datetimeFigureOut">
              <a:rPr lang="en-IN" smtClean="0"/>
              <a:t>26-09-2023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CCEE21-3B68-40E0-8F08-25895E4E70C9}" type="slidenum">
              <a:rPr lang="en-IN" smtClean="0"/>
              <a:t>‹#›</a:t>
            </a:fld>
            <a:endParaRPr lang="en-IN"/>
          </a:p>
        </p:txBody>
      </p:sp>
    </p:spTree>
    <p:extLst>
      <p:ext uri="{BB962C8B-B14F-4D97-AF65-F5344CB8AC3E}">
        <p14:creationId xmlns:p14="http://schemas.microsoft.com/office/powerpoint/2010/main" val="1593442590"/>
      </p:ext>
    </p:extLst>
  </p:cSld>
  <p:clrMapOvr>
    <a:masterClrMapping/>
  </p:clrMapOvr>
  <p:transition advClick="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45E9BBB-43FA-4C4C-9F8B-8CE827EB052A}" type="datetimeFigureOut">
              <a:rPr lang="en-US"/>
              <a:pPr>
                <a:defRPr/>
              </a:pPr>
              <a:t>9/26/2023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6858AED5-E61C-4BBA-A876-E95BF1E8F50D}" type="slidenum">
              <a:rPr lang="en-US" altLang="en-US"/>
              <a:pPr/>
              <a:t>‹#›</a:t>
            </a:fld>
            <a:endParaRPr lang="en-US" altLang="en-US"/>
          </a:p>
        </p:txBody>
      </p:sp>
    </p:spTree>
    <p:extLst>
      <p:ext uri="{BB962C8B-B14F-4D97-AF65-F5344CB8AC3E}">
        <p14:creationId xmlns:p14="http://schemas.microsoft.com/office/powerpoint/2010/main" val="4118052755"/>
      </p:ext>
    </p:extLst>
  </p:cSld>
  <p:clrMapOvr>
    <a:masterClrMapping/>
  </p:clrMapOvr>
  <p:transition advClick="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07DCDE4-033B-4F1C-9A5B-27C90F785A2B}" type="datetimeFigureOut">
              <a:rPr lang="en-US"/>
              <a:pPr>
                <a:defRPr/>
              </a:pPr>
              <a:t>9/26/2023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BB9A692-E59C-474C-B689-7B5009F0C026}" type="slidenum">
              <a:rPr lang="en-US" altLang="en-US"/>
              <a:pPr/>
              <a:t>‹#›</a:t>
            </a:fld>
            <a:endParaRPr lang="en-US" altLang="en-US"/>
          </a:p>
        </p:txBody>
      </p:sp>
    </p:spTree>
    <p:extLst>
      <p:ext uri="{BB962C8B-B14F-4D97-AF65-F5344CB8AC3E}">
        <p14:creationId xmlns:p14="http://schemas.microsoft.com/office/powerpoint/2010/main" val="4075227579"/>
      </p:ext>
    </p:extLst>
  </p:cSld>
  <p:clrMapOvr>
    <a:masterClrMapping/>
  </p:clrMapOvr>
  <p:transition advClick="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6F03E5F-7BFD-479B-BECF-CD35B17D07C3}" type="datetimeFigureOut">
              <a:rPr lang="en-US"/>
              <a:pPr>
                <a:defRPr/>
              </a:pPr>
              <a:t>9/26/2023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285B28A3-DC73-4D44-94E2-0751357C5F7D}" type="slidenum">
              <a:rPr lang="en-US" altLang="en-US"/>
              <a:pPr/>
              <a:t>‹#›</a:t>
            </a:fld>
            <a:endParaRPr lang="en-US" altLang="en-US"/>
          </a:p>
        </p:txBody>
      </p:sp>
    </p:spTree>
    <p:extLst>
      <p:ext uri="{BB962C8B-B14F-4D97-AF65-F5344CB8AC3E}">
        <p14:creationId xmlns:p14="http://schemas.microsoft.com/office/powerpoint/2010/main" val="3575276404"/>
      </p:ext>
    </p:extLst>
  </p:cSld>
  <p:clrMapOvr>
    <a:masterClrMapping/>
  </p:clrMapOvr>
  <p:transition advClick="0"/>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0"/>
            <a:ext cx="53848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0"/>
            <a:ext cx="53848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4"/>
          <p:cNvSpPr>
            <a:spLocks noGrp="1" noChangeArrowheads="1"/>
          </p:cNvSpPr>
          <p:nvPr>
            <p:ph type="dt" sz="half" idx="10"/>
          </p:nvPr>
        </p:nvSpPr>
        <p:spPr/>
        <p:txBody>
          <a:bodyPr/>
          <a:lstStyle>
            <a:lvl1pPr>
              <a:defRPr/>
            </a:lvl1pPr>
          </a:lstStyle>
          <a:p>
            <a:pPr>
              <a:defRPr/>
            </a:pPr>
            <a:endParaRPr lang="en-US"/>
          </a:p>
        </p:txBody>
      </p:sp>
      <p:sp>
        <p:nvSpPr>
          <p:cNvPr id="6" name="Rectangle 25"/>
          <p:cNvSpPr>
            <a:spLocks noGrp="1" noChangeArrowheads="1"/>
          </p:cNvSpPr>
          <p:nvPr>
            <p:ph type="ftr" sz="quarter" idx="11"/>
          </p:nvPr>
        </p:nvSpPr>
        <p:spPr/>
        <p:txBody>
          <a:bodyPr/>
          <a:lstStyle>
            <a:lvl1pPr>
              <a:defRPr/>
            </a:lvl1pPr>
          </a:lstStyle>
          <a:p>
            <a:pPr>
              <a:defRPr/>
            </a:pPr>
            <a:endParaRPr lang="en-US"/>
          </a:p>
        </p:txBody>
      </p:sp>
      <p:sp>
        <p:nvSpPr>
          <p:cNvPr id="7" name="Rectangle 26"/>
          <p:cNvSpPr>
            <a:spLocks noGrp="1" noChangeArrowheads="1"/>
          </p:cNvSpPr>
          <p:nvPr>
            <p:ph type="sldNum" sz="quarter" idx="12"/>
          </p:nvPr>
        </p:nvSpPr>
        <p:spPr/>
        <p:txBody>
          <a:bodyPr/>
          <a:lstStyle>
            <a:lvl1pPr>
              <a:defRPr/>
            </a:lvl1pPr>
          </a:lstStyle>
          <a:p>
            <a:fld id="{119446E1-7F95-4395-8D0F-A61917FD5013}" type="slidenum">
              <a:rPr lang="en-US" altLang="en-US"/>
              <a:pPr/>
              <a:t>‹#›</a:t>
            </a:fld>
            <a:endParaRPr lang="en-US" altLang="en-US"/>
          </a:p>
        </p:txBody>
      </p:sp>
    </p:spTree>
    <p:extLst>
      <p:ext uri="{BB962C8B-B14F-4D97-AF65-F5344CB8AC3E}">
        <p14:creationId xmlns:p14="http://schemas.microsoft.com/office/powerpoint/2010/main" val="182422467"/>
      </p:ext>
    </p:extLst>
  </p:cSld>
  <p:clrMapOvr>
    <a:masterClrMapping/>
  </p:clrMapOvr>
  <p:transition advClick="0"/>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585" y="214314"/>
            <a:ext cx="10390716" cy="14620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76917" y="2017713"/>
            <a:ext cx="508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860117" y="2017713"/>
            <a:ext cx="508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860117" y="4151313"/>
            <a:ext cx="508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1549400" y="6243638"/>
            <a:ext cx="2540000" cy="457200"/>
          </a:xfrm>
        </p:spPr>
        <p:txBody>
          <a:bodyPr/>
          <a:lstStyle>
            <a:lvl1pPr>
              <a:defRPr/>
            </a:lvl1pPr>
          </a:lstStyle>
          <a:p>
            <a:pPr>
              <a:defRPr/>
            </a:pPr>
            <a:endParaRPr lang="en-US"/>
          </a:p>
        </p:txBody>
      </p:sp>
      <p:sp>
        <p:nvSpPr>
          <p:cNvPr id="7" name="Footer Placeholder 6"/>
          <p:cNvSpPr>
            <a:spLocks noGrp="1"/>
          </p:cNvSpPr>
          <p:nvPr>
            <p:ph type="ftr" sz="quarter" idx="11"/>
          </p:nvPr>
        </p:nvSpPr>
        <p:spPr>
          <a:xfrm>
            <a:off x="4876800" y="6243638"/>
            <a:ext cx="3860800" cy="457200"/>
          </a:xfrm>
        </p:spPr>
        <p:txBody>
          <a:bodyPr/>
          <a:lstStyle>
            <a:lvl1pPr>
              <a:defRPr/>
            </a:lvl1pPr>
          </a:lstStyle>
          <a:p>
            <a:pPr>
              <a:defRPr/>
            </a:pPr>
            <a:endParaRPr lang="en-US"/>
          </a:p>
        </p:txBody>
      </p:sp>
      <p:sp>
        <p:nvSpPr>
          <p:cNvPr id="8" name="Slide Number Placeholder 7"/>
          <p:cNvSpPr>
            <a:spLocks noGrp="1"/>
          </p:cNvSpPr>
          <p:nvPr>
            <p:ph type="sldNum" sz="quarter" idx="12"/>
          </p:nvPr>
        </p:nvSpPr>
        <p:spPr>
          <a:xfrm>
            <a:off x="9389533" y="6243638"/>
            <a:ext cx="2540000" cy="457200"/>
          </a:xfrm>
        </p:spPr>
        <p:txBody>
          <a:bodyPr/>
          <a:lstStyle>
            <a:lvl1pPr>
              <a:defRPr/>
            </a:lvl1pPr>
          </a:lstStyle>
          <a:p>
            <a:fld id="{0C870759-7C69-4C14-96AA-2E0BF085F479}" type="slidenum">
              <a:rPr lang="en-US" altLang="en-US"/>
              <a:pPr/>
              <a:t>‹#›</a:t>
            </a:fld>
            <a:endParaRPr lang="en-US" altLang="en-US"/>
          </a:p>
        </p:txBody>
      </p:sp>
    </p:spTree>
    <p:extLst>
      <p:ext uri="{BB962C8B-B14F-4D97-AF65-F5344CB8AC3E}">
        <p14:creationId xmlns:p14="http://schemas.microsoft.com/office/powerpoint/2010/main" val="2891529148"/>
      </p:ext>
    </p:extLst>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1FAA7D-2123-4FA4-A5DE-2C6CAC2A2373}" type="datetimeFigureOut">
              <a:rPr lang="en-IN" smtClean="0"/>
              <a:t>26-09-2023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CCEE21-3B68-40E0-8F08-25895E4E70C9}" type="slidenum">
              <a:rPr lang="en-IN" smtClean="0"/>
              <a:t>‹#›</a:t>
            </a:fld>
            <a:endParaRPr lang="en-IN"/>
          </a:p>
        </p:txBody>
      </p:sp>
    </p:spTree>
    <p:extLst>
      <p:ext uri="{BB962C8B-B14F-4D97-AF65-F5344CB8AC3E}">
        <p14:creationId xmlns:p14="http://schemas.microsoft.com/office/powerpoint/2010/main" val="1419273415"/>
      </p:ext>
    </p:extLst>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481FAA7D-2123-4FA4-A5DE-2C6CAC2A2373}" type="datetimeFigureOut">
              <a:rPr lang="en-IN" smtClean="0"/>
              <a:t>26-09-2023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CCEE21-3B68-40E0-8F08-25895E4E70C9}" type="slidenum">
              <a:rPr lang="en-IN" smtClean="0"/>
              <a:t>‹#›</a:t>
            </a:fld>
            <a:endParaRPr lang="en-IN"/>
          </a:p>
        </p:txBody>
      </p:sp>
    </p:spTree>
    <p:extLst>
      <p:ext uri="{BB962C8B-B14F-4D97-AF65-F5344CB8AC3E}">
        <p14:creationId xmlns:p14="http://schemas.microsoft.com/office/powerpoint/2010/main" val="335164614"/>
      </p:ext>
    </p:extLst>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481FAA7D-2123-4FA4-A5DE-2C6CAC2A2373}" type="datetimeFigureOut">
              <a:rPr lang="en-IN" smtClean="0"/>
              <a:t>26-09-2023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CCCEE21-3B68-40E0-8F08-25895E4E70C9}" type="slidenum">
              <a:rPr lang="en-IN" smtClean="0"/>
              <a:t>‹#›</a:t>
            </a:fld>
            <a:endParaRPr lang="en-IN"/>
          </a:p>
        </p:txBody>
      </p:sp>
    </p:spTree>
    <p:extLst>
      <p:ext uri="{BB962C8B-B14F-4D97-AF65-F5344CB8AC3E}">
        <p14:creationId xmlns:p14="http://schemas.microsoft.com/office/powerpoint/2010/main" val="419376051"/>
      </p:ext>
    </p:extLst>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481FAA7D-2123-4FA4-A5DE-2C6CAC2A2373}" type="datetimeFigureOut">
              <a:rPr lang="en-IN" smtClean="0"/>
              <a:t>26-09-2023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CCCEE21-3B68-40E0-8F08-25895E4E70C9}" type="slidenum">
              <a:rPr lang="en-IN" smtClean="0"/>
              <a:t>‹#›</a:t>
            </a:fld>
            <a:endParaRPr lang="en-IN"/>
          </a:p>
        </p:txBody>
      </p:sp>
    </p:spTree>
    <p:extLst>
      <p:ext uri="{BB962C8B-B14F-4D97-AF65-F5344CB8AC3E}">
        <p14:creationId xmlns:p14="http://schemas.microsoft.com/office/powerpoint/2010/main" val="3353598874"/>
      </p:ext>
    </p:extLst>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1FAA7D-2123-4FA4-A5DE-2C6CAC2A2373}" type="datetimeFigureOut">
              <a:rPr lang="en-IN" smtClean="0"/>
              <a:t>26-09-2023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CCCEE21-3B68-40E0-8F08-25895E4E70C9}" type="slidenum">
              <a:rPr lang="en-IN" smtClean="0"/>
              <a:t>‹#›</a:t>
            </a:fld>
            <a:endParaRPr lang="en-IN"/>
          </a:p>
        </p:txBody>
      </p:sp>
    </p:spTree>
    <p:extLst>
      <p:ext uri="{BB962C8B-B14F-4D97-AF65-F5344CB8AC3E}">
        <p14:creationId xmlns:p14="http://schemas.microsoft.com/office/powerpoint/2010/main" val="2589964346"/>
      </p:ext>
    </p:extLst>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1FAA7D-2123-4FA4-A5DE-2C6CAC2A2373}" type="datetimeFigureOut">
              <a:rPr lang="en-IN" smtClean="0"/>
              <a:t>26-09-2023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CCEE21-3B68-40E0-8F08-25895E4E70C9}" type="slidenum">
              <a:rPr lang="en-IN" smtClean="0"/>
              <a:t>‹#›</a:t>
            </a:fld>
            <a:endParaRPr lang="en-IN"/>
          </a:p>
        </p:txBody>
      </p:sp>
    </p:spTree>
    <p:extLst>
      <p:ext uri="{BB962C8B-B14F-4D97-AF65-F5344CB8AC3E}">
        <p14:creationId xmlns:p14="http://schemas.microsoft.com/office/powerpoint/2010/main" val="28078869"/>
      </p:ext>
    </p:extLst>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1FAA7D-2123-4FA4-A5DE-2C6CAC2A2373}" type="datetimeFigureOut">
              <a:rPr lang="en-IN" smtClean="0"/>
              <a:t>26-09-2023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CCEE21-3B68-40E0-8F08-25895E4E70C9}" type="slidenum">
              <a:rPr lang="en-IN" smtClean="0"/>
              <a:t>‹#›</a:t>
            </a:fld>
            <a:endParaRPr lang="en-IN"/>
          </a:p>
        </p:txBody>
      </p:sp>
    </p:spTree>
    <p:extLst>
      <p:ext uri="{BB962C8B-B14F-4D97-AF65-F5344CB8AC3E}">
        <p14:creationId xmlns:p14="http://schemas.microsoft.com/office/powerpoint/2010/main" val="3960424105"/>
      </p:ext>
    </p:extLst>
  </p:cSld>
  <p:clrMapOvr>
    <a:masterClrMapping/>
  </p:clrMapOvr>
  <p:transition advClick="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1FAA7D-2123-4FA4-A5DE-2C6CAC2A2373}" type="datetimeFigureOut">
              <a:rPr lang="en-IN" smtClean="0"/>
              <a:t>26-09-2023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CCEE21-3B68-40E0-8F08-25895E4E70C9}" type="slidenum">
              <a:rPr lang="en-IN" smtClean="0"/>
              <a:t>‹#›</a:t>
            </a:fld>
            <a:endParaRPr lang="en-IN"/>
          </a:p>
        </p:txBody>
      </p:sp>
    </p:spTree>
    <p:extLst>
      <p:ext uri="{BB962C8B-B14F-4D97-AF65-F5344CB8AC3E}">
        <p14:creationId xmlns:p14="http://schemas.microsoft.com/office/powerpoint/2010/main" val="3414133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advClick="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5F61E771-A14A-4CD1-BDCB-F4C390E7BBB6}" type="datetimeFigureOut">
              <a:rPr lang="en-US"/>
              <a:pPr>
                <a:defRPr/>
              </a:pPr>
              <a:t>9/26/2023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7EEA9B2E-3AD4-451A-87BD-C22DBE8AD29D}" type="slidenum">
              <a:rPr lang="en-US" altLang="en-US"/>
              <a:pPr/>
              <a:t>‹#›</a:t>
            </a:fld>
            <a:endParaRPr lang="en-US" altLang="en-US"/>
          </a:p>
        </p:txBody>
      </p:sp>
    </p:spTree>
    <p:extLst>
      <p:ext uri="{BB962C8B-B14F-4D97-AF65-F5344CB8AC3E}">
        <p14:creationId xmlns:p14="http://schemas.microsoft.com/office/powerpoint/2010/main" val="33693756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advClick="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8.wmf"/><Relationship Id="rId4" Type="http://schemas.openxmlformats.org/officeDocument/2006/relationships/oleObject" Target="../embeddings/oleObject1.bin"/></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hyperlink" Target="http://en.wikipedia.org/wiki/Central_processing_unit" TargetMode="Externa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9.w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10.wmf"/><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11.wmf"/><Relationship Id="rId4" Type="http://schemas.openxmlformats.org/officeDocument/2006/relationships/oleObject" Target="../embeddings/oleObject4.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12.wmf"/><Relationship Id="rId4" Type="http://schemas.openxmlformats.org/officeDocument/2006/relationships/oleObject" Target="../embeddings/oleObject5.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13.wmf"/><Relationship Id="rId4" Type="http://schemas.openxmlformats.org/officeDocument/2006/relationships/oleObject" Target="../embeddings/oleObject6.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30.wmf"/><Relationship Id="rId5" Type="http://schemas.openxmlformats.org/officeDocument/2006/relationships/oleObject" Target="../embeddings/oleObject8.bin"/><Relationship Id="rId4" Type="http://schemas.openxmlformats.org/officeDocument/2006/relationships/image" Target="../media/image29.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33.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34.wm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5.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36.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37.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38.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38.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39.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40.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41.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42.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43.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44.w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45.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46.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47.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49.wmf"/><Relationship Id="rId5" Type="http://schemas.openxmlformats.org/officeDocument/2006/relationships/oleObject" Target="../embeddings/oleObject26.bin"/><Relationship Id="rId4" Type="http://schemas.openxmlformats.org/officeDocument/2006/relationships/image" Target="../media/image48.w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51.wmf"/><Relationship Id="rId5" Type="http://schemas.openxmlformats.org/officeDocument/2006/relationships/oleObject" Target="../embeddings/oleObject28.bin"/><Relationship Id="rId4" Type="http://schemas.openxmlformats.org/officeDocument/2006/relationships/image" Target="../media/image50.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52.w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javatpoint.com/classification-of-memory" TargetMode="Externa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68000" y="150876"/>
            <a:ext cx="1381125" cy="683260"/>
          </a:xfrm>
          <a:custGeom>
            <a:avLst/>
            <a:gdLst/>
            <a:ahLst/>
            <a:cxnLst/>
            <a:rect l="l" t="t" r="r" b="b"/>
            <a:pathLst>
              <a:path w="1381125" h="683260">
                <a:moveTo>
                  <a:pt x="1380744" y="0"/>
                </a:moveTo>
                <a:lnTo>
                  <a:pt x="0" y="0"/>
                </a:lnTo>
                <a:lnTo>
                  <a:pt x="0" y="682751"/>
                </a:lnTo>
                <a:lnTo>
                  <a:pt x="1380744" y="682751"/>
                </a:lnTo>
                <a:lnTo>
                  <a:pt x="1380744" y="0"/>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3106086" y="2845086"/>
            <a:ext cx="5610758" cy="1901359"/>
          </a:xfrm>
          <a:prstGeom prst="rect">
            <a:avLst/>
          </a:prstGeom>
        </p:spPr>
      </p:pic>
      <p:pic>
        <p:nvPicPr>
          <p:cNvPr id="4" name="object 4"/>
          <p:cNvPicPr/>
          <p:nvPr/>
        </p:nvPicPr>
        <p:blipFill>
          <a:blip r:embed="rId3" cstate="print"/>
          <a:stretch>
            <a:fillRect/>
          </a:stretch>
        </p:blipFill>
        <p:spPr>
          <a:xfrm>
            <a:off x="409955" y="86868"/>
            <a:ext cx="876300" cy="1491995"/>
          </a:xfrm>
          <a:prstGeom prst="rect">
            <a:avLst/>
          </a:prstGeom>
        </p:spPr>
      </p:pic>
      <p:pic>
        <p:nvPicPr>
          <p:cNvPr id="5" name="object 5"/>
          <p:cNvPicPr/>
          <p:nvPr/>
        </p:nvPicPr>
        <p:blipFill>
          <a:blip r:embed="rId4" cstate="print"/>
          <a:stretch>
            <a:fillRect/>
          </a:stretch>
        </p:blipFill>
        <p:spPr>
          <a:xfrm>
            <a:off x="437722" y="4983671"/>
            <a:ext cx="11310521" cy="1622801"/>
          </a:xfrm>
          <a:prstGeom prst="rect">
            <a:avLst/>
          </a:prstGeom>
        </p:spPr>
      </p:pic>
      <p:sp>
        <p:nvSpPr>
          <p:cNvPr id="6" name="Rectangle 5"/>
          <p:cNvSpPr/>
          <p:nvPr/>
        </p:nvSpPr>
        <p:spPr>
          <a:xfrm>
            <a:off x="529162" y="5958814"/>
            <a:ext cx="1869629" cy="5431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Arial" panose="020B0604020202020204" pitchFamily="34" charset="0"/>
                <a:cs typeface="Arial" panose="020B0604020202020204" pitchFamily="34" charset="0"/>
              </a:rPr>
              <a:t>Ranked 52</a:t>
            </a:r>
            <a:r>
              <a:rPr lang="en-US" sz="1200" b="1" baseline="30000" dirty="0" smtClean="0">
                <a:solidFill>
                  <a:schemeClr val="tx1"/>
                </a:solidFill>
                <a:latin typeface="Arial" panose="020B0604020202020204" pitchFamily="34" charset="0"/>
                <a:cs typeface="Arial" panose="020B0604020202020204" pitchFamily="34" charset="0"/>
              </a:rPr>
              <a:t>nd</a:t>
            </a:r>
            <a:r>
              <a:rPr lang="en-US" sz="1200" b="1" dirty="0" smtClean="0">
                <a:solidFill>
                  <a:schemeClr val="tx1"/>
                </a:solidFill>
                <a:latin typeface="Arial" panose="020B0604020202020204" pitchFamily="34" charset="0"/>
                <a:cs typeface="Arial" panose="020B0604020202020204" pitchFamily="34" charset="0"/>
              </a:rPr>
              <a:t> </a:t>
            </a:r>
            <a:r>
              <a:rPr lang="en-US" sz="1200" dirty="0" smtClean="0">
                <a:solidFill>
                  <a:schemeClr val="bg2">
                    <a:lumMod val="50000"/>
                  </a:schemeClr>
                </a:solidFill>
                <a:latin typeface="Arial" panose="020B0604020202020204" pitchFamily="34" charset="0"/>
                <a:cs typeface="Arial" panose="020B0604020202020204" pitchFamily="34" charset="0"/>
              </a:rPr>
              <a:t>University in India</a:t>
            </a:r>
            <a:endParaRPr lang="en-IN" sz="1050" dirty="0">
              <a:solidFill>
                <a:schemeClr val="bg2">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1590474"/>
      </p:ext>
    </p:extLst>
  </p:cSld>
  <p:clrMapOvr>
    <a:masterClrMapping/>
  </p:clrMapOvr>
  <p:transition advClick="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pPr eaLnBrk="1" hangingPunct="1"/>
            <a:r>
              <a:rPr lang="en-US" altLang="en-US" smtClean="0"/>
              <a:t>Decimal ↔ Octal Conversion</a:t>
            </a:r>
          </a:p>
        </p:txBody>
      </p:sp>
      <p:sp>
        <p:nvSpPr>
          <p:cNvPr id="1028" name="Content Placeholder 2"/>
          <p:cNvSpPr txBox="1">
            <a:spLocks/>
          </p:cNvSpPr>
          <p:nvPr/>
        </p:nvSpPr>
        <p:spPr bwMode="auto">
          <a:xfrm>
            <a:off x="1752600" y="1447800"/>
            <a:ext cx="86868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639763" indent="-365125"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eaLnBrk="1" hangingPunct="1">
              <a:spcAft>
                <a:spcPts val="600"/>
              </a:spcAft>
            </a:pPr>
            <a:r>
              <a:rPr lang="en-US" altLang="en-US" sz="2000"/>
              <a:t>The Process: Successive Division</a:t>
            </a:r>
          </a:p>
          <a:p>
            <a:pPr lvl="1" eaLnBrk="1" hangingPunct="1">
              <a:spcAft>
                <a:spcPts val="600"/>
              </a:spcAft>
              <a:buFontTx/>
              <a:buChar char="•"/>
            </a:pPr>
            <a:r>
              <a:rPr lang="en-US" altLang="en-US" sz="2000"/>
              <a:t>Divide the decimal number</a:t>
            </a:r>
            <a:r>
              <a:rPr lang="en-US" altLang="en-US" sz="2000" i="1"/>
              <a:t> </a:t>
            </a:r>
            <a:r>
              <a:rPr lang="en-US" altLang="en-US" sz="2000"/>
              <a:t>by </a:t>
            </a:r>
            <a:r>
              <a:rPr lang="en-US" altLang="en-US" sz="2000" b="1">
                <a:solidFill>
                  <a:srgbClr val="FF0000"/>
                </a:solidFill>
              </a:rPr>
              <a:t>8</a:t>
            </a:r>
            <a:r>
              <a:rPr lang="en-US" altLang="en-US" sz="2000"/>
              <a:t>; the remainder is the LSB of the </a:t>
            </a:r>
            <a:r>
              <a:rPr lang="en-US" altLang="en-US" sz="2000" b="1">
                <a:solidFill>
                  <a:srgbClr val="FF0000"/>
                </a:solidFill>
              </a:rPr>
              <a:t>octal</a:t>
            </a:r>
            <a:r>
              <a:rPr lang="en-US" altLang="en-US" sz="2000" i="1"/>
              <a:t> </a:t>
            </a:r>
            <a:r>
              <a:rPr lang="en-US" altLang="en-US" sz="2000"/>
              <a:t>number .</a:t>
            </a:r>
          </a:p>
          <a:p>
            <a:pPr lvl="1" eaLnBrk="1" hangingPunct="1">
              <a:spcAft>
                <a:spcPts val="600"/>
              </a:spcAft>
              <a:buFontTx/>
              <a:buChar char="•"/>
            </a:pPr>
            <a:r>
              <a:rPr lang="en-US" altLang="en-US" sz="2000"/>
              <a:t>If the quotation is zero, the conversion is complete. Otherwise repeat step (a) using the quotation as the decimal number. The new remainder is the next most significant bit of the </a:t>
            </a:r>
            <a:r>
              <a:rPr lang="en-US" altLang="en-US" sz="2000" b="1">
                <a:solidFill>
                  <a:srgbClr val="FF0000"/>
                </a:solidFill>
              </a:rPr>
              <a:t>octal</a:t>
            </a:r>
            <a:r>
              <a:rPr lang="en-US" altLang="en-US" sz="2000" i="1"/>
              <a:t> </a:t>
            </a:r>
            <a:r>
              <a:rPr lang="en-US" altLang="en-US" sz="2000"/>
              <a:t>number</a:t>
            </a:r>
            <a:r>
              <a:rPr lang="en-US" altLang="en-US" sz="2000" i="1"/>
              <a:t>.</a:t>
            </a:r>
          </a:p>
          <a:p>
            <a:pPr lvl="1" eaLnBrk="1" hangingPunct="1">
              <a:spcAft>
                <a:spcPts val="600"/>
              </a:spcAft>
            </a:pPr>
            <a:endParaRPr lang="en-US" altLang="en-US" sz="2000" i="1"/>
          </a:p>
          <a:p>
            <a:pPr lvl="1" eaLnBrk="1" hangingPunct="1"/>
            <a:r>
              <a:rPr lang="en-US" altLang="en-US" sz="2000"/>
              <a:t>Example:</a:t>
            </a:r>
          </a:p>
          <a:p>
            <a:pPr lvl="1" eaLnBrk="1" hangingPunct="1"/>
            <a:r>
              <a:rPr lang="en-US" altLang="en-US" sz="2000"/>
              <a:t>	Convert the decimal number 94</a:t>
            </a:r>
            <a:r>
              <a:rPr lang="en-US" altLang="en-US" sz="2000" baseline="-25000"/>
              <a:t>10</a:t>
            </a:r>
            <a:r>
              <a:rPr lang="en-US" altLang="en-US" sz="2000"/>
              <a:t> into its octal equivalent.</a:t>
            </a:r>
          </a:p>
        </p:txBody>
      </p:sp>
      <p:graphicFrame>
        <p:nvGraphicFramePr>
          <p:cNvPr id="4102" name="Object 6"/>
          <p:cNvGraphicFramePr>
            <a:graphicFrameLocks noChangeAspect="1"/>
          </p:cNvGraphicFramePr>
          <p:nvPr/>
        </p:nvGraphicFramePr>
        <p:xfrm>
          <a:off x="2555875" y="4781550"/>
          <a:ext cx="2128838" cy="1924050"/>
        </p:xfrm>
        <a:graphic>
          <a:graphicData uri="http://schemas.openxmlformats.org/presentationml/2006/ole">
            <mc:AlternateContent xmlns:mc="http://schemas.openxmlformats.org/markup-compatibility/2006">
              <mc:Choice xmlns:v="urn:schemas-microsoft-com:vml" Requires="v">
                <p:oleObj spid="_x0000_s1094" name="Equation" r:id="rId4" imgW="1968480" imgH="1777680" progId="Equation.3">
                  <p:embed/>
                </p:oleObj>
              </mc:Choice>
              <mc:Fallback>
                <p:oleObj name="Equation" r:id="rId4" imgW="1968480" imgH="1777680" progId="Equation.3">
                  <p:embed/>
                  <p:pic>
                    <p:nvPicPr>
                      <p:cNvPr id="410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4781550"/>
                        <a:ext cx="2128838" cy="192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29" name="Group 65"/>
          <p:cNvGrpSpPr>
            <a:grpSpLocks/>
          </p:cNvGrpSpPr>
          <p:nvPr/>
        </p:nvGrpSpPr>
        <p:grpSpPr bwMode="auto">
          <a:xfrm>
            <a:off x="5715000" y="5257800"/>
            <a:ext cx="1981200" cy="609600"/>
            <a:chOff x="5181600" y="5181600"/>
            <a:chExt cx="1981200" cy="609600"/>
          </a:xfrm>
        </p:grpSpPr>
        <p:sp>
          <p:nvSpPr>
            <p:cNvPr id="1031" name="TextBox 68"/>
            <p:cNvSpPr txBox="1">
              <a:spLocks noChangeArrowheads="1"/>
            </p:cNvSpPr>
            <p:nvPr/>
          </p:nvSpPr>
          <p:spPr bwMode="auto">
            <a:xfrm>
              <a:off x="5184182" y="5286375"/>
              <a:ext cx="18341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2000">
                  <a:sym typeface="Symbol" panose="05050102010706020507" pitchFamily="18" charset="2"/>
                </a:rPr>
                <a:t>  </a:t>
              </a:r>
              <a:r>
                <a:rPr lang="en-US" altLang="en-US" sz="2000">
                  <a:solidFill>
                    <a:srgbClr val="FF0000"/>
                  </a:solidFill>
                  <a:sym typeface="Symbol" panose="05050102010706020507" pitchFamily="18" charset="2"/>
                </a:rPr>
                <a:t>94</a:t>
              </a:r>
              <a:r>
                <a:rPr lang="en-US" altLang="en-US" sz="2000" baseline="-25000">
                  <a:solidFill>
                    <a:srgbClr val="FF0000"/>
                  </a:solidFill>
                </a:rPr>
                <a:t>10</a:t>
              </a:r>
              <a:r>
                <a:rPr lang="en-US" altLang="en-US" sz="2000">
                  <a:solidFill>
                    <a:srgbClr val="FF0000"/>
                  </a:solidFill>
                </a:rPr>
                <a:t> </a:t>
              </a:r>
              <a:r>
                <a:rPr lang="en-US" altLang="en-US" sz="2000"/>
                <a:t>=</a:t>
              </a:r>
              <a:r>
                <a:rPr lang="en-US" altLang="en-US" sz="2000">
                  <a:solidFill>
                    <a:srgbClr val="FF0000"/>
                  </a:solidFill>
                </a:rPr>
                <a:t> 136</a:t>
              </a:r>
              <a:r>
                <a:rPr lang="en-US" altLang="en-US" sz="2000" baseline="-25000">
                  <a:solidFill>
                    <a:srgbClr val="FF0000"/>
                  </a:solidFill>
                </a:rPr>
                <a:t>8</a:t>
              </a:r>
            </a:p>
          </p:txBody>
        </p:sp>
        <p:sp>
          <p:nvSpPr>
            <p:cNvPr id="7" name="Rounded Rectangle 6"/>
            <p:cNvSpPr/>
            <p:nvPr/>
          </p:nvSpPr>
          <p:spPr bwMode="auto">
            <a:xfrm>
              <a:off x="5181600" y="5181600"/>
              <a:ext cx="1981200" cy="609600"/>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dirty="0"/>
            </a:p>
          </p:txBody>
        </p:sp>
      </p:grpSp>
      <p:sp>
        <p:nvSpPr>
          <p:cNvPr id="8" name="Slide Number Placeholder 7"/>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BFE1BC1-15CF-4E3A-BA01-8AFC247ED5EE}" type="slidenum">
              <a:rPr lang="en-US" altLang="en-US"/>
              <a:pPr eaLnBrk="1" hangingPunct="1"/>
              <a:t>10</a:t>
            </a:fld>
            <a:endParaRPr lang="en-US" altLang="en-US"/>
          </a:p>
        </p:txBody>
      </p:sp>
    </p:spTree>
    <p:extLst>
      <p:ext uri="{BB962C8B-B14F-4D97-AF65-F5344CB8AC3E}">
        <p14:creationId xmlns:p14="http://schemas.microsoft.com/office/powerpoint/2010/main" val="987990511"/>
      </p:ext>
    </p:extLst>
  </p:cSld>
  <p:clrMapOvr>
    <a:masterClrMapping/>
  </p:clrMapOvr>
  <p:transition advClick="0"/>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a:xfrm>
            <a:off x="1981200" y="914401"/>
            <a:ext cx="8229600" cy="5516563"/>
          </a:xfrm>
        </p:spPr>
        <p:txBody>
          <a:bodyPr/>
          <a:lstStyle/>
          <a:p>
            <a:pPr algn="just">
              <a:lnSpc>
                <a:spcPct val="90000"/>
              </a:lnSpc>
              <a:buFont typeface="Wingdings" panose="05000000000000000000" pitchFamily="2" charset="2"/>
              <a:buNone/>
            </a:pPr>
            <a:r>
              <a:rPr lang="en-US" altLang="en-US" sz="2800"/>
              <a:t>   An EPROM (erasable-and-programmable ROM) is programmed in exactly the same manner as a PROM. However, EPROMs can be erased and reprogrammed repeatedly. To erase an EPROM, you simply expose the device to a strong source of ultraviolet light. (A window in the top of the device allows the light to reach the silicon.) By doing this, you essentially reset the entire chip to its initial-unprogrammed-state. Though more expensive than PROMs, their ability to be reprogrammed makes EPROMs an essential part of the software development and testing process. </a:t>
            </a:r>
          </a:p>
        </p:txBody>
      </p:sp>
      <p:sp>
        <p:nvSpPr>
          <p:cNvPr id="14340" name="Text Box 4"/>
          <p:cNvSpPr txBox="1">
            <a:spLocks noChangeArrowheads="1"/>
          </p:cNvSpPr>
          <p:nvPr/>
        </p:nvSpPr>
        <p:spPr bwMode="auto">
          <a:xfrm>
            <a:off x="2133600" y="152400"/>
            <a:ext cx="7620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50000"/>
              </a:spcBef>
              <a:spcAft>
                <a:spcPct val="0"/>
              </a:spcAft>
            </a:pPr>
            <a:r>
              <a:rPr lang="en-US" altLang="en-US" sz="3200" b="1">
                <a:solidFill>
                  <a:prstClr val="black"/>
                </a:solidFill>
                <a:latin typeface="Arial" panose="020B0604020202020204" pitchFamily="34" charset="0"/>
                <a:cs typeface="Arial" panose="020B0604020202020204" pitchFamily="34" charset="0"/>
              </a:rPr>
              <a:t>EPROM</a:t>
            </a:r>
          </a:p>
        </p:txBody>
      </p:sp>
    </p:spTree>
    <p:extLst>
      <p:ext uri="{BB962C8B-B14F-4D97-AF65-F5344CB8AC3E}">
        <p14:creationId xmlns:p14="http://schemas.microsoft.com/office/powerpoint/2010/main" val="431652887"/>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4340"/>
                                        </p:tgtEl>
                                        <p:attrNameLst>
                                          <p:attrName>style.visibility</p:attrName>
                                        </p:attrNameLst>
                                      </p:cBhvr>
                                      <p:to>
                                        <p:strVal val="visible"/>
                                      </p:to>
                                    </p:set>
                                    <p:anim calcmode="lin" valueType="num">
                                      <p:cBhvr>
                                        <p:cTn id="7" dur="500" fill="hold"/>
                                        <p:tgtEl>
                                          <p:spTgt spid="14340"/>
                                        </p:tgtEl>
                                        <p:attrNameLst>
                                          <p:attrName>ppt_w</p:attrName>
                                        </p:attrNameLst>
                                      </p:cBhvr>
                                      <p:tavLst>
                                        <p:tav tm="0">
                                          <p:val>
                                            <p:fltVal val="0"/>
                                          </p:val>
                                        </p:tav>
                                        <p:tav tm="100000">
                                          <p:val>
                                            <p:strVal val="#ppt_w"/>
                                          </p:val>
                                        </p:tav>
                                      </p:tavLst>
                                    </p:anim>
                                    <p:anim calcmode="lin" valueType="num">
                                      <p:cBhvr>
                                        <p:cTn id="8" dur="500" fill="hold"/>
                                        <p:tgtEl>
                                          <p:spTgt spid="14340"/>
                                        </p:tgtEl>
                                        <p:attrNameLst>
                                          <p:attrName>ppt_h</p:attrName>
                                        </p:attrNameLst>
                                      </p:cBhvr>
                                      <p:tavLst>
                                        <p:tav tm="0">
                                          <p:val>
                                            <p:fltVal val="0"/>
                                          </p:val>
                                        </p:tav>
                                        <p:tav tm="100000">
                                          <p:val>
                                            <p:strVal val="#ppt_h"/>
                                          </p:val>
                                        </p:tav>
                                      </p:tavLst>
                                    </p:anim>
                                    <p:anim calcmode="lin" valueType="num">
                                      <p:cBhvr>
                                        <p:cTn id="9" dur="500" fill="hold"/>
                                        <p:tgtEl>
                                          <p:spTgt spid="14340"/>
                                        </p:tgtEl>
                                        <p:attrNameLst>
                                          <p:attrName>style.rotation</p:attrName>
                                        </p:attrNameLst>
                                      </p:cBhvr>
                                      <p:tavLst>
                                        <p:tav tm="0">
                                          <p:val>
                                            <p:fltVal val="360"/>
                                          </p:val>
                                        </p:tav>
                                        <p:tav tm="100000">
                                          <p:val>
                                            <p:fltVal val="0"/>
                                          </p:val>
                                        </p:tav>
                                      </p:tavLst>
                                    </p:anim>
                                    <p:animEffect transition="in" filter="fade">
                                      <p:cBhvr>
                                        <p:cTn id="10" dur="500"/>
                                        <p:tgtEl>
                                          <p:spTgt spid="14340"/>
                                        </p:tgtEl>
                                      </p:cBhvr>
                                    </p:animEffect>
                                  </p:childTnLst>
                                </p:cTn>
                              </p:par>
                            </p:childTnLst>
                          </p:cTn>
                        </p:par>
                        <p:par>
                          <p:cTn id="11" fill="hold" nodeType="afterGroup">
                            <p:stCondLst>
                              <p:cond delay="500"/>
                            </p:stCondLst>
                            <p:childTnLst>
                              <p:par>
                                <p:cTn id="12" presetID="29" presetClass="entr" presetSubtype="0" fill="hold" nodeType="afterEffect">
                                  <p:stCondLst>
                                    <p:cond delay="0"/>
                                  </p:stCondLst>
                                  <p:childTnLst>
                                    <p:set>
                                      <p:cBhvr>
                                        <p:cTn id="13" dur="1" fill="hold">
                                          <p:stCondLst>
                                            <p:cond delay="0"/>
                                          </p:stCondLst>
                                        </p:cTn>
                                        <p:tgtEl>
                                          <p:spTgt spid="14339">
                                            <p:txEl>
                                              <p:pRg st="0" end="0"/>
                                            </p:txEl>
                                          </p:spTgt>
                                        </p:tgtEl>
                                        <p:attrNameLst>
                                          <p:attrName>style.visibility</p:attrName>
                                        </p:attrNameLst>
                                      </p:cBhvr>
                                      <p:to>
                                        <p:strVal val="visible"/>
                                      </p:to>
                                    </p:set>
                                    <p:anim calcmode="lin" valueType="num">
                                      <p:cBhvr>
                                        <p:cTn id="14" dur="1000" fill="hold"/>
                                        <p:tgtEl>
                                          <p:spTgt spid="14339">
                                            <p:txEl>
                                              <p:pRg st="0" end="0"/>
                                            </p:txEl>
                                          </p:spTgt>
                                        </p:tgtEl>
                                        <p:attrNameLst>
                                          <p:attrName>ppt_x</p:attrName>
                                        </p:attrNameLst>
                                      </p:cBhvr>
                                      <p:tavLst>
                                        <p:tav tm="0">
                                          <p:val>
                                            <p:strVal val="#ppt_x-.2"/>
                                          </p:val>
                                        </p:tav>
                                        <p:tav tm="100000">
                                          <p:val>
                                            <p:strVal val="#ppt_x"/>
                                          </p:val>
                                        </p:tav>
                                      </p:tavLst>
                                    </p:anim>
                                    <p:anim calcmode="lin" valueType="num">
                                      <p:cBhvr>
                                        <p:cTn id="15" dur="1000" fill="hold"/>
                                        <p:tgtEl>
                                          <p:spTgt spid="14339">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43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b="1" smtClean="0"/>
              <a:t>Hybrid types</a:t>
            </a:r>
            <a:r>
              <a:rPr lang="en-US" altLang="en-US" smtClean="0"/>
              <a:t> </a:t>
            </a:r>
          </a:p>
        </p:txBody>
      </p:sp>
      <p:sp>
        <p:nvSpPr>
          <p:cNvPr id="15363" name="Rectangle 3"/>
          <p:cNvSpPr>
            <a:spLocks noGrp="1" noChangeArrowheads="1"/>
          </p:cNvSpPr>
          <p:nvPr>
            <p:ph type="body" idx="1"/>
          </p:nvPr>
        </p:nvSpPr>
        <p:spPr/>
        <p:txBody>
          <a:bodyPr/>
          <a:lstStyle/>
          <a:p>
            <a:pPr algn="just">
              <a:lnSpc>
                <a:spcPct val="90000"/>
              </a:lnSpc>
              <a:buFont typeface="Wingdings" panose="05000000000000000000" pitchFamily="2" charset="2"/>
              <a:buNone/>
            </a:pPr>
            <a:r>
              <a:rPr lang="en-US" altLang="en-US" sz="2400" dirty="0"/>
              <a:t>    As memory technology has matured in recent years, the line between RAM and ROM has blurred. Now, several types of memory combine features of both. These devices do not belong to either group and can be collectively referred to as hybrid memory devices. Hybrid memories can be read and written as desired, like RAM, but maintain their contents without electrical power, just like ROM. Two of the hybrid devices, EEPROM and flash, are descendants of ROM devices. These are typically used to store code. The third hybrid, NVRAM, is a modified version of SRAM. NVRAM usually holds persistent data. </a:t>
            </a:r>
          </a:p>
        </p:txBody>
      </p:sp>
    </p:spTree>
    <p:extLst>
      <p:ext uri="{BB962C8B-B14F-4D97-AF65-F5344CB8AC3E}">
        <p14:creationId xmlns:p14="http://schemas.microsoft.com/office/powerpoint/2010/main" val="1340120774"/>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15362"/>
                                        </p:tgtEl>
                                        <p:attrNameLst>
                                          <p:attrName>style.visibility</p:attrName>
                                        </p:attrNameLst>
                                      </p:cBhvr>
                                      <p:to>
                                        <p:strVal val="visible"/>
                                      </p:to>
                                    </p:set>
                                    <p:anim calcmode="lin" valueType="num">
                                      <p:cBhvr>
                                        <p:cTn id="7" dur="1000" fill="hold"/>
                                        <p:tgtEl>
                                          <p:spTgt spid="15362"/>
                                        </p:tgtEl>
                                        <p:attrNameLst>
                                          <p:attrName>ppt_w</p:attrName>
                                        </p:attrNameLst>
                                      </p:cBhvr>
                                      <p:tavLst>
                                        <p:tav tm="0">
                                          <p:val>
                                            <p:strVal val="#ppt_w+.3"/>
                                          </p:val>
                                        </p:tav>
                                        <p:tav tm="100000">
                                          <p:val>
                                            <p:strVal val="#ppt_w"/>
                                          </p:val>
                                        </p:tav>
                                      </p:tavLst>
                                    </p:anim>
                                    <p:anim calcmode="lin" valueType="num">
                                      <p:cBhvr>
                                        <p:cTn id="8" dur="1000" fill="hold"/>
                                        <p:tgtEl>
                                          <p:spTgt spid="15362"/>
                                        </p:tgtEl>
                                        <p:attrNameLst>
                                          <p:attrName>ppt_h</p:attrName>
                                        </p:attrNameLst>
                                      </p:cBhvr>
                                      <p:tavLst>
                                        <p:tav tm="0">
                                          <p:val>
                                            <p:strVal val="#ppt_h"/>
                                          </p:val>
                                        </p:tav>
                                        <p:tav tm="100000">
                                          <p:val>
                                            <p:strVal val="#ppt_h"/>
                                          </p:val>
                                        </p:tav>
                                      </p:tavLst>
                                    </p:anim>
                                    <p:animEffect transition="in" filter="fade">
                                      <p:cBhvr>
                                        <p:cTn id="9" dur="1000"/>
                                        <p:tgtEl>
                                          <p:spTgt spid="15362"/>
                                        </p:tgtEl>
                                      </p:cBhvr>
                                    </p:animEffect>
                                  </p:childTnLst>
                                </p:cTn>
                              </p:par>
                            </p:childTnLst>
                          </p:cTn>
                        </p:par>
                        <p:par>
                          <p:cTn id="10" fill="hold" nodeType="afterGroup">
                            <p:stCondLst>
                              <p:cond delay="1000"/>
                            </p:stCondLst>
                            <p:childTnLst>
                              <p:par>
                                <p:cTn id="11" presetID="55" presetClass="entr" presetSubtype="0" fill="hold" nodeType="afterEffect">
                                  <p:stCondLst>
                                    <p:cond delay="0"/>
                                  </p:stCondLst>
                                  <p:childTnLst>
                                    <p:set>
                                      <p:cBhvr>
                                        <p:cTn id="12" dur="1" fill="hold">
                                          <p:stCondLst>
                                            <p:cond delay="0"/>
                                          </p:stCondLst>
                                        </p:cTn>
                                        <p:tgtEl>
                                          <p:spTgt spid="15363">
                                            <p:txEl>
                                              <p:pRg st="0" end="0"/>
                                            </p:txEl>
                                          </p:spTgt>
                                        </p:tgtEl>
                                        <p:attrNameLst>
                                          <p:attrName>style.visibility</p:attrName>
                                        </p:attrNameLst>
                                      </p:cBhvr>
                                      <p:to>
                                        <p:strVal val="visible"/>
                                      </p:to>
                                    </p:set>
                                    <p:anim calcmode="lin" valueType="num">
                                      <p:cBhvr>
                                        <p:cTn id="13" dur="1000" fill="hold"/>
                                        <p:tgtEl>
                                          <p:spTgt spid="15363">
                                            <p:txEl>
                                              <p:pRg st="0" end="0"/>
                                            </p:txEl>
                                          </p:spTgt>
                                        </p:tgtEl>
                                        <p:attrNameLst>
                                          <p:attrName>ppt_w</p:attrName>
                                        </p:attrNameLst>
                                      </p:cBhvr>
                                      <p:tavLst>
                                        <p:tav tm="0">
                                          <p:val>
                                            <p:strVal val="#ppt_w*0.70"/>
                                          </p:val>
                                        </p:tav>
                                        <p:tav tm="100000">
                                          <p:val>
                                            <p:strVal val="#ppt_w"/>
                                          </p:val>
                                        </p:tav>
                                      </p:tavLst>
                                    </p:anim>
                                    <p:anim calcmode="lin" valueType="num">
                                      <p:cBhvr>
                                        <p:cTn id="14" dur="1000" fill="hold"/>
                                        <p:tgtEl>
                                          <p:spTgt spid="15363">
                                            <p:txEl>
                                              <p:pRg st="0" end="0"/>
                                            </p:txEl>
                                          </p:spTgt>
                                        </p:tgtEl>
                                        <p:attrNameLst>
                                          <p:attrName>ppt_h</p:attrName>
                                        </p:attrNameLst>
                                      </p:cBhvr>
                                      <p:tavLst>
                                        <p:tav tm="0">
                                          <p:val>
                                            <p:strVal val="#ppt_h"/>
                                          </p:val>
                                        </p:tav>
                                        <p:tav tm="100000">
                                          <p:val>
                                            <p:strVal val="#ppt_h"/>
                                          </p:val>
                                        </p:tav>
                                      </p:tavLst>
                                    </p:anim>
                                    <p:animEffect transition="in" filter="fade">
                                      <p:cBhvr>
                                        <p:cTn id="15" dur="1000"/>
                                        <p:tgtEl>
                                          <p:spTgt spid="153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a:xfrm>
            <a:off x="1981200" y="381001"/>
            <a:ext cx="8229600" cy="5745163"/>
          </a:xfrm>
        </p:spPr>
        <p:txBody>
          <a:bodyPr/>
          <a:lstStyle/>
          <a:p>
            <a:pPr algn="just">
              <a:buClr>
                <a:schemeClr val="tx1"/>
              </a:buClr>
              <a:buFont typeface="Wingdings" panose="05000000000000000000" pitchFamily="2" charset="2"/>
              <a:buChar char="q"/>
            </a:pPr>
            <a:r>
              <a:rPr lang="en-US" altLang="en-US" sz="2800" b="1"/>
              <a:t>EEPROMS</a:t>
            </a:r>
            <a:r>
              <a:rPr lang="en-US" altLang="en-US" sz="2800"/>
              <a:t> are electrically-erasable-and-programmable. Internally, they are similar to EPROMs, but the erase operation is accomplished electrically, rather than by exposure to ultraviolet light. Any byte within an EEPROM may be erased and rewritten. Once written, the new data will remain in the device forever-or at least until it is electrically erased. The primary tradeoff for this improved functionality is higher cost, though write cycles are also significantly longer than writes to a RAM. So you wouldn't want to use an EEPROM for your main system memory. </a:t>
            </a:r>
          </a:p>
        </p:txBody>
      </p:sp>
    </p:spTree>
    <p:extLst>
      <p:ext uri="{BB962C8B-B14F-4D97-AF65-F5344CB8AC3E}">
        <p14:creationId xmlns:p14="http://schemas.microsoft.com/office/powerpoint/2010/main" val="50735716"/>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6" presetClass="path" presetSubtype="0" accel="50000" decel="50000" fill="hold" nodeType="afterEffect">
                                  <p:stCondLst>
                                    <p:cond delay="0"/>
                                  </p:stCondLst>
                                  <p:childTnLst>
                                    <p:animMotion origin="layout" path="M -0.4184 0.4662 L -0.05174 -0.02269 " pathEditMode="relative" rAng="0" ptsTypes="AA">
                                      <p:cBhvr>
                                        <p:cTn id="6" dur="1000" fill="hold"/>
                                        <p:tgtEl>
                                          <p:spTgt spid="16387">
                                            <p:txEl>
                                              <p:pRg st="0" end="0"/>
                                            </p:txEl>
                                          </p:spTgt>
                                        </p:tgtEl>
                                        <p:attrNameLst>
                                          <p:attrName>ppt_x</p:attrName>
                                          <p:attrName>ppt_y</p:attrName>
                                        </p:attrNameLst>
                                      </p:cBhvr>
                                      <p:rCtr x="18300" y="-244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a:xfrm>
            <a:off x="1981200" y="609601"/>
            <a:ext cx="8229600" cy="5516563"/>
          </a:xfrm>
        </p:spPr>
        <p:txBody>
          <a:bodyPr/>
          <a:lstStyle/>
          <a:p>
            <a:pPr algn="just">
              <a:lnSpc>
                <a:spcPct val="90000"/>
              </a:lnSpc>
              <a:buClr>
                <a:schemeClr val="tx1"/>
              </a:buClr>
              <a:buFont typeface="Wingdings" panose="05000000000000000000" pitchFamily="2" charset="2"/>
              <a:buChar char="q"/>
            </a:pPr>
            <a:r>
              <a:rPr lang="en-US" altLang="en-US" sz="2400" b="1"/>
              <a:t>Flash memory</a:t>
            </a:r>
            <a:r>
              <a:rPr lang="en-US" altLang="en-US" sz="2400"/>
              <a:t> combines the best features of the memory devices described thus far. Flash memory devices are high density, low cost, nonvolatile, fast (to read, but not to write), and electrically reprogrammable. These advantages are overwhelming and, as a direct result, the use of flash memory has increased dramatically in embedded systems. From a software viewpoint, flash and EEPROM technologies are very similar. The major difference is that flash devices can only be erased one sector at a time, not byte-by-byte. Typical sector sizes are in the range 256 bytes to 16KB. Despite this disadvantage, flash is much more popular than EEPROM and is rapidly displacing many of the ROM devices as well. </a:t>
            </a:r>
          </a:p>
        </p:txBody>
      </p:sp>
    </p:spTree>
    <p:custDataLst>
      <p:tags r:id="rId1"/>
    </p:custDataLst>
    <p:extLst>
      <p:ext uri="{BB962C8B-B14F-4D97-AF65-F5344CB8AC3E}">
        <p14:creationId xmlns:p14="http://schemas.microsoft.com/office/powerpoint/2010/main" val="958718525"/>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6" presetClass="path" presetSubtype="0" accel="50000" decel="50000" fill="hold" nodeType="afterEffect">
                                  <p:stCondLst>
                                    <p:cond delay="0"/>
                                  </p:stCondLst>
                                  <p:childTnLst>
                                    <p:animMotion origin="layout" path="M -0.4 0.51111 L 0 -3.33333E-6 " pathEditMode="relative" rAng="0" ptsTypes="AA">
                                      <p:cBhvr>
                                        <p:cTn id="6" dur="1000" fill="hold"/>
                                        <p:tgtEl>
                                          <p:spTgt spid="17411">
                                            <p:txEl>
                                              <p:pRg st="0" end="0"/>
                                            </p:txEl>
                                          </p:spTgt>
                                        </p:tgtEl>
                                        <p:attrNameLst>
                                          <p:attrName>ppt_x</p:attrName>
                                          <p:attrName>ppt_y</p:attrName>
                                        </p:attrNameLst>
                                      </p:cBhvr>
                                      <p:rCtr x="20000" y="-25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body" idx="1"/>
          </p:nvPr>
        </p:nvSpPr>
        <p:spPr>
          <a:xfrm>
            <a:off x="1981200" y="609601"/>
            <a:ext cx="8229600" cy="5516563"/>
          </a:xfrm>
        </p:spPr>
        <p:txBody>
          <a:bodyPr/>
          <a:lstStyle/>
          <a:p>
            <a:pPr algn="just">
              <a:lnSpc>
                <a:spcPct val="90000"/>
              </a:lnSpc>
              <a:buClr>
                <a:schemeClr val="tx1"/>
              </a:buClr>
              <a:buFont typeface="Wingdings" panose="05000000000000000000" pitchFamily="2" charset="2"/>
              <a:buChar char="q"/>
            </a:pPr>
            <a:r>
              <a:rPr lang="en-US" altLang="en-US" sz="2400"/>
              <a:t>The third member of the hybrid memory class is </a:t>
            </a:r>
            <a:r>
              <a:rPr lang="en-US" altLang="en-US" sz="2400" b="1"/>
              <a:t>NVRAM</a:t>
            </a:r>
            <a:r>
              <a:rPr lang="en-US" altLang="en-US" sz="2400"/>
              <a:t> (non-volatile RAM). Nonvolatility is also a characteristic of the ROM and hybrid memories discussed previously. However, an NVRAM is physically very different from those devices. An NVRAM is usually just an SRAM with a battery backup. When the power is turned on, the NVRAM operates just like any other SRAM. When the power is turned off, the NVRAM draws just enough power from the battery to retain its data. NVRAM is fairly common in embedded systems. However, it is expensive-even more expensive than SRAM, because of the battery-so its applications are typically limited to the storage of a few hundred bytes of system-critical information that can't be stored in any better way. </a:t>
            </a:r>
          </a:p>
        </p:txBody>
      </p:sp>
    </p:spTree>
    <p:extLst>
      <p:ext uri="{BB962C8B-B14F-4D97-AF65-F5344CB8AC3E}">
        <p14:creationId xmlns:p14="http://schemas.microsoft.com/office/powerpoint/2010/main" val="3532401242"/>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6" presetClass="path" presetSubtype="0" accel="50000" decel="50000" fill="hold" nodeType="afterEffect">
                                  <p:stCondLst>
                                    <p:cond delay="0"/>
                                  </p:stCondLst>
                                  <p:childTnLst>
                                    <p:animMotion origin="layout" path="M -0.43334 0.50879 L 3.33333E-6 4.44444E-6 " pathEditMode="relative" rAng="0" ptsTypes="AA">
                                      <p:cBhvr>
                                        <p:cTn id="6" dur="1000" fill="hold"/>
                                        <p:tgtEl>
                                          <p:spTgt spid="18435">
                                            <p:txEl>
                                              <p:pRg st="0" end="0"/>
                                            </p:txEl>
                                          </p:spTgt>
                                        </p:tgtEl>
                                        <p:attrNameLst>
                                          <p:attrName>ppt_x</p:attrName>
                                          <p:attrName>ppt_y</p:attrName>
                                        </p:attrNameLst>
                                      </p:cBhvr>
                                      <p:rCtr x="21700" y="-254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981200" y="274638"/>
            <a:ext cx="8229600" cy="639762"/>
          </a:xfrm>
        </p:spPr>
        <p:txBody>
          <a:bodyPr/>
          <a:lstStyle/>
          <a:p>
            <a:r>
              <a:rPr lang="en-US" altLang="en-US" sz="2800" b="1"/>
              <a:t>Cache Memory</a:t>
            </a:r>
          </a:p>
        </p:txBody>
      </p:sp>
      <p:sp>
        <p:nvSpPr>
          <p:cNvPr id="27651" name="Rectangle 3"/>
          <p:cNvSpPr>
            <a:spLocks noGrp="1" noChangeArrowheads="1"/>
          </p:cNvSpPr>
          <p:nvPr>
            <p:ph type="body" idx="1"/>
          </p:nvPr>
        </p:nvSpPr>
        <p:spPr>
          <a:xfrm>
            <a:off x="1981200" y="914401"/>
            <a:ext cx="8229600" cy="5211763"/>
          </a:xfrm>
        </p:spPr>
        <p:txBody>
          <a:bodyPr/>
          <a:lstStyle/>
          <a:p>
            <a:pPr algn="just">
              <a:lnSpc>
                <a:spcPct val="90000"/>
              </a:lnSpc>
              <a:buClr>
                <a:schemeClr val="tx1"/>
              </a:buClr>
              <a:buFont typeface="Wingdings" panose="05000000000000000000" pitchFamily="2" charset="2"/>
              <a:buChar char="Ø"/>
            </a:pPr>
            <a:r>
              <a:rPr lang="en-US" altLang="en-US" sz="2400"/>
              <a:t>A CPU cache is a cache used by the central</a:t>
            </a:r>
            <a:r>
              <a:rPr lang="en-US" altLang="en-US" sz="2400">
                <a:hlinkClick r:id="rId2" tooltip="Central processing unit"/>
              </a:rPr>
              <a:t> </a:t>
            </a:r>
            <a:r>
              <a:rPr lang="en-US" altLang="en-US" sz="2400"/>
              <a:t>processing unit of a computer to reduce the average time to access memory. The cache is a smaller, faster memory which stores copies of the data from the most frequently used main memory locations. As long as most memory accesses are cached memory locations, the average latency of memory accesses will be closer to the cache latency than to the latency of main memory.</a:t>
            </a:r>
          </a:p>
          <a:p>
            <a:pPr algn="just">
              <a:lnSpc>
                <a:spcPct val="90000"/>
              </a:lnSpc>
              <a:buClr>
                <a:schemeClr val="tx1"/>
              </a:buClr>
              <a:buFont typeface="Wingdings" panose="05000000000000000000" pitchFamily="2" charset="2"/>
              <a:buChar char="Ø"/>
            </a:pPr>
            <a:r>
              <a:rPr lang="en-US" altLang="en-US" sz="2400"/>
              <a:t>When the processor needs to read from or write to a location in main memory, it first checks whether a copy of that data is in the cache. If so, the processor immediately reads from or writes to the cache, which is much faster than reading from or writing to main memory </a:t>
            </a:r>
          </a:p>
        </p:txBody>
      </p:sp>
    </p:spTree>
    <p:extLst>
      <p:ext uri="{BB962C8B-B14F-4D97-AF65-F5344CB8AC3E}">
        <p14:creationId xmlns:p14="http://schemas.microsoft.com/office/powerpoint/2010/main" val="2968089713"/>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grpId="0" nodeType="afterEffect">
                                  <p:stCondLst>
                                    <p:cond delay="0"/>
                                  </p:stCondLst>
                                  <p:iterate type="lt">
                                    <p:tmPct val="5000"/>
                                  </p:iterate>
                                  <p:childTnLst>
                                    <p:set>
                                      <p:cBhvr>
                                        <p:cTn id="6" dur="1" fill="hold">
                                          <p:stCondLst>
                                            <p:cond delay="0"/>
                                          </p:stCondLst>
                                        </p:cTn>
                                        <p:tgtEl>
                                          <p:spTgt spid="27650"/>
                                        </p:tgtEl>
                                        <p:attrNameLst>
                                          <p:attrName>style.visibility</p:attrName>
                                        </p:attrNameLst>
                                      </p:cBhvr>
                                      <p:to>
                                        <p:strVal val="visible"/>
                                      </p:to>
                                    </p:set>
                                    <p:anim calcmode="lin" valueType="num">
                                      <p:cBhvr>
                                        <p:cTn id="7" dur="1000" fill="hold"/>
                                        <p:tgtEl>
                                          <p:spTgt spid="27650"/>
                                        </p:tgtEl>
                                        <p:attrNameLst>
                                          <p:attrName>ppt_w</p:attrName>
                                        </p:attrNameLst>
                                      </p:cBhvr>
                                      <p:tavLst>
                                        <p:tav tm="0">
                                          <p:val>
                                            <p:fltVal val="0"/>
                                          </p:val>
                                        </p:tav>
                                        <p:tav tm="100000">
                                          <p:val>
                                            <p:strVal val="#ppt_w"/>
                                          </p:val>
                                        </p:tav>
                                      </p:tavLst>
                                    </p:anim>
                                    <p:anim calcmode="lin" valueType="num">
                                      <p:cBhvr>
                                        <p:cTn id="8" dur="1000" fill="hold"/>
                                        <p:tgtEl>
                                          <p:spTgt spid="27650"/>
                                        </p:tgtEl>
                                        <p:attrNameLst>
                                          <p:attrName>ppt_h</p:attrName>
                                        </p:attrNameLst>
                                      </p:cBhvr>
                                      <p:tavLst>
                                        <p:tav tm="0">
                                          <p:val>
                                            <p:fltVal val="0"/>
                                          </p:val>
                                        </p:tav>
                                        <p:tav tm="100000">
                                          <p:val>
                                            <p:strVal val="#ppt_h"/>
                                          </p:val>
                                        </p:tav>
                                      </p:tavLst>
                                    </p:anim>
                                    <p:anim calcmode="lin" valueType="num">
                                      <p:cBhvr>
                                        <p:cTn id="9" dur="1000" fill="hold"/>
                                        <p:tgtEl>
                                          <p:spTgt spid="27650"/>
                                        </p:tgtEl>
                                        <p:attrNameLst>
                                          <p:attrName>style.rotation</p:attrName>
                                        </p:attrNameLst>
                                      </p:cBhvr>
                                      <p:tavLst>
                                        <p:tav tm="0">
                                          <p:val>
                                            <p:fltVal val="90"/>
                                          </p:val>
                                        </p:tav>
                                        <p:tav tm="100000">
                                          <p:val>
                                            <p:fltVal val="0"/>
                                          </p:val>
                                        </p:tav>
                                      </p:tavLst>
                                    </p:anim>
                                    <p:animEffect transition="in" filter="fade">
                                      <p:cBhvr>
                                        <p:cTn id="10" dur="1000"/>
                                        <p:tgtEl>
                                          <p:spTgt spid="27650"/>
                                        </p:tgtEl>
                                      </p:cBhvr>
                                    </p:animEffect>
                                  </p:childTnLst>
                                </p:cTn>
                              </p:par>
                            </p:childTnLst>
                          </p:cTn>
                        </p:par>
                        <p:par>
                          <p:cTn id="11" fill="hold" nodeType="afterGroup">
                            <p:stCondLst>
                              <p:cond delay="1500"/>
                            </p:stCondLst>
                            <p:childTnLst>
                              <p:par>
                                <p:cTn id="12" presetID="29" presetClass="entr" presetSubtype="0" fill="hold" nodeType="afterEffect">
                                  <p:stCondLst>
                                    <p:cond delay="0"/>
                                  </p:stCondLst>
                                  <p:childTnLst>
                                    <p:set>
                                      <p:cBhvr>
                                        <p:cTn id="13" dur="1" fill="hold">
                                          <p:stCondLst>
                                            <p:cond delay="0"/>
                                          </p:stCondLst>
                                        </p:cTn>
                                        <p:tgtEl>
                                          <p:spTgt spid="27651">
                                            <p:txEl>
                                              <p:pRg st="0" end="0"/>
                                            </p:txEl>
                                          </p:spTgt>
                                        </p:tgtEl>
                                        <p:attrNameLst>
                                          <p:attrName>style.visibility</p:attrName>
                                        </p:attrNameLst>
                                      </p:cBhvr>
                                      <p:to>
                                        <p:strVal val="visible"/>
                                      </p:to>
                                    </p:set>
                                    <p:anim calcmode="lin" valueType="num">
                                      <p:cBhvr>
                                        <p:cTn id="14" dur="1000" fill="hold"/>
                                        <p:tgtEl>
                                          <p:spTgt spid="27651">
                                            <p:txEl>
                                              <p:pRg st="0" end="0"/>
                                            </p:txEl>
                                          </p:spTgt>
                                        </p:tgtEl>
                                        <p:attrNameLst>
                                          <p:attrName>ppt_x</p:attrName>
                                        </p:attrNameLst>
                                      </p:cBhvr>
                                      <p:tavLst>
                                        <p:tav tm="0">
                                          <p:val>
                                            <p:strVal val="#ppt_x-.2"/>
                                          </p:val>
                                        </p:tav>
                                        <p:tav tm="100000">
                                          <p:val>
                                            <p:strVal val="#ppt_x"/>
                                          </p:val>
                                        </p:tav>
                                      </p:tavLst>
                                    </p:anim>
                                    <p:anim calcmode="lin" valueType="num">
                                      <p:cBhvr>
                                        <p:cTn id="15" dur="1000" fill="hold"/>
                                        <p:tgtEl>
                                          <p:spTgt spid="27651">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27651">
                                            <p:txEl>
                                              <p:pRg st="0" end="0"/>
                                            </p:txEl>
                                          </p:spTgt>
                                        </p:tgtEl>
                                      </p:cBhvr>
                                    </p:animEffect>
                                  </p:childTnLst>
                                </p:cTn>
                              </p:par>
                            </p:childTnLst>
                          </p:cTn>
                        </p:par>
                        <p:par>
                          <p:cTn id="17" fill="hold" nodeType="afterGroup">
                            <p:stCondLst>
                              <p:cond delay="2500"/>
                            </p:stCondLst>
                            <p:childTnLst>
                              <p:par>
                                <p:cTn id="18" presetID="29" presetClass="entr" presetSubtype="0" fill="hold" nodeType="afterEffect">
                                  <p:stCondLst>
                                    <p:cond delay="0"/>
                                  </p:stCondLst>
                                  <p:childTnLst>
                                    <p:set>
                                      <p:cBhvr>
                                        <p:cTn id="19" dur="1" fill="hold">
                                          <p:stCondLst>
                                            <p:cond delay="0"/>
                                          </p:stCondLst>
                                        </p:cTn>
                                        <p:tgtEl>
                                          <p:spTgt spid="27651">
                                            <p:txEl>
                                              <p:pRg st="1" end="1"/>
                                            </p:txEl>
                                          </p:spTgt>
                                        </p:tgtEl>
                                        <p:attrNameLst>
                                          <p:attrName>style.visibility</p:attrName>
                                        </p:attrNameLst>
                                      </p:cBhvr>
                                      <p:to>
                                        <p:strVal val="visible"/>
                                      </p:to>
                                    </p:set>
                                    <p:anim calcmode="lin" valueType="num">
                                      <p:cBhvr>
                                        <p:cTn id="20" dur="1000" fill="hold"/>
                                        <p:tgtEl>
                                          <p:spTgt spid="27651">
                                            <p:txEl>
                                              <p:pRg st="1" end="1"/>
                                            </p:txEl>
                                          </p:spTgt>
                                        </p:tgtEl>
                                        <p:attrNameLst>
                                          <p:attrName>ppt_x</p:attrName>
                                        </p:attrNameLst>
                                      </p:cBhvr>
                                      <p:tavLst>
                                        <p:tav tm="0">
                                          <p:val>
                                            <p:strVal val="#ppt_x-.2"/>
                                          </p:val>
                                        </p:tav>
                                        <p:tav tm="100000">
                                          <p:val>
                                            <p:strVal val="#ppt_x"/>
                                          </p:val>
                                        </p:tav>
                                      </p:tavLst>
                                    </p:anim>
                                    <p:anim calcmode="lin" valueType="num">
                                      <p:cBhvr>
                                        <p:cTn id="21" dur="1000" fill="hold"/>
                                        <p:tgtEl>
                                          <p:spTgt spid="27651">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22" dur="1000"/>
                                        <p:tgtEl>
                                          <p:spTgt spid="276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b="1" smtClean="0"/>
              <a:t>Virtual Memory</a:t>
            </a:r>
            <a:endParaRPr lang="en-US" altLang="en-US" smtClean="0"/>
          </a:p>
        </p:txBody>
      </p:sp>
      <p:sp>
        <p:nvSpPr>
          <p:cNvPr id="5" name="Content Placeholder 4"/>
          <p:cNvSpPr>
            <a:spLocks noGrp="1"/>
          </p:cNvSpPr>
          <p:nvPr>
            <p:ph sz="half" idx="1"/>
          </p:nvPr>
        </p:nvSpPr>
        <p:spPr>
          <a:xfrm>
            <a:off x="1166192" y="1600200"/>
            <a:ext cx="5486400" cy="4267200"/>
          </a:xfrm>
        </p:spPr>
        <p:txBody>
          <a:bodyPr/>
          <a:lstStyle/>
          <a:p>
            <a:pPr marL="174625" indent="7938" algn="just">
              <a:lnSpc>
                <a:spcPct val="80000"/>
              </a:lnSpc>
              <a:buNone/>
              <a:tabLst>
                <a:tab pos="7026275" algn="l"/>
              </a:tabLst>
            </a:pPr>
            <a:r>
              <a:rPr lang="en-US" altLang="en-US" sz="2000" dirty="0"/>
              <a:t>It is a computer system technique which gives an application program the impression that it has contiguous working memory (an address space), while in fact it may be physically fragmented and may even overflow on to disk storage. </a:t>
            </a:r>
          </a:p>
          <a:p>
            <a:pPr marL="174625" indent="7938" algn="just">
              <a:lnSpc>
                <a:spcPct val="80000"/>
              </a:lnSpc>
              <a:buNone/>
              <a:tabLst>
                <a:tab pos="7026275" algn="l"/>
              </a:tabLst>
            </a:pPr>
            <a:endParaRPr lang="en-US" altLang="en-US" sz="2000" dirty="0"/>
          </a:p>
          <a:p>
            <a:pPr marL="174625" indent="7938" algn="just">
              <a:lnSpc>
                <a:spcPct val="80000"/>
              </a:lnSpc>
              <a:buNone/>
              <a:tabLst>
                <a:tab pos="7026275" algn="l"/>
              </a:tabLst>
            </a:pPr>
            <a:r>
              <a:rPr lang="en-US" altLang="en-US" sz="2000" dirty="0"/>
              <a:t>computer operating systems generally use virtual memory techniques for ordinary applications, such as word processors, spreadsheets</a:t>
            </a:r>
            <a:r>
              <a:rPr lang="en-US" altLang="en-US" sz="2000" dirty="0" smtClean="0"/>
              <a:t>, multimedia, players </a:t>
            </a:r>
            <a:r>
              <a:rPr lang="en-US" altLang="en-US" sz="2000" dirty="0"/>
              <a:t>accounting, etc., except where the required hardware support (memory management unit)  is unavailable or insufficient.</a:t>
            </a:r>
          </a:p>
          <a:p>
            <a:pPr marL="174625" indent="7938" algn="just">
              <a:lnSpc>
                <a:spcPct val="80000"/>
              </a:lnSpc>
              <a:buNone/>
              <a:tabLst>
                <a:tab pos="7026275" algn="l"/>
              </a:tabLst>
            </a:pPr>
            <a:endParaRPr lang="en-US" altLang="en-US" sz="1400" dirty="0"/>
          </a:p>
        </p:txBody>
      </p:sp>
      <p:pic>
        <p:nvPicPr>
          <p:cNvPr id="8" name="Picture 4" descr="250px-Virtual_memory"/>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086600" y="1600200"/>
            <a:ext cx="2838450" cy="3429000"/>
          </a:xfrm>
        </p:spPr>
      </p:pic>
    </p:spTree>
    <p:extLst>
      <p:ext uri="{BB962C8B-B14F-4D97-AF65-F5344CB8AC3E}">
        <p14:creationId xmlns:p14="http://schemas.microsoft.com/office/powerpoint/2010/main" val="3166421409"/>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par>
                          <p:cTn id="10" fill="hold" nodeType="afterGroup">
                            <p:stCondLst>
                              <p:cond delay="1000"/>
                            </p:stCondLst>
                            <p:childTnLst>
                              <p:par>
                                <p:cTn id="11" presetID="29" presetClass="entr" presetSubtype="0" fill="hold"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p:cTn id="13" dur="1000" fill="hold"/>
                                        <p:tgtEl>
                                          <p:spTgt spid="5">
                                            <p:txEl>
                                              <p:pRg st="0" end="0"/>
                                            </p:txEl>
                                          </p:spTgt>
                                        </p:tgtEl>
                                        <p:attrNameLst>
                                          <p:attrName>ppt_x</p:attrName>
                                        </p:attrNameLst>
                                      </p:cBhvr>
                                      <p:tavLst>
                                        <p:tav tm="0">
                                          <p:val>
                                            <p:strVal val="#ppt_x-.2"/>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5" dur="1000"/>
                                        <p:tgtEl>
                                          <p:spTgt spid="5">
                                            <p:txEl>
                                              <p:pRg st="0" end="0"/>
                                            </p:txEl>
                                          </p:spTgt>
                                        </p:tgtEl>
                                      </p:cBhvr>
                                    </p:animEffect>
                                  </p:childTnLst>
                                </p:cTn>
                              </p:par>
                              <p:par>
                                <p:cTn id="16" presetID="29" presetClass="entr" presetSubtype="0"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 calcmode="lin" valueType="num">
                                      <p:cBhvr>
                                        <p:cTn id="18" dur="1000" fill="hold"/>
                                        <p:tgtEl>
                                          <p:spTgt spid="5">
                                            <p:txEl>
                                              <p:pRg st="2" end="2"/>
                                            </p:txEl>
                                          </p:spTgt>
                                        </p:tgtEl>
                                        <p:attrNameLst>
                                          <p:attrName>ppt_x</p:attrName>
                                        </p:attrNameLst>
                                      </p:cBhvr>
                                      <p:tavLst>
                                        <p:tav tm="0">
                                          <p:val>
                                            <p:strVal val="#ppt_x-.2"/>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0" dur="1000"/>
                                        <p:tgtEl>
                                          <p:spTgt spid="5">
                                            <p:txEl>
                                              <p:pRg st="2" end="2"/>
                                            </p:txEl>
                                          </p:spTgt>
                                        </p:tgtEl>
                                      </p:cBhvr>
                                    </p:animEffect>
                                  </p:childTnLst>
                                </p:cTn>
                              </p:par>
                            </p:childTnLst>
                          </p:cTn>
                        </p:par>
                        <p:par>
                          <p:cTn id="21" fill="hold" nodeType="afterGroup">
                            <p:stCondLst>
                              <p:cond delay="2000"/>
                            </p:stCondLst>
                            <p:childTnLst>
                              <p:par>
                                <p:cTn id="22" presetID="42"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8155" y="3609847"/>
            <a:ext cx="4613910" cy="1122680"/>
          </a:xfrm>
          <a:prstGeom prst="rect">
            <a:avLst/>
          </a:prstGeom>
        </p:spPr>
        <p:txBody>
          <a:bodyPr vert="horz" wrap="square" lIns="0" tIns="12700" rIns="0" bIns="0" rtlCol="0">
            <a:spAutoFit/>
          </a:bodyPr>
          <a:lstStyle/>
          <a:p>
            <a:pPr marL="12700">
              <a:lnSpc>
                <a:spcPct val="100000"/>
              </a:lnSpc>
              <a:spcBef>
                <a:spcPts val="100"/>
              </a:spcBef>
            </a:pPr>
            <a:r>
              <a:rPr sz="7200">
                <a:solidFill>
                  <a:srgbClr val="46AFF9"/>
                </a:solidFill>
                <a:latin typeface="Arial"/>
                <a:cs typeface="Arial"/>
              </a:rPr>
              <a:t>Thank</a:t>
            </a:r>
            <a:r>
              <a:rPr sz="7200" spc="-145">
                <a:solidFill>
                  <a:srgbClr val="46AFF9"/>
                </a:solidFill>
                <a:latin typeface="Arial"/>
                <a:cs typeface="Arial"/>
              </a:rPr>
              <a:t> </a:t>
            </a:r>
            <a:r>
              <a:rPr sz="7200" spc="-525">
                <a:solidFill>
                  <a:srgbClr val="46AFF9"/>
                </a:solidFill>
                <a:latin typeface="Arial"/>
                <a:cs typeface="Arial"/>
              </a:rPr>
              <a:t>Y</a:t>
            </a:r>
            <a:r>
              <a:rPr sz="7200" spc="15">
                <a:solidFill>
                  <a:srgbClr val="46AFF9"/>
                </a:solidFill>
                <a:latin typeface="Arial"/>
                <a:cs typeface="Arial"/>
              </a:rPr>
              <a:t>ou</a:t>
            </a:r>
            <a:endParaRPr sz="7200">
              <a:latin typeface="Arial"/>
              <a:cs typeface="Arial"/>
            </a:endParaRPr>
          </a:p>
        </p:txBody>
      </p:sp>
      <p:sp>
        <p:nvSpPr>
          <p:cNvPr id="3" name="object 3"/>
          <p:cNvSpPr/>
          <p:nvPr/>
        </p:nvSpPr>
        <p:spPr>
          <a:xfrm>
            <a:off x="10668000" y="150876"/>
            <a:ext cx="1381125" cy="683260"/>
          </a:xfrm>
          <a:custGeom>
            <a:avLst/>
            <a:gdLst/>
            <a:ahLst/>
            <a:cxnLst/>
            <a:rect l="l" t="t" r="r" b="b"/>
            <a:pathLst>
              <a:path w="1381125" h="683260">
                <a:moveTo>
                  <a:pt x="1380744" y="0"/>
                </a:moveTo>
                <a:lnTo>
                  <a:pt x="0" y="0"/>
                </a:lnTo>
                <a:lnTo>
                  <a:pt x="0" y="682751"/>
                </a:lnTo>
                <a:lnTo>
                  <a:pt x="1380744" y="682751"/>
                </a:lnTo>
                <a:lnTo>
                  <a:pt x="1380744" y="0"/>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4344009" y="2061176"/>
            <a:ext cx="3452774" cy="1170826"/>
          </a:xfrm>
          <a:prstGeom prst="rect">
            <a:avLst/>
          </a:prstGeom>
        </p:spPr>
      </p:pic>
    </p:spTree>
    <p:extLst>
      <p:ext uri="{BB962C8B-B14F-4D97-AF65-F5344CB8AC3E}">
        <p14:creationId xmlns:p14="http://schemas.microsoft.com/office/powerpoint/2010/main" val="2533581583"/>
      </p:ext>
    </p:extLst>
  </p:cSld>
  <p:clrMapOvr>
    <a:masterClrMapping/>
  </p:clrMapOvr>
  <p:transition advClick="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tLang="en-US" smtClean="0"/>
              <a:t>Example: Dec → Octal</a:t>
            </a:r>
          </a:p>
        </p:txBody>
      </p:sp>
      <p:sp>
        <p:nvSpPr>
          <p:cNvPr id="20483" name="TextBox 5"/>
          <p:cNvSpPr txBox="1">
            <a:spLocks noChangeArrowheads="1"/>
          </p:cNvSpPr>
          <p:nvPr/>
        </p:nvSpPr>
        <p:spPr bwMode="auto">
          <a:xfrm>
            <a:off x="1981200" y="1371601"/>
            <a:ext cx="76962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1200"/>
              </a:spcAft>
            </a:pPr>
            <a:r>
              <a:rPr lang="en-US" altLang="en-US" sz="2000" i="1"/>
              <a:t>Example</a:t>
            </a:r>
            <a:r>
              <a:rPr lang="en-US" altLang="en-US" sz="2000"/>
              <a:t>:</a:t>
            </a:r>
          </a:p>
          <a:p>
            <a:pPr lvl="1" eaLnBrk="1" hangingPunct="1"/>
            <a:r>
              <a:rPr lang="en-US" altLang="en-US" sz="2000"/>
              <a:t>Convert the decimal number 189</a:t>
            </a:r>
            <a:r>
              <a:rPr lang="en-US" altLang="en-US" sz="2000" baseline="-25000"/>
              <a:t>10</a:t>
            </a:r>
            <a:r>
              <a:rPr lang="en-US" altLang="en-US" sz="2000"/>
              <a:t> into its octal equivalent.</a:t>
            </a:r>
            <a:endParaRPr lang="en-US" altLang="en-US"/>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BF111DC-793E-4610-AA7C-61DF4FD49332}" type="slidenum">
              <a:rPr lang="en-US" altLang="en-US"/>
              <a:pPr eaLnBrk="1" hangingPunct="1"/>
              <a:t>11</a:t>
            </a:fld>
            <a:endParaRPr lang="en-US" altLang="en-US"/>
          </a:p>
        </p:txBody>
      </p:sp>
    </p:spTree>
    <p:extLst>
      <p:ext uri="{BB962C8B-B14F-4D97-AF65-F5344CB8AC3E}">
        <p14:creationId xmlns:p14="http://schemas.microsoft.com/office/powerpoint/2010/main" val="511300758"/>
      </p:ext>
    </p:extLst>
  </p:cSld>
  <p:clrMapOvr>
    <a:masterClrMapping/>
  </p:clrMapOvr>
  <p:transition advClick="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p:cNvSpPr>
            <a:spLocks noGrp="1"/>
          </p:cNvSpPr>
          <p:nvPr>
            <p:ph type="title"/>
          </p:nvPr>
        </p:nvSpPr>
        <p:spPr/>
        <p:txBody>
          <a:bodyPr/>
          <a:lstStyle/>
          <a:p>
            <a:pPr eaLnBrk="1" hangingPunct="1"/>
            <a:r>
              <a:rPr lang="en-US" altLang="en-US" smtClean="0"/>
              <a:t>Example: Dec → Octal</a:t>
            </a:r>
          </a:p>
        </p:txBody>
      </p:sp>
      <p:sp>
        <p:nvSpPr>
          <p:cNvPr id="2052" name="TextBox 5"/>
          <p:cNvSpPr txBox="1">
            <a:spLocks noChangeArrowheads="1"/>
          </p:cNvSpPr>
          <p:nvPr/>
        </p:nvSpPr>
        <p:spPr bwMode="auto">
          <a:xfrm>
            <a:off x="1981200" y="1371601"/>
            <a:ext cx="76962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1200"/>
              </a:spcAft>
            </a:pPr>
            <a:r>
              <a:rPr lang="en-US" altLang="en-US" sz="2000" i="1"/>
              <a:t>Example</a:t>
            </a:r>
            <a:r>
              <a:rPr lang="en-US" altLang="en-US" sz="2000"/>
              <a:t>:</a:t>
            </a:r>
          </a:p>
          <a:p>
            <a:pPr lvl="1" eaLnBrk="1" hangingPunct="1"/>
            <a:r>
              <a:rPr lang="en-US" altLang="en-US" sz="2000"/>
              <a:t>Convert the decimal number 189</a:t>
            </a:r>
            <a:r>
              <a:rPr lang="en-US" altLang="en-US" sz="2000" baseline="-25000"/>
              <a:t>10</a:t>
            </a:r>
            <a:r>
              <a:rPr lang="en-US" altLang="en-US" sz="2000"/>
              <a:t> into its octal equivalent.</a:t>
            </a:r>
            <a:endParaRPr lang="en-US" altLang="en-US"/>
          </a:p>
        </p:txBody>
      </p:sp>
      <p:sp>
        <p:nvSpPr>
          <p:cNvPr id="2053" name="TextBox 5"/>
          <p:cNvSpPr txBox="1">
            <a:spLocks noChangeArrowheads="1"/>
          </p:cNvSpPr>
          <p:nvPr/>
        </p:nvSpPr>
        <p:spPr bwMode="auto">
          <a:xfrm>
            <a:off x="1981200" y="266700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i="1"/>
              <a:t>Solution</a:t>
            </a:r>
            <a:r>
              <a:rPr lang="en-US" altLang="en-US" sz="2000"/>
              <a:t>:</a:t>
            </a:r>
            <a:endParaRPr lang="en-US" altLang="en-US"/>
          </a:p>
        </p:txBody>
      </p:sp>
      <p:graphicFrame>
        <p:nvGraphicFramePr>
          <p:cNvPr id="4102" name="Object 6"/>
          <p:cNvGraphicFramePr>
            <a:graphicFrameLocks noChangeAspect="1"/>
          </p:cNvGraphicFramePr>
          <p:nvPr/>
        </p:nvGraphicFramePr>
        <p:xfrm>
          <a:off x="2590800" y="3371850"/>
          <a:ext cx="2649538" cy="1938338"/>
        </p:xfrm>
        <a:graphic>
          <a:graphicData uri="http://schemas.openxmlformats.org/presentationml/2006/ole">
            <mc:AlternateContent xmlns:mc="http://schemas.openxmlformats.org/markup-compatibility/2006">
              <mc:Choice xmlns:v="urn:schemas-microsoft-com:vml" Requires="v">
                <p:oleObj spid="_x0000_s2118" name="Equation" r:id="rId4" imgW="2450880" imgH="1790640" progId="Equation.3">
                  <p:embed/>
                </p:oleObj>
              </mc:Choice>
              <mc:Fallback>
                <p:oleObj name="Equation" r:id="rId4" imgW="2450880" imgH="1790640" progId="Equation.3">
                  <p:embed/>
                  <p:pic>
                    <p:nvPicPr>
                      <p:cNvPr id="410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3371850"/>
                        <a:ext cx="2649538" cy="193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54" name="Group 9"/>
          <p:cNvGrpSpPr>
            <a:grpSpLocks/>
          </p:cNvGrpSpPr>
          <p:nvPr/>
        </p:nvGrpSpPr>
        <p:grpSpPr bwMode="auto">
          <a:xfrm>
            <a:off x="7221538" y="3868738"/>
            <a:ext cx="2057400" cy="609600"/>
            <a:chOff x="5334000" y="4267200"/>
            <a:chExt cx="2057400" cy="609600"/>
          </a:xfrm>
        </p:grpSpPr>
        <p:sp>
          <p:nvSpPr>
            <p:cNvPr id="2056" name="TextBox 68"/>
            <p:cNvSpPr txBox="1">
              <a:spLocks noChangeArrowheads="1"/>
            </p:cNvSpPr>
            <p:nvPr/>
          </p:nvSpPr>
          <p:spPr bwMode="auto">
            <a:xfrm>
              <a:off x="5372094" y="4371945"/>
              <a:ext cx="19812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2000">
                  <a:sym typeface="Symbol" panose="05050102010706020507" pitchFamily="18" charset="2"/>
                </a:rPr>
                <a:t>  </a:t>
              </a:r>
              <a:r>
                <a:rPr lang="en-US" altLang="en-US" sz="2000">
                  <a:solidFill>
                    <a:srgbClr val="FF0000"/>
                  </a:solidFill>
                  <a:sym typeface="Symbol" panose="05050102010706020507" pitchFamily="18" charset="2"/>
                </a:rPr>
                <a:t>189</a:t>
              </a:r>
              <a:r>
                <a:rPr lang="en-US" altLang="en-US" sz="2000" baseline="-25000">
                  <a:solidFill>
                    <a:srgbClr val="FF0000"/>
                  </a:solidFill>
                </a:rPr>
                <a:t>10</a:t>
              </a:r>
              <a:r>
                <a:rPr lang="en-US" altLang="en-US" sz="2000">
                  <a:solidFill>
                    <a:srgbClr val="FF0000"/>
                  </a:solidFill>
                </a:rPr>
                <a:t> </a:t>
              </a:r>
              <a:r>
                <a:rPr lang="en-US" altLang="en-US" sz="2000"/>
                <a:t>=</a:t>
              </a:r>
              <a:r>
                <a:rPr lang="en-US" altLang="en-US" sz="2000">
                  <a:solidFill>
                    <a:srgbClr val="FF0000"/>
                  </a:solidFill>
                </a:rPr>
                <a:t> 275</a:t>
              </a:r>
              <a:r>
                <a:rPr lang="en-US" altLang="en-US" sz="2000" baseline="-25000">
                  <a:solidFill>
                    <a:srgbClr val="FF0000"/>
                  </a:solidFill>
                </a:rPr>
                <a:t>8</a:t>
              </a:r>
              <a:r>
                <a:rPr lang="en-US" altLang="en-US" sz="2000"/>
                <a:t> </a:t>
              </a:r>
              <a:endParaRPr lang="en-US" altLang="en-US" sz="2000" baseline="-25000">
                <a:solidFill>
                  <a:srgbClr val="FF0000"/>
                </a:solidFill>
              </a:endParaRPr>
            </a:p>
          </p:txBody>
        </p:sp>
        <p:sp>
          <p:nvSpPr>
            <p:cNvPr id="8" name="Rounded Rectangle 7"/>
            <p:cNvSpPr/>
            <p:nvPr/>
          </p:nvSpPr>
          <p:spPr bwMode="auto">
            <a:xfrm>
              <a:off x="5334000" y="4267200"/>
              <a:ext cx="2057400" cy="609600"/>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dirty="0"/>
            </a:p>
          </p:txBody>
        </p:sp>
      </p:grpSp>
      <p:sp>
        <p:nvSpPr>
          <p:cNvPr id="9" name="Slide Number Placeholder 8"/>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7302D99-C1FC-469B-AFDC-9949383BE3BF}" type="slidenum">
              <a:rPr lang="en-US" altLang="en-US"/>
              <a:pPr eaLnBrk="1" hangingPunct="1"/>
              <a:t>12</a:t>
            </a:fld>
            <a:endParaRPr lang="en-US" altLang="en-US"/>
          </a:p>
        </p:txBody>
      </p:sp>
    </p:spTree>
    <p:extLst>
      <p:ext uri="{BB962C8B-B14F-4D97-AF65-F5344CB8AC3E}">
        <p14:creationId xmlns:p14="http://schemas.microsoft.com/office/powerpoint/2010/main" val="4022152308"/>
      </p:ext>
    </p:extLst>
  </p:cSld>
  <p:clrMapOvr>
    <a:masterClrMapping/>
  </p:clrMapOvr>
  <p:transition advClick="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altLang="en-US" smtClean="0"/>
              <a:t>Octal ↔ Decimal Process</a:t>
            </a:r>
          </a:p>
        </p:txBody>
      </p:sp>
      <p:sp>
        <p:nvSpPr>
          <p:cNvPr id="21507" name="Content Placeholder 2"/>
          <p:cNvSpPr txBox="1">
            <a:spLocks/>
          </p:cNvSpPr>
          <p:nvPr/>
        </p:nvSpPr>
        <p:spPr bwMode="auto">
          <a:xfrm>
            <a:off x="1981200" y="1447800"/>
            <a:ext cx="82296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639763" indent="-365125"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eaLnBrk="1" hangingPunct="1">
              <a:spcAft>
                <a:spcPts val="600"/>
              </a:spcAft>
            </a:pPr>
            <a:r>
              <a:rPr lang="en-US" altLang="en-US" sz="2000"/>
              <a:t>The Process: Weighted Multiplication</a:t>
            </a:r>
          </a:p>
          <a:p>
            <a:pPr lvl="1" eaLnBrk="1" hangingPunct="1">
              <a:spcAft>
                <a:spcPts val="600"/>
              </a:spcAft>
              <a:buFontTx/>
              <a:buChar char="•"/>
            </a:pPr>
            <a:r>
              <a:rPr lang="en-US" altLang="en-US" sz="2000"/>
              <a:t>Multiply each bit of the </a:t>
            </a:r>
            <a:r>
              <a:rPr lang="en-US" altLang="en-US" sz="2000" b="1">
                <a:solidFill>
                  <a:srgbClr val="FF0000"/>
                </a:solidFill>
              </a:rPr>
              <a:t>Octal</a:t>
            </a:r>
            <a:r>
              <a:rPr lang="en-US" altLang="en-US" sz="2000"/>
              <a:t> Number by its corresponding bit-weighting factor (i.e., Bit-0→8</a:t>
            </a:r>
            <a:r>
              <a:rPr lang="en-US" altLang="en-US" sz="2000" baseline="30000"/>
              <a:t>0</a:t>
            </a:r>
            <a:r>
              <a:rPr lang="en-US" altLang="en-US" sz="2000"/>
              <a:t>=1; Bit-1→8</a:t>
            </a:r>
            <a:r>
              <a:rPr lang="en-US" altLang="en-US" sz="2000" baseline="30000"/>
              <a:t>1</a:t>
            </a:r>
            <a:r>
              <a:rPr lang="en-US" altLang="en-US" sz="2000"/>
              <a:t>=8; Bit-2→8</a:t>
            </a:r>
            <a:r>
              <a:rPr lang="en-US" altLang="en-US" sz="2000" baseline="30000"/>
              <a:t>2</a:t>
            </a:r>
            <a:r>
              <a:rPr lang="en-US" altLang="en-US" sz="2000"/>
              <a:t>=64; etc.). </a:t>
            </a:r>
          </a:p>
          <a:p>
            <a:pPr lvl="1" eaLnBrk="1" hangingPunct="1">
              <a:spcAft>
                <a:spcPts val="600"/>
              </a:spcAft>
              <a:buFontTx/>
              <a:buChar char="•"/>
            </a:pPr>
            <a:r>
              <a:rPr lang="en-US" altLang="en-US" sz="2000"/>
              <a:t>Sum up all of the products in step (a) to get the decimal number.  </a:t>
            </a:r>
          </a:p>
          <a:p>
            <a:pPr lvl="1" eaLnBrk="1" hangingPunct="1"/>
            <a:endParaRPr lang="en-US" altLang="en-US" sz="2000"/>
          </a:p>
          <a:p>
            <a:pPr lvl="1" eaLnBrk="1" hangingPunct="1"/>
            <a:r>
              <a:rPr lang="en-US" altLang="en-US" sz="2000"/>
              <a:t>Example:</a:t>
            </a:r>
          </a:p>
          <a:p>
            <a:pPr lvl="1" eaLnBrk="1" hangingPunct="1"/>
            <a:r>
              <a:rPr lang="en-US" altLang="en-US" sz="2000"/>
              <a:t>	Convert the octal number 136</a:t>
            </a:r>
            <a:r>
              <a:rPr lang="en-US" altLang="en-US" sz="2000" baseline="-25000"/>
              <a:t>8</a:t>
            </a:r>
            <a:r>
              <a:rPr lang="en-US" altLang="en-US" sz="2000"/>
              <a:t> into its decimal equivalent.</a:t>
            </a:r>
          </a:p>
        </p:txBody>
      </p:sp>
      <p:grpSp>
        <p:nvGrpSpPr>
          <p:cNvPr id="21508" name="Group 9"/>
          <p:cNvGrpSpPr>
            <a:grpSpLocks/>
          </p:cNvGrpSpPr>
          <p:nvPr/>
        </p:nvGrpSpPr>
        <p:grpSpPr bwMode="auto">
          <a:xfrm>
            <a:off x="7086600" y="5033963"/>
            <a:ext cx="2133600" cy="609600"/>
            <a:chOff x="5562600" y="4648200"/>
            <a:chExt cx="2133600" cy="609600"/>
          </a:xfrm>
        </p:grpSpPr>
        <p:sp>
          <p:nvSpPr>
            <p:cNvPr id="21541" name="TextBox 68"/>
            <p:cNvSpPr txBox="1">
              <a:spLocks noChangeArrowheads="1"/>
            </p:cNvSpPr>
            <p:nvPr/>
          </p:nvSpPr>
          <p:spPr bwMode="auto">
            <a:xfrm>
              <a:off x="5640234" y="4752975"/>
              <a:ext cx="19527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2000">
                  <a:sym typeface="Symbol" panose="05050102010706020507" pitchFamily="18" charset="2"/>
                </a:rPr>
                <a:t>  </a:t>
              </a:r>
              <a:r>
                <a:rPr lang="en-US" altLang="en-US" sz="2000">
                  <a:solidFill>
                    <a:srgbClr val="FF0000"/>
                  </a:solidFill>
                  <a:sym typeface="Symbol" panose="05050102010706020507" pitchFamily="18" charset="2"/>
                </a:rPr>
                <a:t>136</a:t>
              </a:r>
              <a:r>
                <a:rPr lang="en-US" altLang="en-US" sz="2000" baseline="-25000">
                  <a:solidFill>
                    <a:srgbClr val="FF0000"/>
                  </a:solidFill>
                  <a:sym typeface="Symbol" panose="05050102010706020507" pitchFamily="18" charset="2"/>
                </a:rPr>
                <a:t> </a:t>
              </a:r>
              <a:r>
                <a:rPr lang="en-US" altLang="en-US" sz="2000" baseline="-25000">
                  <a:solidFill>
                    <a:srgbClr val="FF0000"/>
                  </a:solidFill>
                </a:rPr>
                <a:t>8</a:t>
              </a:r>
              <a:r>
                <a:rPr lang="en-US" altLang="en-US" sz="2000">
                  <a:solidFill>
                    <a:srgbClr val="FF0000"/>
                  </a:solidFill>
                </a:rPr>
                <a:t> </a:t>
              </a:r>
              <a:r>
                <a:rPr lang="en-US" altLang="en-US" sz="2000"/>
                <a:t>=</a:t>
              </a:r>
              <a:r>
                <a:rPr lang="en-US" altLang="en-US" sz="2000">
                  <a:solidFill>
                    <a:srgbClr val="FF0000"/>
                  </a:solidFill>
                </a:rPr>
                <a:t>  94</a:t>
              </a:r>
              <a:r>
                <a:rPr lang="en-US" altLang="en-US" sz="2000" baseline="-25000">
                  <a:solidFill>
                    <a:srgbClr val="FF0000"/>
                  </a:solidFill>
                </a:rPr>
                <a:t>10</a:t>
              </a:r>
            </a:p>
          </p:txBody>
        </p:sp>
        <p:sp>
          <p:nvSpPr>
            <p:cNvPr id="6" name="Rounded Rectangle 5"/>
            <p:cNvSpPr/>
            <p:nvPr/>
          </p:nvSpPr>
          <p:spPr bwMode="auto">
            <a:xfrm>
              <a:off x="5562600" y="4648200"/>
              <a:ext cx="2133600" cy="609600"/>
            </a:xfrm>
            <a:prstGeom prst="roundRect">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dirty="0"/>
            </a:p>
          </p:txBody>
        </p:sp>
      </p:grpSp>
      <p:graphicFrame>
        <p:nvGraphicFramePr>
          <p:cNvPr id="21544" name="Group 40"/>
          <p:cNvGraphicFramePr>
            <a:graphicFrameLocks noGrp="1"/>
          </p:cNvGraphicFramePr>
          <p:nvPr/>
        </p:nvGraphicFramePr>
        <p:xfrm>
          <a:off x="2286000" y="4530725"/>
          <a:ext cx="3200400" cy="1646238"/>
        </p:xfrm>
        <a:graphic>
          <a:graphicData uri="http://schemas.openxmlformats.org/drawingml/2006/table">
            <a:tbl>
              <a:tblPr/>
              <a:tblGrid>
                <a:gridCol w="458788">
                  <a:extLst>
                    <a:ext uri="{9D8B030D-6E8A-4147-A177-3AD203B41FA5}">
                      <a16:colId xmlns:a16="http://schemas.microsoft.com/office/drawing/2014/main" val="20000"/>
                    </a:ext>
                  </a:extLst>
                </a:gridCol>
                <a:gridCol w="3429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344487">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344488">
                  <a:extLst>
                    <a:ext uri="{9D8B030D-6E8A-4147-A177-3AD203B41FA5}">
                      <a16:colId xmlns:a16="http://schemas.microsoft.com/office/drawing/2014/main" val="20005"/>
                    </a:ext>
                  </a:extLst>
                </a:gridCol>
                <a:gridCol w="795337">
                  <a:extLst>
                    <a:ext uri="{9D8B030D-6E8A-4147-A177-3AD203B41FA5}">
                      <a16:colId xmlns:a16="http://schemas.microsoft.com/office/drawing/2014/main" val="20006"/>
                    </a:ext>
                  </a:extLst>
                </a:gridCol>
              </a:tblGrid>
              <a:tr h="4572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0000"/>
                          </a:solidFill>
                          <a:effectLst/>
                          <a:latin typeface="Arial" charset="0"/>
                          <a:cs typeface="Arial" charset="0"/>
                        </a:rPr>
                        <a:t>1</a:t>
                      </a:r>
                    </a:p>
                  </a:txBody>
                  <a:tcPr marT="45729" marB="45729"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FF0000"/>
                        </a:solidFill>
                        <a:effectLst/>
                        <a:latin typeface="Arial" charset="0"/>
                        <a:cs typeface="Arial" charset="0"/>
                      </a:endParaRPr>
                    </a:p>
                  </a:txBody>
                  <a:tcPr marT="45729" marB="45729"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0000"/>
                          </a:solidFill>
                          <a:effectLst/>
                          <a:latin typeface="Arial" charset="0"/>
                          <a:cs typeface="Arial" charset="0"/>
                        </a:rPr>
                        <a:t>3</a:t>
                      </a:r>
                    </a:p>
                  </a:txBody>
                  <a:tcPr marT="45729" marB="45729"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FF0000"/>
                        </a:solidFill>
                        <a:effectLst/>
                        <a:latin typeface="Arial" charset="0"/>
                        <a:cs typeface="Arial" charset="0"/>
                      </a:endParaRPr>
                    </a:p>
                  </a:txBody>
                  <a:tcPr marT="45729" marB="45729"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0000"/>
                          </a:solidFill>
                          <a:effectLst/>
                          <a:latin typeface="Arial" charset="0"/>
                          <a:cs typeface="Arial" charset="0"/>
                        </a:rPr>
                        <a:t>6</a:t>
                      </a:r>
                    </a:p>
                  </a:txBody>
                  <a:tcPr marT="45729" marB="45729"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a:txBody>
                  <a:tcPr marT="45729" marB="45729"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a:txBody>
                  <a:tcPr marT="45729" marB="4572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6583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cs typeface="Arial" charset="0"/>
                        </a:rPr>
                        <a:t>8</a:t>
                      </a:r>
                      <a:r>
                        <a:rPr kumimoji="0" lang="en-US" sz="1400" b="1" i="0" u="none" strike="noStrike" cap="none" normalizeH="0" baseline="30000" smtClean="0">
                          <a:ln>
                            <a:noFill/>
                          </a:ln>
                          <a:solidFill>
                            <a:schemeClr val="tx1"/>
                          </a:solidFill>
                          <a:effectLst/>
                          <a:latin typeface="Arial" charset="0"/>
                          <a:cs typeface="Arial" charset="0"/>
                        </a:rPr>
                        <a:t>2</a:t>
                      </a:r>
                    </a:p>
                  </a:txBody>
                  <a:tcPr marT="45729" marB="45729"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30000" smtClean="0">
                        <a:ln>
                          <a:noFill/>
                        </a:ln>
                        <a:solidFill>
                          <a:schemeClr val="tx1"/>
                        </a:solidFill>
                        <a:effectLst/>
                        <a:latin typeface="Arial" charset="0"/>
                        <a:cs typeface="Arial" charset="0"/>
                      </a:endParaRPr>
                    </a:p>
                  </a:txBody>
                  <a:tcPr marT="45729" marB="45729"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cs typeface="Arial" charset="0"/>
                        </a:rPr>
                        <a:t>8</a:t>
                      </a:r>
                      <a:r>
                        <a:rPr kumimoji="0" lang="en-US" sz="1400" b="1" i="0" u="none" strike="noStrike" cap="none" normalizeH="0" baseline="30000" smtClean="0">
                          <a:ln>
                            <a:noFill/>
                          </a:ln>
                          <a:solidFill>
                            <a:schemeClr val="tx1"/>
                          </a:solidFill>
                          <a:effectLst/>
                          <a:latin typeface="Arial" charset="0"/>
                          <a:cs typeface="Arial" charset="0"/>
                        </a:rPr>
                        <a:t>1</a:t>
                      </a:r>
                    </a:p>
                  </a:txBody>
                  <a:tcPr marT="45729" marB="45729"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30000" smtClean="0">
                        <a:ln>
                          <a:noFill/>
                        </a:ln>
                        <a:solidFill>
                          <a:schemeClr val="tx1"/>
                        </a:solidFill>
                        <a:effectLst/>
                        <a:latin typeface="Arial" charset="0"/>
                        <a:cs typeface="Arial" charset="0"/>
                      </a:endParaRPr>
                    </a:p>
                  </a:txBody>
                  <a:tcPr marT="45729" marB="45729"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cs typeface="Arial" charset="0"/>
                        </a:rPr>
                        <a:t>8</a:t>
                      </a:r>
                      <a:r>
                        <a:rPr kumimoji="0" lang="en-US" sz="1400" b="1" i="0" u="none" strike="noStrike" cap="none" normalizeH="0" baseline="30000" smtClean="0">
                          <a:ln>
                            <a:noFill/>
                          </a:ln>
                          <a:solidFill>
                            <a:schemeClr val="tx1"/>
                          </a:solidFill>
                          <a:effectLst/>
                          <a:latin typeface="Arial" charset="0"/>
                          <a:cs typeface="Arial" charset="0"/>
                        </a:rPr>
                        <a:t>0</a:t>
                      </a:r>
                    </a:p>
                  </a:txBody>
                  <a:tcPr marT="45729" marB="45729"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a:txBody>
                  <a:tcPr marT="45729" marB="45729"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a:txBody>
                  <a:tcPr marT="45729" marB="4572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6583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Arial" charset="0"/>
                        </a:rPr>
                        <a:t>64</a:t>
                      </a:r>
                    </a:p>
                  </a:txBody>
                  <a:tcPr marT="45729" marB="45729"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cs typeface="Arial" charset="0"/>
                      </a:endParaRPr>
                    </a:p>
                  </a:txBody>
                  <a:tcPr marT="45729" marB="45729"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Arial" charset="0"/>
                        </a:rPr>
                        <a:t>8</a:t>
                      </a:r>
                    </a:p>
                  </a:txBody>
                  <a:tcPr marT="45729" marB="45729"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cs typeface="Arial" charset="0"/>
                      </a:endParaRPr>
                    </a:p>
                  </a:txBody>
                  <a:tcPr marT="45729" marB="45729"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Arial" charset="0"/>
                        </a:rPr>
                        <a:t>1</a:t>
                      </a:r>
                    </a:p>
                  </a:txBody>
                  <a:tcPr marT="45729" marB="45729"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a:txBody>
                  <a:tcPr marT="45729" marB="45729"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a:txBody>
                  <a:tcPr marT="45729" marB="4572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4572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Arial" charset="0"/>
                        </a:rPr>
                        <a:t>64</a:t>
                      </a:r>
                    </a:p>
                  </a:txBody>
                  <a:tcPr marT="45729" marB="45729"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Arial" charset="0"/>
                        </a:rPr>
                        <a:t>+</a:t>
                      </a:r>
                    </a:p>
                  </a:txBody>
                  <a:tcPr marT="45729" marB="45729"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Arial" charset="0"/>
                        </a:rPr>
                        <a:t>24</a:t>
                      </a:r>
                    </a:p>
                  </a:txBody>
                  <a:tcPr marT="45729" marB="45729"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Arial" charset="0"/>
                        </a:rPr>
                        <a:t>+</a:t>
                      </a:r>
                    </a:p>
                  </a:txBody>
                  <a:tcPr marT="45729" marB="45729"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cs typeface="Arial" charset="0"/>
                        </a:rPr>
                        <a:t>6</a:t>
                      </a:r>
                    </a:p>
                  </a:txBody>
                  <a:tcPr marT="45729" marB="45729"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a:t>
                      </a:r>
                    </a:p>
                  </a:txBody>
                  <a:tcPr marT="45729" marB="45729"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0000"/>
                          </a:solidFill>
                          <a:effectLst/>
                          <a:latin typeface="Arial" charset="0"/>
                          <a:cs typeface="Arial" charset="0"/>
                        </a:rPr>
                        <a:t>94</a:t>
                      </a:r>
                      <a:r>
                        <a:rPr kumimoji="0" lang="en-US" sz="2400" b="0" i="0" u="none" strike="noStrike" cap="none" normalizeH="0" baseline="-25000" smtClean="0">
                          <a:ln>
                            <a:noFill/>
                          </a:ln>
                          <a:solidFill>
                            <a:srgbClr val="FF0000"/>
                          </a:solidFill>
                          <a:effectLst/>
                          <a:latin typeface="Arial" charset="0"/>
                          <a:cs typeface="Arial" charset="0"/>
                        </a:rPr>
                        <a:t>10</a:t>
                      </a:r>
                    </a:p>
                  </a:txBody>
                  <a:tcPr marT="45729" marB="4572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 name="Right Brace 7"/>
          <p:cNvSpPr/>
          <p:nvPr/>
        </p:nvSpPr>
        <p:spPr>
          <a:xfrm>
            <a:off x="4267200" y="5029200"/>
            <a:ext cx="304800" cy="685800"/>
          </a:xfrm>
          <a:prstGeom prst="rightBrace">
            <a:avLst>
              <a:gd name="adj1" fmla="val 8333"/>
              <a:gd name="adj2"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1539" name="TextBox 16"/>
          <p:cNvSpPr txBox="1">
            <a:spLocks noChangeArrowheads="1"/>
          </p:cNvSpPr>
          <p:nvPr/>
        </p:nvSpPr>
        <p:spPr bwMode="auto">
          <a:xfrm>
            <a:off x="4419600" y="5110164"/>
            <a:ext cx="1752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a:t>Bit-Weighting </a:t>
            </a:r>
          </a:p>
          <a:p>
            <a:pPr algn="ctr" eaLnBrk="1" hangingPunct="1"/>
            <a:r>
              <a:rPr lang="en-US" altLang="en-US" sz="1600"/>
              <a:t>Factors</a:t>
            </a:r>
          </a:p>
        </p:txBody>
      </p:sp>
      <p:sp>
        <p:nvSpPr>
          <p:cNvPr id="10" name="Slide Number Placeholder 9"/>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BFBFA0A-DAD9-4C32-9A11-BB0195E7100A}" type="slidenum">
              <a:rPr lang="en-US" altLang="en-US"/>
              <a:pPr eaLnBrk="1" hangingPunct="1"/>
              <a:t>13</a:t>
            </a:fld>
            <a:endParaRPr lang="en-US" altLang="en-US"/>
          </a:p>
        </p:txBody>
      </p:sp>
    </p:spTree>
    <p:extLst>
      <p:ext uri="{BB962C8B-B14F-4D97-AF65-F5344CB8AC3E}">
        <p14:creationId xmlns:p14="http://schemas.microsoft.com/office/powerpoint/2010/main" val="201148369"/>
      </p:ext>
    </p:extLst>
  </p:cSld>
  <p:clrMapOvr>
    <a:masterClrMapping/>
  </p:clrMapOvr>
  <p:transition advClick="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en-US" altLang="en-US" smtClean="0"/>
              <a:t>Example: Octal → Dec</a:t>
            </a:r>
          </a:p>
        </p:txBody>
      </p:sp>
      <p:sp>
        <p:nvSpPr>
          <p:cNvPr id="22531" name="TextBox 5"/>
          <p:cNvSpPr txBox="1">
            <a:spLocks noChangeArrowheads="1"/>
          </p:cNvSpPr>
          <p:nvPr/>
        </p:nvSpPr>
        <p:spPr bwMode="auto">
          <a:xfrm>
            <a:off x="1981200" y="1371601"/>
            <a:ext cx="76962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1200"/>
              </a:spcAft>
            </a:pPr>
            <a:r>
              <a:rPr lang="en-US" altLang="en-US" sz="2000" i="1"/>
              <a:t>Example</a:t>
            </a:r>
            <a:r>
              <a:rPr lang="en-US" altLang="en-US" sz="2000"/>
              <a:t>:</a:t>
            </a:r>
          </a:p>
          <a:p>
            <a:pPr lvl="1" eaLnBrk="1" hangingPunct="1"/>
            <a:r>
              <a:rPr lang="en-US" altLang="en-US" sz="2000"/>
              <a:t>Convert the octal number 134</a:t>
            </a:r>
            <a:r>
              <a:rPr lang="en-US" altLang="en-US" sz="2000" baseline="-25000"/>
              <a:t>8</a:t>
            </a:r>
            <a:r>
              <a:rPr lang="en-US" altLang="en-US" sz="2000"/>
              <a:t> into its decimal equivalent.</a:t>
            </a:r>
            <a:endParaRPr lang="en-US" altLang="en-US"/>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BB54F6E-5FE7-4B53-BBE9-30CCC934F166}" type="slidenum">
              <a:rPr lang="en-US" altLang="en-US"/>
              <a:pPr eaLnBrk="1" hangingPunct="1"/>
              <a:t>14</a:t>
            </a:fld>
            <a:endParaRPr lang="en-US" altLang="en-US"/>
          </a:p>
        </p:txBody>
      </p:sp>
    </p:spTree>
    <p:extLst>
      <p:ext uri="{BB962C8B-B14F-4D97-AF65-F5344CB8AC3E}">
        <p14:creationId xmlns:p14="http://schemas.microsoft.com/office/powerpoint/2010/main" val="3340450625"/>
      </p:ext>
    </p:extLst>
  </p:cSld>
  <p:clrMapOvr>
    <a:masterClrMapping/>
  </p:clrMapOvr>
  <p:transition advClick="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altLang="en-US" smtClean="0"/>
              <a:t>Example: Octal → Dec</a:t>
            </a:r>
          </a:p>
        </p:txBody>
      </p:sp>
      <p:sp>
        <p:nvSpPr>
          <p:cNvPr id="23555" name="TextBox 5"/>
          <p:cNvSpPr txBox="1">
            <a:spLocks noChangeArrowheads="1"/>
          </p:cNvSpPr>
          <p:nvPr/>
        </p:nvSpPr>
        <p:spPr bwMode="auto">
          <a:xfrm>
            <a:off x="1981200" y="1371601"/>
            <a:ext cx="76962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1200"/>
              </a:spcAft>
            </a:pPr>
            <a:r>
              <a:rPr lang="en-US" altLang="en-US" sz="2000" i="1"/>
              <a:t>Example</a:t>
            </a:r>
            <a:r>
              <a:rPr lang="en-US" altLang="en-US" sz="2000"/>
              <a:t>:</a:t>
            </a:r>
          </a:p>
          <a:p>
            <a:pPr lvl="1" eaLnBrk="1" hangingPunct="1"/>
            <a:r>
              <a:rPr lang="en-US" altLang="en-US" sz="2000"/>
              <a:t>Convert the octal number 134</a:t>
            </a:r>
            <a:r>
              <a:rPr lang="en-US" altLang="en-US" sz="2000" baseline="-25000"/>
              <a:t>8</a:t>
            </a:r>
            <a:r>
              <a:rPr lang="en-US" altLang="en-US" sz="2000"/>
              <a:t> into its decimal equivalent.</a:t>
            </a:r>
            <a:endParaRPr lang="en-US" altLang="en-US"/>
          </a:p>
        </p:txBody>
      </p:sp>
      <p:grpSp>
        <p:nvGrpSpPr>
          <p:cNvPr id="23556" name="Group 12"/>
          <p:cNvGrpSpPr>
            <a:grpSpLocks/>
          </p:cNvGrpSpPr>
          <p:nvPr/>
        </p:nvGrpSpPr>
        <p:grpSpPr bwMode="auto">
          <a:xfrm>
            <a:off x="7029451" y="3709988"/>
            <a:ext cx="2239963" cy="762000"/>
            <a:chOff x="2331525" y="5486400"/>
            <a:chExt cx="2240475" cy="762000"/>
          </a:xfrm>
        </p:grpSpPr>
        <p:sp>
          <p:nvSpPr>
            <p:cNvPr id="23588" name="TextBox 68"/>
            <p:cNvSpPr txBox="1">
              <a:spLocks noChangeArrowheads="1"/>
            </p:cNvSpPr>
            <p:nvPr/>
          </p:nvSpPr>
          <p:spPr bwMode="auto">
            <a:xfrm>
              <a:off x="2331525" y="5626925"/>
              <a:ext cx="21846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buFont typeface="Symbol" panose="05050102010706020507" pitchFamily="18" charset="2"/>
                <a:buChar char="\"/>
              </a:pPr>
              <a:r>
                <a:rPr lang="en-US" altLang="en-US" sz="2400">
                  <a:sym typeface="Symbol" panose="05050102010706020507" pitchFamily="18" charset="2"/>
                </a:rPr>
                <a:t>  </a:t>
              </a:r>
              <a:r>
                <a:rPr lang="en-US" altLang="en-US" sz="2400">
                  <a:solidFill>
                    <a:srgbClr val="FF0000"/>
                  </a:solidFill>
                  <a:sym typeface="Symbol" panose="05050102010706020507" pitchFamily="18" charset="2"/>
                </a:rPr>
                <a:t>134</a:t>
              </a:r>
              <a:r>
                <a:rPr lang="en-US" altLang="en-US" sz="2400" baseline="-25000">
                  <a:solidFill>
                    <a:srgbClr val="FF0000"/>
                  </a:solidFill>
                  <a:sym typeface="Symbol" panose="05050102010706020507" pitchFamily="18" charset="2"/>
                </a:rPr>
                <a:t>8</a:t>
              </a:r>
              <a:r>
                <a:rPr lang="en-US" altLang="en-US" sz="2400"/>
                <a:t> = </a:t>
              </a:r>
              <a:r>
                <a:rPr lang="en-US" altLang="en-US" sz="2400">
                  <a:solidFill>
                    <a:srgbClr val="FF0000"/>
                  </a:solidFill>
                </a:rPr>
                <a:t>92</a:t>
              </a:r>
              <a:r>
                <a:rPr lang="en-US" altLang="en-US" sz="2400" baseline="-25000">
                  <a:solidFill>
                    <a:srgbClr val="FF0000"/>
                  </a:solidFill>
                </a:rPr>
                <a:t>10</a:t>
              </a:r>
            </a:p>
          </p:txBody>
        </p:sp>
        <p:sp>
          <p:nvSpPr>
            <p:cNvPr id="6" name="Rounded Rectangle 5"/>
            <p:cNvSpPr/>
            <p:nvPr/>
          </p:nvSpPr>
          <p:spPr bwMode="auto">
            <a:xfrm>
              <a:off x="2361695" y="5486400"/>
              <a:ext cx="2210305" cy="762000"/>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dirty="0"/>
            </a:p>
          </p:txBody>
        </p:sp>
      </p:grpSp>
      <p:graphicFrame>
        <p:nvGraphicFramePr>
          <p:cNvPr id="7" name="Table 6"/>
          <p:cNvGraphicFramePr>
            <a:graphicFrameLocks noGrp="1"/>
          </p:cNvGraphicFramePr>
          <p:nvPr/>
        </p:nvGraphicFramePr>
        <p:xfrm>
          <a:off x="2514601" y="3124201"/>
          <a:ext cx="2835274" cy="2011421"/>
        </p:xfrm>
        <a:graphic>
          <a:graphicData uri="http://schemas.openxmlformats.org/drawingml/2006/table">
            <a:tbl>
              <a:tblPr firstRow="1" bandRow="1">
                <a:tableStyleId>{2D5ABB26-0587-4C30-8999-92F81FD0307C}</a:tableStyleId>
              </a:tblPr>
              <a:tblGrid>
                <a:gridCol w="365842">
                  <a:extLst>
                    <a:ext uri="{9D8B030D-6E8A-4147-A177-3AD203B41FA5}">
                      <a16:colId xmlns:a16="http://schemas.microsoft.com/office/drawing/2014/main" val="20000"/>
                    </a:ext>
                  </a:extLst>
                </a:gridCol>
                <a:gridCol w="274381">
                  <a:extLst>
                    <a:ext uri="{9D8B030D-6E8A-4147-A177-3AD203B41FA5}">
                      <a16:colId xmlns:a16="http://schemas.microsoft.com/office/drawing/2014/main" val="20001"/>
                    </a:ext>
                  </a:extLst>
                </a:gridCol>
                <a:gridCol w="365842">
                  <a:extLst>
                    <a:ext uri="{9D8B030D-6E8A-4147-A177-3AD203B41FA5}">
                      <a16:colId xmlns:a16="http://schemas.microsoft.com/office/drawing/2014/main" val="20002"/>
                    </a:ext>
                  </a:extLst>
                </a:gridCol>
                <a:gridCol w="274381">
                  <a:extLst>
                    <a:ext uri="{9D8B030D-6E8A-4147-A177-3AD203B41FA5}">
                      <a16:colId xmlns:a16="http://schemas.microsoft.com/office/drawing/2014/main" val="20003"/>
                    </a:ext>
                  </a:extLst>
                </a:gridCol>
                <a:gridCol w="365842">
                  <a:extLst>
                    <a:ext uri="{9D8B030D-6E8A-4147-A177-3AD203B41FA5}">
                      <a16:colId xmlns:a16="http://schemas.microsoft.com/office/drawing/2014/main" val="20004"/>
                    </a:ext>
                  </a:extLst>
                </a:gridCol>
                <a:gridCol w="274381">
                  <a:extLst>
                    <a:ext uri="{9D8B030D-6E8A-4147-A177-3AD203B41FA5}">
                      <a16:colId xmlns:a16="http://schemas.microsoft.com/office/drawing/2014/main" val="20005"/>
                    </a:ext>
                  </a:extLst>
                </a:gridCol>
                <a:gridCol w="914605">
                  <a:extLst>
                    <a:ext uri="{9D8B030D-6E8A-4147-A177-3AD203B41FA5}">
                      <a16:colId xmlns:a16="http://schemas.microsoft.com/office/drawing/2014/main" val="20006"/>
                    </a:ext>
                  </a:extLst>
                </a:gridCol>
              </a:tblGrid>
              <a:tr h="457128">
                <a:tc>
                  <a:txBody>
                    <a:bodyPr/>
                    <a:lstStyle/>
                    <a:p>
                      <a:pPr algn="ctr"/>
                      <a:r>
                        <a:rPr lang="en-US" sz="2400" b="0" dirty="0" smtClean="0">
                          <a:solidFill>
                            <a:srgbClr val="FF0000"/>
                          </a:solidFill>
                          <a:latin typeface="Arial" pitchFamily="34" charset="0"/>
                          <a:cs typeface="Arial" pitchFamily="34" charset="0"/>
                        </a:rPr>
                        <a:t>1</a:t>
                      </a:r>
                      <a:endParaRPr lang="en-US" sz="2400" b="0" dirty="0">
                        <a:solidFill>
                          <a:srgbClr val="FF0000"/>
                        </a:solidFill>
                        <a:latin typeface="Arial" pitchFamily="34" charset="0"/>
                        <a:cs typeface="Arial" pitchFamily="34" charset="0"/>
                      </a:endParaRPr>
                    </a:p>
                  </a:txBody>
                  <a:tcPr marL="91460" marR="91460" marT="45713" marB="45713" anchor="ctr"/>
                </a:tc>
                <a:tc>
                  <a:txBody>
                    <a:bodyPr/>
                    <a:lstStyle/>
                    <a:p>
                      <a:pPr algn="ctr"/>
                      <a:endParaRPr lang="en-US" sz="2400" b="0" dirty="0">
                        <a:solidFill>
                          <a:srgbClr val="FF0000"/>
                        </a:solidFill>
                        <a:latin typeface="Arial" pitchFamily="34" charset="0"/>
                        <a:cs typeface="Arial" pitchFamily="34" charset="0"/>
                      </a:endParaRPr>
                    </a:p>
                  </a:txBody>
                  <a:tcPr marL="91460" marR="91460" marT="45713" marB="45713" anchor="ctr"/>
                </a:tc>
                <a:tc>
                  <a:txBody>
                    <a:bodyPr/>
                    <a:lstStyle/>
                    <a:p>
                      <a:pPr algn="ctr"/>
                      <a:r>
                        <a:rPr lang="en-US" sz="2400" b="0" dirty="0" smtClean="0">
                          <a:solidFill>
                            <a:srgbClr val="FF0000"/>
                          </a:solidFill>
                          <a:latin typeface="Arial" pitchFamily="34" charset="0"/>
                          <a:cs typeface="Arial" pitchFamily="34" charset="0"/>
                        </a:rPr>
                        <a:t>3</a:t>
                      </a:r>
                      <a:endParaRPr lang="en-US" sz="2400" b="0" dirty="0">
                        <a:solidFill>
                          <a:srgbClr val="FF0000"/>
                        </a:solidFill>
                        <a:latin typeface="Arial" pitchFamily="34" charset="0"/>
                        <a:cs typeface="Arial" pitchFamily="34" charset="0"/>
                      </a:endParaRPr>
                    </a:p>
                  </a:txBody>
                  <a:tcPr marL="91460" marR="91460" marT="45713" marB="45713" anchor="ctr"/>
                </a:tc>
                <a:tc>
                  <a:txBody>
                    <a:bodyPr/>
                    <a:lstStyle/>
                    <a:p>
                      <a:pPr algn="ctr"/>
                      <a:endParaRPr lang="en-US" sz="2400" b="0" dirty="0">
                        <a:solidFill>
                          <a:srgbClr val="FF0000"/>
                        </a:solidFill>
                        <a:latin typeface="Arial" pitchFamily="34" charset="0"/>
                        <a:cs typeface="Arial" pitchFamily="34" charset="0"/>
                      </a:endParaRPr>
                    </a:p>
                  </a:txBody>
                  <a:tcPr marL="91460" marR="91460" marT="45713" marB="45713" anchor="ctr"/>
                </a:tc>
                <a:tc>
                  <a:txBody>
                    <a:bodyPr/>
                    <a:lstStyle/>
                    <a:p>
                      <a:pPr algn="ctr"/>
                      <a:r>
                        <a:rPr lang="en-US" sz="2400" b="0" dirty="0" smtClean="0">
                          <a:solidFill>
                            <a:srgbClr val="FF0000"/>
                          </a:solidFill>
                          <a:latin typeface="Arial" pitchFamily="34" charset="0"/>
                          <a:cs typeface="Arial" pitchFamily="34" charset="0"/>
                        </a:rPr>
                        <a:t>4</a:t>
                      </a:r>
                      <a:endParaRPr lang="en-US" sz="2400" b="0" dirty="0">
                        <a:solidFill>
                          <a:srgbClr val="FF0000"/>
                        </a:solidFill>
                        <a:latin typeface="Arial" pitchFamily="34" charset="0"/>
                        <a:cs typeface="Arial" pitchFamily="34" charset="0"/>
                      </a:endParaRPr>
                    </a:p>
                  </a:txBody>
                  <a:tcPr marL="91460" marR="91460" marT="45713" marB="45713" anchor="ctr"/>
                </a:tc>
                <a:tc>
                  <a:txBody>
                    <a:bodyPr/>
                    <a:lstStyle/>
                    <a:p>
                      <a:pPr algn="ctr"/>
                      <a:endParaRPr lang="en-US" sz="1800" dirty="0"/>
                    </a:p>
                  </a:txBody>
                  <a:tcPr marL="91460" marR="91460" marT="45713" marB="45713" anchor="ctr"/>
                </a:tc>
                <a:tc>
                  <a:txBody>
                    <a:bodyPr/>
                    <a:lstStyle/>
                    <a:p>
                      <a:pPr algn="ctr"/>
                      <a:endParaRPr lang="en-US" sz="1800" dirty="0"/>
                    </a:p>
                  </a:txBody>
                  <a:tcPr marL="91460" marR="91460" marT="45713" marB="45713" anchor="ctr"/>
                </a:tc>
                <a:extLst>
                  <a:ext uri="{0D108BD9-81ED-4DB2-BD59-A6C34878D82A}">
                    <a16:rowId xmlns:a16="http://schemas.microsoft.com/office/drawing/2014/main" val="10000"/>
                  </a:ext>
                </a:extLst>
              </a:tr>
              <a:tr h="45712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latin typeface="Arial" pitchFamily="34" charset="0"/>
                          <a:cs typeface="Arial" pitchFamily="34" charset="0"/>
                        </a:rPr>
                        <a:t>8</a:t>
                      </a:r>
                      <a:r>
                        <a:rPr lang="en-US" sz="1400" b="1" baseline="30000" dirty="0" smtClean="0">
                          <a:latin typeface="Arial" pitchFamily="34" charset="0"/>
                          <a:cs typeface="Arial" pitchFamily="34" charset="0"/>
                        </a:rPr>
                        <a:t>2</a:t>
                      </a:r>
                    </a:p>
                  </a:txBody>
                  <a:tcPr marL="91460" marR="91460" marT="45713" marB="45713"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baseline="30000" dirty="0" smtClean="0">
                        <a:latin typeface="Arial" pitchFamily="34" charset="0"/>
                        <a:cs typeface="Arial" pitchFamily="34" charset="0"/>
                      </a:endParaRPr>
                    </a:p>
                  </a:txBody>
                  <a:tcPr marL="91460" marR="91460" marT="45713" marB="45713"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latin typeface="Arial" pitchFamily="34" charset="0"/>
                          <a:cs typeface="Arial" pitchFamily="34" charset="0"/>
                        </a:rPr>
                        <a:t>8</a:t>
                      </a:r>
                      <a:r>
                        <a:rPr lang="en-US" sz="1400" b="1" baseline="30000" dirty="0" smtClean="0">
                          <a:latin typeface="Arial" pitchFamily="34" charset="0"/>
                          <a:cs typeface="Arial" pitchFamily="34" charset="0"/>
                        </a:rPr>
                        <a:t>1</a:t>
                      </a:r>
                    </a:p>
                  </a:txBody>
                  <a:tcPr marL="91460" marR="91460" marT="45713" marB="45713"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baseline="30000" dirty="0" smtClean="0">
                        <a:latin typeface="Arial" pitchFamily="34" charset="0"/>
                        <a:cs typeface="Arial" pitchFamily="34" charset="0"/>
                      </a:endParaRPr>
                    </a:p>
                  </a:txBody>
                  <a:tcPr marL="91460" marR="91460" marT="45713" marB="45713"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latin typeface="Arial" pitchFamily="34" charset="0"/>
                          <a:cs typeface="Arial" pitchFamily="34" charset="0"/>
                        </a:rPr>
                        <a:t>8</a:t>
                      </a:r>
                      <a:r>
                        <a:rPr lang="en-US" sz="1400" b="1" baseline="30000" dirty="0" smtClean="0">
                          <a:latin typeface="Arial" pitchFamily="34" charset="0"/>
                          <a:cs typeface="Arial" pitchFamily="34" charset="0"/>
                        </a:rPr>
                        <a:t>0</a:t>
                      </a:r>
                    </a:p>
                  </a:txBody>
                  <a:tcPr marL="91460" marR="91460" marT="45713" marB="45713" anchor="ctr"/>
                </a:tc>
                <a:tc>
                  <a:txBody>
                    <a:bodyPr/>
                    <a:lstStyle/>
                    <a:p>
                      <a:pPr algn="ctr"/>
                      <a:endParaRPr lang="en-US" sz="1800" dirty="0"/>
                    </a:p>
                  </a:txBody>
                  <a:tcPr marL="91460" marR="91460" marT="45713" marB="45713" anchor="ctr"/>
                </a:tc>
                <a:tc>
                  <a:txBody>
                    <a:bodyPr/>
                    <a:lstStyle/>
                    <a:p>
                      <a:pPr algn="ctr"/>
                      <a:endParaRPr lang="en-US" sz="1800" dirty="0"/>
                    </a:p>
                  </a:txBody>
                  <a:tcPr marL="91460" marR="91460" marT="45713" marB="45713" anchor="ctr"/>
                </a:tc>
                <a:extLst>
                  <a:ext uri="{0D108BD9-81ED-4DB2-BD59-A6C34878D82A}">
                    <a16:rowId xmlns:a16="http://schemas.microsoft.com/office/drawing/2014/main" val="10001"/>
                  </a:ext>
                </a:extLst>
              </a:tr>
              <a:tr h="457128">
                <a:tc>
                  <a:txBody>
                    <a:bodyPr/>
                    <a:lstStyle/>
                    <a:p>
                      <a:pPr algn="ctr"/>
                      <a:r>
                        <a:rPr lang="en-US" sz="1200" b="1" dirty="0" smtClean="0">
                          <a:latin typeface="Arial" pitchFamily="34" charset="0"/>
                          <a:cs typeface="Arial" pitchFamily="34" charset="0"/>
                        </a:rPr>
                        <a:t>64</a:t>
                      </a:r>
                      <a:endParaRPr lang="en-US" sz="1200" b="1" dirty="0">
                        <a:latin typeface="Arial" pitchFamily="34" charset="0"/>
                        <a:cs typeface="Arial" pitchFamily="34" charset="0"/>
                      </a:endParaRPr>
                    </a:p>
                  </a:txBody>
                  <a:tcPr marL="91460" marR="91460" marT="45713" marB="45713" anchor="ctr"/>
                </a:tc>
                <a:tc>
                  <a:txBody>
                    <a:bodyPr/>
                    <a:lstStyle/>
                    <a:p>
                      <a:pPr algn="ctr"/>
                      <a:endParaRPr lang="en-US" sz="1200" b="1" dirty="0">
                        <a:latin typeface="Arial" pitchFamily="34" charset="0"/>
                        <a:cs typeface="Arial" pitchFamily="34" charset="0"/>
                      </a:endParaRPr>
                    </a:p>
                  </a:txBody>
                  <a:tcPr marL="91460" marR="91460" marT="45713" marB="45713" anchor="ctr"/>
                </a:tc>
                <a:tc>
                  <a:txBody>
                    <a:bodyPr/>
                    <a:lstStyle/>
                    <a:p>
                      <a:pPr algn="ctr"/>
                      <a:r>
                        <a:rPr lang="en-US" sz="1200" b="1" dirty="0" smtClean="0">
                          <a:latin typeface="Arial" pitchFamily="34" charset="0"/>
                          <a:cs typeface="Arial" pitchFamily="34" charset="0"/>
                        </a:rPr>
                        <a:t>8</a:t>
                      </a:r>
                      <a:endParaRPr lang="en-US" sz="1200" b="1" dirty="0">
                        <a:latin typeface="Arial" pitchFamily="34" charset="0"/>
                        <a:cs typeface="Arial" pitchFamily="34" charset="0"/>
                      </a:endParaRPr>
                    </a:p>
                  </a:txBody>
                  <a:tcPr marL="91460" marR="91460" marT="45713" marB="45713" anchor="ctr"/>
                </a:tc>
                <a:tc>
                  <a:txBody>
                    <a:bodyPr/>
                    <a:lstStyle/>
                    <a:p>
                      <a:pPr algn="ctr"/>
                      <a:endParaRPr lang="en-US" sz="1200" b="1" dirty="0">
                        <a:latin typeface="Arial" pitchFamily="34" charset="0"/>
                        <a:cs typeface="Arial" pitchFamily="34" charset="0"/>
                      </a:endParaRPr>
                    </a:p>
                  </a:txBody>
                  <a:tcPr marL="91460" marR="91460" marT="45713" marB="45713" anchor="ctr"/>
                </a:tc>
                <a:tc>
                  <a:txBody>
                    <a:bodyPr/>
                    <a:lstStyle/>
                    <a:p>
                      <a:pPr algn="ctr"/>
                      <a:r>
                        <a:rPr lang="en-US" sz="1200" b="1" dirty="0" smtClean="0">
                          <a:latin typeface="Arial" pitchFamily="34" charset="0"/>
                          <a:cs typeface="Arial" pitchFamily="34" charset="0"/>
                        </a:rPr>
                        <a:t>1</a:t>
                      </a:r>
                      <a:endParaRPr lang="en-US" sz="1200" b="1" dirty="0">
                        <a:latin typeface="Arial" pitchFamily="34" charset="0"/>
                        <a:cs typeface="Arial" pitchFamily="34" charset="0"/>
                      </a:endParaRPr>
                    </a:p>
                  </a:txBody>
                  <a:tcPr marL="91460" marR="91460" marT="45713" marB="45713" anchor="ctr"/>
                </a:tc>
                <a:tc>
                  <a:txBody>
                    <a:bodyPr/>
                    <a:lstStyle/>
                    <a:p>
                      <a:pPr algn="ctr"/>
                      <a:endParaRPr lang="en-US" sz="1800" dirty="0"/>
                    </a:p>
                  </a:txBody>
                  <a:tcPr marL="91460" marR="91460" marT="45713" marB="45713" anchor="ctr"/>
                </a:tc>
                <a:tc>
                  <a:txBody>
                    <a:bodyPr/>
                    <a:lstStyle/>
                    <a:p>
                      <a:pPr algn="ctr"/>
                      <a:endParaRPr lang="en-US" sz="1800" dirty="0"/>
                    </a:p>
                  </a:txBody>
                  <a:tcPr marL="91460" marR="91460" marT="45713" marB="45713" anchor="ctr"/>
                </a:tc>
                <a:extLst>
                  <a:ext uri="{0D108BD9-81ED-4DB2-BD59-A6C34878D82A}">
                    <a16:rowId xmlns:a16="http://schemas.microsoft.com/office/drawing/2014/main" val="10002"/>
                  </a:ext>
                </a:extLst>
              </a:tr>
              <a:tr h="639979">
                <a:tc>
                  <a:txBody>
                    <a:bodyPr/>
                    <a:lstStyle/>
                    <a:p>
                      <a:pPr algn="ctr"/>
                      <a:r>
                        <a:rPr lang="en-US" sz="1200" b="1" dirty="0" smtClean="0">
                          <a:latin typeface="Arial" pitchFamily="34" charset="0"/>
                          <a:cs typeface="Arial" pitchFamily="34" charset="0"/>
                        </a:rPr>
                        <a:t>64</a:t>
                      </a:r>
                      <a:endParaRPr lang="en-US" sz="1200" b="1" dirty="0">
                        <a:latin typeface="Arial" pitchFamily="34" charset="0"/>
                        <a:cs typeface="Arial" pitchFamily="34" charset="0"/>
                      </a:endParaRPr>
                    </a:p>
                  </a:txBody>
                  <a:tcPr marL="91460" marR="91460" marT="45713" marB="45713" anchor="ctr"/>
                </a:tc>
                <a:tc>
                  <a:txBody>
                    <a:bodyPr/>
                    <a:lstStyle/>
                    <a:p>
                      <a:pPr algn="ctr"/>
                      <a:r>
                        <a:rPr lang="en-US" sz="1200" b="1" dirty="0" smtClean="0">
                          <a:latin typeface="Arial" pitchFamily="34" charset="0"/>
                          <a:cs typeface="Arial" pitchFamily="34" charset="0"/>
                        </a:rPr>
                        <a:t>+</a:t>
                      </a:r>
                      <a:endParaRPr lang="en-US" sz="1200" b="1" dirty="0">
                        <a:latin typeface="Arial" pitchFamily="34" charset="0"/>
                        <a:cs typeface="Arial" pitchFamily="34" charset="0"/>
                      </a:endParaRPr>
                    </a:p>
                  </a:txBody>
                  <a:tcPr marL="91460" marR="91460" marT="45713" marB="45713" anchor="ctr"/>
                </a:tc>
                <a:tc>
                  <a:txBody>
                    <a:bodyPr/>
                    <a:lstStyle/>
                    <a:p>
                      <a:pPr algn="ctr"/>
                      <a:r>
                        <a:rPr lang="en-US" sz="1200" b="1" dirty="0" smtClean="0">
                          <a:latin typeface="Arial" pitchFamily="34" charset="0"/>
                          <a:cs typeface="Arial" pitchFamily="34" charset="0"/>
                        </a:rPr>
                        <a:t>24</a:t>
                      </a:r>
                      <a:endParaRPr lang="en-US" sz="1200" b="1" dirty="0">
                        <a:latin typeface="Arial" pitchFamily="34" charset="0"/>
                        <a:cs typeface="Arial" pitchFamily="34" charset="0"/>
                      </a:endParaRPr>
                    </a:p>
                  </a:txBody>
                  <a:tcPr marL="91460" marR="91460" marT="45713" marB="45713" anchor="ctr"/>
                </a:tc>
                <a:tc>
                  <a:txBody>
                    <a:bodyPr/>
                    <a:lstStyle/>
                    <a:p>
                      <a:pPr algn="ctr"/>
                      <a:r>
                        <a:rPr lang="en-US" sz="1200" b="1" dirty="0" smtClean="0">
                          <a:latin typeface="Arial" pitchFamily="34" charset="0"/>
                          <a:cs typeface="Arial" pitchFamily="34" charset="0"/>
                        </a:rPr>
                        <a:t>+</a:t>
                      </a:r>
                      <a:endParaRPr lang="en-US" sz="1200" b="1" dirty="0">
                        <a:latin typeface="Arial" pitchFamily="34" charset="0"/>
                        <a:cs typeface="Arial" pitchFamily="34" charset="0"/>
                      </a:endParaRPr>
                    </a:p>
                  </a:txBody>
                  <a:tcPr marL="91460" marR="91460" marT="45713" marB="45713" anchor="ctr"/>
                </a:tc>
                <a:tc>
                  <a:txBody>
                    <a:bodyPr/>
                    <a:lstStyle/>
                    <a:p>
                      <a:pPr algn="ctr"/>
                      <a:r>
                        <a:rPr lang="en-US" sz="1200" b="1" dirty="0" smtClean="0">
                          <a:latin typeface="Arial" pitchFamily="34" charset="0"/>
                          <a:cs typeface="Arial" pitchFamily="34" charset="0"/>
                        </a:rPr>
                        <a:t>4</a:t>
                      </a:r>
                      <a:endParaRPr lang="en-US" sz="1200" b="1" dirty="0">
                        <a:latin typeface="Arial" pitchFamily="34" charset="0"/>
                        <a:cs typeface="Arial" pitchFamily="34" charset="0"/>
                      </a:endParaRPr>
                    </a:p>
                  </a:txBody>
                  <a:tcPr marL="91460" marR="91460" marT="45713" marB="45713" anchor="ctr"/>
                </a:tc>
                <a:tc>
                  <a:txBody>
                    <a:bodyPr/>
                    <a:lstStyle/>
                    <a:p>
                      <a:pPr algn="ctr"/>
                      <a:r>
                        <a:rPr lang="en-US" sz="1800" dirty="0" smtClean="0"/>
                        <a:t>=</a:t>
                      </a:r>
                      <a:endParaRPr lang="en-US" sz="1800" dirty="0"/>
                    </a:p>
                  </a:txBody>
                  <a:tcPr marL="91460" marR="91460" marT="45713" marB="45713" anchor="ctr"/>
                </a:tc>
                <a:tc>
                  <a:txBody>
                    <a:bodyPr/>
                    <a:lstStyle/>
                    <a:p>
                      <a:pPr algn="ctr"/>
                      <a:r>
                        <a:rPr lang="en-US" sz="2400" b="0" baseline="0" dirty="0" smtClean="0">
                          <a:solidFill>
                            <a:srgbClr val="FF0000"/>
                          </a:solidFill>
                        </a:rPr>
                        <a:t>92</a:t>
                      </a:r>
                      <a:r>
                        <a:rPr lang="en-US" sz="2400" b="0" baseline="-25000" dirty="0" smtClean="0">
                          <a:solidFill>
                            <a:srgbClr val="FF0000"/>
                          </a:solidFill>
                        </a:rPr>
                        <a:t>10</a:t>
                      </a:r>
                      <a:endParaRPr lang="en-US" sz="2400" b="0" baseline="-25000" dirty="0">
                        <a:solidFill>
                          <a:srgbClr val="FF0000"/>
                        </a:solidFill>
                      </a:endParaRPr>
                    </a:p>
                  </a:txBody>
                  <a:tcPr marL="91460" marR="91460" marT="45713" marB="45713" anchor="ctr"/>
                </a:tc>
                <a:extLst>
                  <a:ext uri="{0D108BD9-81ED-4DB2-BD59-A6C34878D82A}">
                    <a16:rowId xmlns:a16="http://schemas.microsoft.com/office/drawing/2014/main" val="10003"/>
                  </a:ext>
                </a:extLst>
              </a:tr>
            </a:tbl>
          </a:graphicData>
        </a:graphic>
      </p:graphicFrame>
      <p:sp>
        <p:nvSpPr>
          <p:cNvPr id="23586" name="TextBox 5"/>
          <p:cNvSpPr txBox="1">
            <a:spLocks noChangeArrowheads="1"/>
          </p:cNvSpPr>
          <p:nvPr/>
        </p:nvSpPr>
        <p:spPr bwMode="auto">
          <a:xfrm>
            <a:off x="1981200" y="264795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i="1"/>
              <a:t>Solution</a:t>
            </a:r>
            <a:r>
              <a:rPr lang="en-US" altLang="en-US" sz="2000"/>
              <a:t>:</a:t>
            </a:r>
            <a:endParaRPr lang="en-US" altLang="en-US"/>
          </a:p>
        </p:txBody>
      </p:sp>
      <p:sp>
        <p:nvSpPr>
          <p:cNvPr id="9" name="Slide Number Placeholder 8"/>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F6CA8ED-61DE-45C7-A1AC-6BDF6F000B57}" type="slidenum">
              <a:rPr lang="en-US" altLang="en-US"/>
              <a:pPr eaLnBrk="1" hangingPunct="1"/>
              <a:t>15</a:t>
            </a:fld>
            <a:endParaRPr lang="en-US" altLang="en-US"/>
          </a:p>
        </p:txBody>
      </p:sp>
    </p:spTree>
    <p:extLst>
      <p:ext uri="{BB962C8B-B14F-4D97-AF65-F5344CB8AC3E}">
        <p14:creationId xmlns:p14="http://schemas.microsoft.com/office/powerpoint/2010/main" val="511073646"/>
      </p:ext>
    </p:extLst>
  </p:cSld>
  <p:clrMapOvr>
    <a:masterClrMapping/>
  </p:clrMapOvr>
  <p:transition advClick="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itle 1"/>
          <p:cNvSpPr>
            <a:spLocks noGrp="1"/>
          </p:cNvSpPr>
          <p:nvPr>
            <p:ph type="title"/>
          </p:nvPr>
        </p:nvSpPr>
        <p:spPr>
          <a:xfrm>
            <a:off x="1524000" y="274638"/>
            <a:ext cx="9144000" cy="1143000"/>
          </a:xfrm>
        </p:spPr>
        <p:txBody>
          <a:bodyPr/>
          <a:lstStyle/>
          <a:p>
            <a:pPr eaLnBrk="1" hangingPunct="1"/>
            <a:r>
              <a:rPr lang="en-US" altLang="en-US" sz="4000"/>
              <a:t>Decimal ↔ Hexadecimal Conversion</a:t>
            </a:r>
          </a:p>
        </p:txBody>
      </p:sp>
      <p:sp>
        <p:nvSpPr>
          <p:cNvPr id="3076" name="Content Placeholder 2"/>
          <p:cNvSpPr txBox="1">
            <a:spLocks/>
          </p:cNvSpPr>
          <p:nvPr/>
        </p:nvSpPr>
        <p:spPr bwMode="auto">
          <a:xfrm>
            <a:off x="1981200" y="1447800"/>
            <a:ext cx="8229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639763" indent="-365125"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eaLnBrk="1" hangingPunct="1">
              <a:spcAft>
                <a:spcPts val="600"/>
              </a:spcAft>
            </a:pPr>
            <a:r>
              <a:rPr lang="en-US" altLang="en-US" sz="2000"/>
              <a:t>The Process: Successive Division</a:t>
            </a:r>
          </a:p>
          <a:p>
            <a:pPr lvl="1" eaLnBrk="1" hangingPunct="1">
              <a:spcAft>
                <a:spcPts val="600"/>
              </a:spcAft>
              <a:buFontTx/>
              <a:buChar char="•"/>
            </a:pPr>
            <a:r>
              <a:rPr lang="en-US" altLang="en-US" sz="2000"/>
              <a:t>Divide the decimal number by </a:t>
            </a:r>
            <a:r>
              <a:rPr lang="en-US" altLang="en-US" sz="2000" b="1">
                <a:solidFill>
                  <a:srgbClr val="FF0000"/>
                </a:solidFill>
              </a:rPr>
              <a:t>16</a:t>
            </a:r>
            <a:r>
              <a:rPr lang="en-US" altLang="en-US" sz="2000"/>
              <a:t>; the remainder is the LSB of the </a:t>
            </a:r>
            <a:r>
              <a:rPr lang="en-US" altLang="en-US" sz="2000" b="1">
                <a:solidFill>
                  <a:srgbClr val="FF0000"/>
                </a:solidFill>
              </a:rPr>
              <a:t>hexadecimal</a:t>
            </a:r>
            <a:r>
              <a:rPr lang="en-US" altLang="en-US" sz="2000"/>
              <a:t> number.</a:t>
            </a:r>
          </a:p>
          <a:p>
            <a:pPr lvl="1" eaLnBrk="1" hangingPunct="1">
              <a:spcAft>
                <a:spcPts val="600"/>
              </a:spcAft>
              <a:buFontTx/>
              <a:buChar char="•"/>
            </a:pPr>
            <a:r>
              <a:rPr lang="en-US" altLang="en-US" sz="2000"/>
              <a:t>If the quotation is zero, the conversion is complete. Otherwise repeat step (a) using the quotation as the decimal number. The new remainder is the next most significant bit of the </a:t>
            </a:r>
            <a:r>
              <a:rPr lang="en-US" altLang="en-US" sz="2000" b="1">
                <a:solidFill>
                  <a:srgbClr val="FF0000"/>
                </a:solidFill>
              </a:rPr>
              <a:t>hexadecimal</a:t>
            </a:r>
            <a:r>
              <a:rPr lang="en-US" altLang="en-US" sz="2000"/>
              <a:t> number.</a:t>
            </a:r>
          </a:p>
          <a:p>
            <a:pPr lvl="1" eaLnBrk="1" hangingPunct="1">
              <a:spcAft>
                <a:spcPts val="600"/>
              </a:spcAft>
            </a:pPr>
            <a:r>
              <a:rPr lang="en-US" altLang="en-US" sz="2000"/>
              <a:t>Example:</a:t>
            </a:r>
          </a:p>
          <a:p>
            <a:pPr lvl="1" eaLnBrk="1" hangingPunct="1"/>
            <a:r>
              <a:rPr lang="en-US" altLang="en-US" sz="2000"/>
              <a:t>	Convert the decimal number 94</a:t>
            </a:r>
            <a:r>
              <a:rPr lang="en-US" altLang="en-US" sz="2000" baseline="-25000"/>
              <a:t>10</a:t>
            </a:r>
            <a:r>
              <a:rPr lang="en-US" altLang="en-US" sz="2000"/>
              <a:t> into its hexadecimal equivalent.</a:t>
            </a:r>
          </a:p>
        </p:txBody>
      </p:sp>
      <p:graphicFrame>
        <p:nvGraphicFramePr>
          <p:cNvPr id="4102" name="Object 6"/>
          <p:cNvGraphicFramePr>
            <a:graphicFrameLocks noChangeAspect="1"/>
          </p:cNvGraphicFramePr>
          <p:nvPr/>
        </p:nvGraphicFramePr>
        <p:xfrm>
          <a:off x="2460626" y="4983164"/>
          <a:ext cx="2320925" cy="1265237"/>
        </p:xfrm>
        <a:graphic>
          <a:graphicData uri="http://schemas.openxmlformats.org/presentationml/2006/ole">
            <mc:AlternateContent xmlns:mc="http://schemas.openxmlformats.org/markup-compatibility/2006">
              <mc:Choice xmlns:v="urn:schemas-microsoft-com:vml" Requires="v">
                <p:oleObj spid="_x0000_s3142" name="Equation" r:id="rId4" imgW="2145960" imgH="1168200" progId="Equation.3">
                  <p:embed/>
                </p:oleObj>
              </mc:Choice>
              <mc:Fallback>
                <p:oleObj name="Equation" r:id="rId4" imgW="2145960" imgH="1168200" progId="Equation.3">
                  <p:embed/>
                  <p:pic>
                    <p:nvPicPr>
                      <p:cNvPr id="410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0626" y="4983164"/>
                        <a:ext cx="2320925" cy="1265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077" name="Group 65"/>
          <p:cNvGrpSpPr>
            <a:grpSpLocks/>
          </p:cNvGrpSpPr>
          <p:nvPr/>
        </p:nvGrpSpPr>
        <p:grpSpPr bwMode="auto">
          <a:xfrm>
            <a:off x="5715000" y="5592763"/>
            <a:ext cx="1981200" cy="609600"/>
            <a:chOff x="5181600" y="5181600"/>
            <a:chExt cx="1981200" cy="609600"/>
          </a:xfrm>
        </p:grpSpPr>
        <p:sp>
          <p:nvSpPr>
            <p:cNvPr id="3079" name="TextBox 68"/>
            <p:cNvSpPr txBox="1">
              <a:spLocks noChangeArrowheads="1"/>
            </p:cNvSpPr>
            <p:nvPr/>
          </p:nvSpPr>
          <p:spPr bwMode="auto">
            <a:xfrm>
              <a:off x="5203037" y="5286345"/>
              <a:ext cx="18149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2000">
                  <a:sym typeface="Symbol" panose="05050102010706020507" pitchFamily="18" charset="2"/>
                </a:rPr>
                <a:t>  </a:t>
              </a:r>
              <a:r>
                <a:rPr lang="en-US" altLang="en-US" sz="2000">
                  <a:solidFill>
                    <a:srgbClr val="FF0000"/>
                  </a:solidFill>
                  <a:sym typeface="Symbol" panose="05050102010706020507" pitchFamily="18" charset="2"/>
                </a:rPr>
                <a:t>94</a:t>
              </a:r>
              <a:r>
                <a:rPr lang="en-US" altLang="en-US" sz="2000" baseline="-25000">
                  <a:solidFill>
                    <a:srgbClr val="FF0000"/>
                  </a:solidFill>
                </a:rPr>
                <a:t>10</a:t>
              </a:r>
              <a:r>
                <a:rPr lang="en-US" altLang="en-US" sz="2000">
                  <a:solidFill>
                    <a:srgbClr val="FF0000"/>
                  </a:solidFill>
                </a:rPr>
                <a:t> </a:t>
              </a:r>
              <a:r>
                <a:rPr lang="en-US" altLang="en-US" sz="2000"/>
                <a:t>=</a:t>
              </a:r>
              <a:r>
                <a:rPr lang="en-US" altLang="en-US" sz="2000">
                  <a:solidFill>
                    <a:srgbClr val="FF0000"/>
                  </a:solidFill>
                </a:rPr>
                <a:t> 5E</a:t>
              </a:r>
              <a:r>
                <a:rPr lang="en-US" altLang="en-US" sz="2000" baseline="-25000">
                  <a:solidFill>
                    <a:srgbClr val="FF0000"/>
                  </a:solidFill>
                </a:rPr>
                <a:t>16</a:t>
              </a:r>
            </a:p>
          </p:txBody>
        </p:sp>
        <p:sp>
          <p:nvSpPr>
            <p:cNvPr id="7" name="Rounded Rectangle 6"/>
            <p:cNvSpPr/>
            <p:nvPr/>
          </p:nvSpPr>
          <p:spPr bwMode="auto">
            <a:xfrm>
              <a:off x="5181600" y="5181600"/>
              <a:ext cx="1981200" cy="609600"/>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dirty="0"/>
            </a:p>
          </p:txBody>
        </p:sp>
      </p:grpSp>
      <p:sp>
        <p:nvSpPr>
          <p:cNvPr id="8" name="Slide Number Placeholder 7"/>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91B007E-1264-4566-B7E1-D6CA5E0577DD}" type="slidenum">
              <a:rPr lang="en-US" altLang="en-US"/>
              <a:pPr eaLnBrk="1" hangingPunct="1"/>
              <a:t>16</a:t>
            </a:fld>
            <a:endParaRPr lang="en-US" altLang="en-US"/>
          </a:p>
        </p:txBody>
      </p:sp>
    </p:spTree>
    <p:extLst>
      <p:ext uri="{BB962C8B-B14F-4D97-AF65-F5344CB8AC3E}">
        <p14:creationId xmlns:p14="http://schemas.microsoft.com/office/powerpoint/2010/main" val="265543146"/>
      </p:ext>
    </p:extLst>
  </p:cSld>
  <p:clrMapOvr>
    <a:masterClrMapping/>
  </p:clrMapOvr>
  <p:transition advClick="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altLang="en-US" smtClean="0"/>
              <a:t>Example: Dec → Hex</a:t>
            </a:r>
          </a:p>
        </p:txBody>
      </p:sp>
      <p:sp>
        <p:nvSpPr>
          <p:cNvPr id="24579" name="TextBox 5"/>
          <p:cNvSpPr txBox="1">
            <a:spLocks noChangeArrowheads="1"/>
          </p:cNvSpPr>
          <p:nvPr/>
        </p:nvSpPr>
        <p:spPr bwMode="auto">
          <a:xfrm>
            <a:off x="1981200" y="1371601"/>
            <a:ext cx="82296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1200"/>
              </a:spcAft>
            </a:pPr>
            <a:r>
              <a:rPr lang="en-US" altLang="en-US" sz="2000" i="1"/>
              <a:t>Example</a:t>
            </a:r>
            <a:r>
              <a:rPr lang="en-US" altLang="en-US" sz="2000"/>
              <a:t>:</a:t>
            </a:r>
          </a:p>
          <a:p>
            <a:pPr lvl="1" eaLnBrk="1" hangingPunct="1"/>
            <a:r>
              <a:rPr lang="en-US" altLang="en-US" sz="2000"/>
              <a:t>Convert the decimal number 429</a:t>
            </a:r>
            <a:r>
              <a:rPr lang="en-US" altLang="en-US" sz="2000" baseline="-25000"/>
              <a:t>10</a:t>
            </a:r>
            <a:r>
              <a:rPr lang="en-US" altLang="en-US" sz="2000"/>
              <a:t> into its hexadecimal equivalent.</a:t>
            </a:r>
            <a:endParaRPr lang="en-US" altLang="en-US"/>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3A87DBA-97EB-4C3F-8CCB-B0389C2C20D3}" type="slidenum">
              <a:rPr lang="en-US" altLang="en-US"/>
              <a:pPr eaLnBrk="1" hangingPunct="1"/>
              <a:t>17</a:t>
            </a:fld>
            <a:endParaRPr lang="en-US" altLang="en-US"/>
          </a:p>
        </p:txBody>
      </p:sp>
    </p:spTree>
    <p:extLst>
      <p:ext uri="{BB962C8B-B14F-4D97-AF65-F5344CB8AC3E}">
        <p14:creationId xmlns:p14="http://schemas.microsoft.com/office/powerpoint/2010/main" val="1317530696"/>
      </p:ext>
    </p:extLst>
  </p:cSld>
  <p:clrMapOvr>
    <a:masterClrMapping/>
  </p:clrMapOvr>
  <p:transition advClick="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p:txBody>
          <a:bodyPr/>
          <a:lstStyle/>
          <a:p>
            <a:pPr eaLnBrk="1" hangingPunct="1"/>
            <a:r>
              <a:rPr lang="en-US" altLang="en-US" smtClean="0"/>
              <a:t>Example: Dec → Hex</a:t>
            </a:r>
          </a:p>
        </p:txBody>
      </p:sp>
      <p:sp>
        <p:nvSpPr>
          <p:cNvPr id="4100" name="TextBox 5"/>
          <p:cNvSpPr txBox="1">
            <a:spLocks noChangeArrowheads="1"/>
          </p:cNvSpPr>
          <p:nvPr/>
        </p:nvSpPr>
        <p:spPr bwMode="auto">
          <a:xfrm>
            <a:off x="1981200" y="1371601"/>
            <a:ext cx="81534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1200"/>
              </a:spcAft>
            </a:pPr>
            <a:r>
              <a:rPr lang="en-US" altLang="en-US" sz="2000" i="1"/>
              <a:t>Example</a:t>
            </a:r>
            <a:r>
              <a:rPr lang="en-US" altLang="en-US" sz="2000"/>
              <a:t>:</a:t>
            </a:r>
          </a:p>
          <a:p>
            <a:pPr lvl="1" eaLnBrk="1" hangingPunct="1"/>
            <a:r>
              <a:rPr lang="en-US" altLang="en-US" sz="2000"/>
              <a:t>Convert the decimal number 429</a:t>
            </a:r>
            <a:r>
              <a:rPr lang="en-US" altLang="en-US" sz="2000" baseline="-25000"/>
              <a:t>10</a:t>
            </a:r>
            <a:r>
              <a:rPr lang="en-US" altLang="en-US" sz="2000"/>
              <a:t> into its hexadecimal equivalent.</a:t>
            </a:r>
            <a:endParaRPr lang="en-US" altLang="en-US"/>
          </a:p>
        </p:txBody>
      </p:sp>
      <p:sp>
        <p:nvSpPr>
          <p:cNvPr id="4101" name="TextBox 5"/>
          <p:cNvSpPr txBox="1">
            <a:spLocks noChangeArrowheads="1"/>
          </p:cNvSpPr>
          <p:nvPr/>
        </p:nvSpPr>
        <p:spPr bwMode="auto">
          <a:xfrm>
            <a:off x="1981200" y="264795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i="1"/>
              <a:t>Solution</a:t>
            </a:r>
            <a:r>
              <a:rPr lang="en-US" altLang="en-US" sz="2000"/>
              <a:t>:</a:t>
            </a:r>
            <a:endParaRPr lang="en-US" altLang="en-US"/>
          </a:p>
        </p:txBody>
      </p:sp>
      <p:graphicFrame>
        <p:nvGraphicFramePr>
          <p:cNvPr id="4102" name="Object 6"/>
          <p:cNvGraphicFramePr>
            <a:graphicFrameLocks noChangeAspect="1"/>
          </p:cNvGraphicFramePr>
          <p:nvPr/>
        </p:nvGraphicFramePr>
        <p:xfrm>
          <a:off x="2514600" y="3200400"/>
          <a:ext cx="2787650" cy="1938338"/>
        </p:xfrm>
        <a:graphic>
          <a:graphicData uri="http://schemas.openxmlformats.org/presentationml/2006/ole">
            <mc:AlternateContent xmlns:mc="http://schemas.openxmlformats.org/markup-compatibility/2006">
              <mc:Choice xmlns:v="urn:schemas-microsoft-com:vml" Requires="v">
                <p:oleObj spid="_x0000_s4166" name="Equation" r:id="rId4" imgW="2577960" imgH="1790640" progId="Equation.3">
                  <p:embed/>
                </p:oleObj>
              </mc:Choice>
              <mc:Fallback>
                <p:oleObj name="Equation" r:id="rId4" imgW="2577960" imgH="1790640" progId="Equation.3">
                  <p:embed/>
                  <p:pic>
                    <p:nvPicPr>
                      <p:cNvPr id="410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3200400"/>
                        <a:ext cx="2787650" cy="193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39"/>
          <p:cNvGrpSpPr>
            <a:grpSpLocks/>
          </p:cNvGrpSpPr>
          <p:nvPr/>
        </p:nvGrpSpPr>
        <p:grpSpPr bwMode="auto">
          <a:xfrm>
            <a:off x="6148388" y="3862388"/>
            <a:ext cx="3194050" cy="609600"/>
            <a:chOff x="3838446" y="4114800"/>
            <a:chExt cx="3193503" cy="609600"/>
          </a:xfrm>
        </p:grpSpPr>
        <p:sp>
          <p:nvSpPr>
            <p:cNvPr id="4104" name="TextBox 68"/>
            <p:cNvSpPr txBox="1">
              <a:spLocks noChangeArrowheads="1"/>
            </p:cNvSpPr>
            <p:nvPr/>
          </p:nvSpPr>
          <p:spPr bwMode="auto">
            <a:xfrm>
              <a:off x="3838446" y="4219545"/>
              <a:ext cx="31935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2000">
                  <a:sym typeface="Symbol" panose="05050102010706020507" pitchFamily="18" charset="2"/>
                </a:rPr>
                <a:t>  </a:t>
              </a:r>
              <a:r>
                <a:rPr lang="en-US" altLang="en-US" sz="2000">
                  <a:solidFill>
                    <a:srgbClr val="FF0000"/>
                  </a:solidFill>
                  <a:sym typeface="Symbol" panose="05050102010706020507" pitchFamily="18" charset="2"/>
                </a:rPr>
                <a:t>429</a:t>
              </a:r>
              <a:r>
                <a:rPr lang="en-US" altLang="en-US" sz="2000" baseline="-25000">
                  <a:solidFill>
                    <a:srgbClr val="FF0000"/>
                  </a:solidFill>
                </a:rPr>
                <a:t>10</a:t>
              </a:r>
              <a:r>
                <a:rPr lang="en-US" altLang="en-US" sz="2000">
                  <a:solidFill>
                    <a:srgbClr val="FF0000"/>
                  </a:solidFill>
                </a:rPr>
                <a:t> </a:t>
              </a:r>
              <a:r>
                <a:rPr lang="en-US" altLang="en-US" sz="2000"/>
                <a:t>=</a:t>
              </a:r>
              <a:r>
                <a:rPr lang="en-US" altLang="en-US" sz="2000">
                  <a:solidFill>
                    <a:srgbClr val="FF0000"/>
                  </a:solidFill>
                </a:rPr>
                <a:t> 1AD</a:t>
              </a:r>
              <a:r>
                <a:rPr lang="en-US" altLang="en-US" sz="2000" baseline="-25000">
                  <a:solidFill>
                    <a:srgbClr val="FF0000"/>
                  </a:solidFill>
                </a:rPr>
                <a:t>16</a:t>
              </a:r>
              <a:r>
                <a:rPr lang="en-US" altLang="en-US" sz="2000"/>
                <a:t> = </a:t>
              </a:r>
              <a:r>
                <a:rPr lang="en-US" altLang="en-US" sz="2000">
                  <a:solidFill>
                    <a:srgbClr val="FF0000"/>
                  </a:solidFill>
                </a:rPr>
                <a:t>1AD</a:t>
              </a:r>
              <a:r>
                <a:rPr lang="en-US" altLang="en-US" sz="2000" baseline="-25000">
                  <a:solidFill>
                    <a:srgbClr val="FF0000"/>
                  </a:solidFill>
                </a:rPr>
                <a:t>H</a:t>
              </a:r>
              <a:r>
                <a:rPr lang="en-US" altLang="en-US" sz="2000"/>
                <a:t> </a:t>
              </a:r>
              <a:endParaRPr lang="en-US" altLang="en-US" sz="2000" baseline="-25000">
                <a:solidFill>
                  <a:srgbClr val="FF0000"/>
                </a:solidFill>
              </a:endParaRPr>
            </a:p>
          </p:txBody>
        </p:sp>
        <p:sp>
          <p:nvSpPr>
            <p:cNvPr id="8" name="Rounded Rectangle 7"/>
            <p:cNvSpPr/>
            <p:nvPr/>
          </p:nvSpPr>
          <p:spPr bwMode="auto">
            <a:xfrm>
              <a:off x="3962250" y="4114800"/>
              <a:ext cx="2999861" cy="609600"/>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dirty="0"/>
            </a:p>
          </p:txBody>
        </p:sp>
      </p:grpSp>
      <p:sp>
        <p:nvSpPr>
          <p:cNvPr id="9" name="Slide Number Placeholder 8"/>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61C4DEA-6C01-4855-8D01-B4FFB007E17D}" type="slidenum">
              <a:rPr lang="en-US" altLang="en-US"/>
              <a:pPr eaLnBrk="1" hangingPunct="1"/>
              <a:t>18</a:t>
            </a:fld>
            <a:endParaRPr lang="en-US" altLang="en-US"/>
          </a:p>
        </p:txBody>
      </p:sp>
    </p:spTree>
    <p:extLst>
      <p:ext uri="{BB962C8B-B14F-4D97-AF65-F5344CB8AC3E}">
        <p14:creationId xmlns:p14="http://schemas.microsoft.com/office/powerpoint/2010/main" val="500611015"/>
      </p:ext>
    </p:extLst>
  </p:cSld>
  <p:clrMapOvr>
    <a:masterClrMapping/>
  </p:clrMapOvr>
  <p:transition advClick="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524000" y="274638"/>
            <a:ext cx="9144000" cy="1143000"/>
          </a:xfrm>
        </p:spPr>
        <p:txBody>
          <a:bodyPr/>
          <a:lstStyle/>
          <a:p>
            <a:pPr eaLnBrk="1" hangingPunct="1"/>
            <a:r>
              <a:rPr lang="en-US" altLang="en-US" smtClean="0"/>
              <a:t>Hexadecimal ↔ Decimal Process</a:t>
            </a:r>
          </a:p>
        </p:txBody>
      </p:sp>
      <p:sp>
        <p:nvSpPr>
          <p:cNvPr id="25603" name="Content Placeholder 2"/>
          <p:cNvSpPr txBox="1">
            <a:spLocks/>
          </p:cNvSpPr>
          <p:nvPr/>
        </p:nvSpPr>
        <p:spPr bwMode="auto">
          <a:xfrm>
            <a:off x="1981200" y="1447800"/>
            <a:ext cx="82296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639763" indent="-365125"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eaLnBrk="1" hangingPunct="1">
              <a:spcAft>
                <a:spcPts val="600"/>
              </a:spcAft>
            </a:pPr>
            <a:r>
              <a:rPr lang="en-US" altLang="en-US" sz="2000"/>
              <a:t>The Process: Weighted Multiplication</a:t>
            </a:r>
          </a:p>
          <a:p>
            <a:pPr lvl="1" eaLnBrk="1" hangingPunct="1">
              <a:spcAft>
                <a:spcPts val="600"/>
              </a:spcAft>
              <a:buFontTx/>
              <a:buChar char="•"/>
            </a:pPr>
            <a:r>
              <a:rPr lang="en-US" altLang="en-US" sz="2000"/>
              <a:t>Multiply each bit of the </a:t>
            </a:r>
            <a:r>
              <a:rPr lang="en-US" altLang="en-US" sz="2000" b="1">
                <a:solidFill>
                  <a:srgbClr val="FF0000"/>
                </a:solidFill>
              </a:rPr>
              <a:t>hexadecimal</a:t>
            </a:r>
            <a:r>
              <a:rPr lang="en-US" altLang="en-US" sz="2000"/>
              <a:t> number by its corresponding bit-weighting factor (i.e., Bit-0→16</a:t>
            </a:r>
            <a:r>
              <a:rPr lang="en-US" altLang="en-US" sz="2000" baseline="30000"/>
              <a:t>0</a:t>
            </a:r>
            <a:r>
              <a:rPr lang="en-US" altLang="en-US" sz="2000"/>
              <a:t>=1; Bit-1→16</a:t>
            </a:r>
            <a:r>
              <a:rPr lang="en-US" altLang="en-US" sz="2000" baseline="30000"/>
              <a:t>1</a:t>
            </a:r>
            <a:r>
              <a:rPr lang="en-US" altLang="en-US" sz="2000"/>
              <a:t>=16; Bit-2→16</a:t>
            </a:r>
            <a:r>
              <a:rPr lang="en-US" altLang="en-US" sz="2000" baseline="30000"/>
              <a:t>2</a:t>
            </a:r>
            <a:r>
              <a:rPr lang="en-US" altLang="en-US" sz="2000"/>
              <a:t>=256; etc.). </a:t>
            </a:r>
          </a:p>
          <a:p>
            <a:pPr lvl="1" eaLnBrk="1" hangingPunct="1">
              <a:spcAft>
                <a:spcPts val="600"/>
              </a:spcAft>
              <a:buFontTx/>
              <a:buChar char="•"/>
            </a:pPr>
            <a:r>
              <a:rPr lang="en-US" altLang="en-US" sz="2000"/>
              <a:t>Sum up all of the products in step (a) to get the decimal number.  </a:t>
            </a:r>
          </a:p>
          <a:p>
            <a:pPr lvl="1" eaLnBrk="1" hangingPunct="1"/>
            <a:endParaRPr lang="en-US" altLang="en-US" sz="2000"/>
          </a:p>
          <a:p>
            <a:pPr lvl="1" eaLnBrk="1" hangingPunct="1"/>
            <a:r>
              <a:rPr lang="en-US" altLang="en-US" sz="2000"/>
              <a:t>Example:</a:t>
            </a:r>
          </a:p>
          <a:p>
            <a:pPr lvl="1" eaLnBrk="1" hangingPunct="1"/>
            <a:r>
              <a:rPr lang="en-US" altLang="en-US" sz="2000"/>
              <a:t>	Convert the octal number 5E</a:t>
            </a:r>
            <a:r>
              <a:rPr lang="en-US" altLang="en-US" sz="2000" baseline="-25000"/>
              <a:t>16</a:t>
            </a:r>
            <a:r>
              <a:rPr lang="en-US" altLang="en-US" sz="2000"/>
              <a:t> into its decimal equivalent.</a:t>
            </a:r>
          </a:p>
        </p:txBody>
      </p:sp>
      <p:grpSp>
        <p:nvGrpSpPr>
          <p:cNvPr id="25604" name="Group 9"/>
          <p:cNvGrpSpPr>
            <a:grpSpLocks/>
          </p:cNvGrpSpPr>
          <p:nvPr/>
        </p:nvGrpSpPr>
        <p:grpSpPr bwMode="auto">
          <a:xfrm>
            <a:off x="7086600" y="4648200"/>
            <a:ext cx="2133600" cy="609600"/>
            <a:chOff x="5562600" y="4648200"/>
            <a:chExt cx="2133600" cy="609600"/>
          </a:xfrm>
        </p:grpSpPr>
        <p:sp>
          <p:nvSpPr>
            <p:cNvPr id="25629" name="TextBox 68"/>
            <p:cNvSpPr txBox="1">
              <a:spLocks noChangeArrowheads="1"/>
            </p:cNvSpPr>
            <p:nvPr/>
          </p:nvSpPr>
          <p:spPr bwMode="auto">
            <a:xfrm>
              <a:off x="5659905" y="4752945"/>
              <a:ext cx="19335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2000">
                  <a:sym typeface="Symbol" panose="05050102010706020507" pitchFamily="18" charset="2"/>
                </a:rPr>
                <a:t>  </a:t>
              </a:r>
              <a:r>
                <a:rPr lang="en-US" altLang="en-US" sz="2000">
                  <a:solidFill>
                    <a:srgbClr val="FF0000"/>
                  </a:solidFill>
                  <a:sym typeface="Symbol" panose="05050102010706020507" pitchFamily="18" charset="2"/>
                </a:rPr>
                <a:t>5E</a:t>
              </a:r>
              <a:r>
                <a:rPr lang="en-US" altLang="en-US" sz="2000" baseline="-25000">
                  <a:solidFill>
                    <a:srgbClr val="FF0000"/>
                  </a:solidFill>
                  <a:sym typeface="Symbol" panose="05050102010706020507" pitchFamily="18" charset="2"/>
                </a:rPr>
                <a:t> 16</a:t>
              </a:r>
              <a:r>
                <a:rPr lang="en-US" altLang="en-US" sz="2000">
                  <a:solidFill>
                    <a:srgbClr val="FF0000"/>
                  </a:solidFill>
                </a:rPr>
                <a:t> </a:t>
              </a:r>
              <a:r>
                <a:rPr lang="en-US" altLang="en-US" sz="2000"/>
                <a:t>=</a:t>
              </a:r>
              <a:r>
                <a:rPr lang="en-US" altLang="en-US" sz="2000">
                  <a:solidFill>
                    <a:srgbClr val="FF0000"/>
                  </a:solidFill>
                </a:rPr>
                <a:t>  94</a:t>
              </a:r>
              <a:r>
                <a:rPr lang="en-US" altLang="en-US" sz="2000" baseline="-25000">
                  <a:solidFill>
                    <a:srgbClr val="FF0000"/>
                  </a:solidFill>
                </a:rPr>
                <a:t>10</a:t>
              </a:r>
            </a:p>
          </p:txBody>
        </p:sp>
        <p:sp>
          <p:nvSpPr>
            <p:cNvPr id="6" name="Rounded Rectangle 5"/>
            <p:cNvSpPr/>
            <p:nvPr/>
          </p:nvSpPr>
          <p:spPr bwMode="auto">
            <a:xfrm>
              <a:off x="5562600" y="4648200"/>
              <a:ext cx="2133600" cy="609600"/>
            </a:xfrm>
            <a:prstGeom prst="roundRect">
              <a:avLst/>
            </a:prstGeom>
            <a:no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dirty="0"/>
            </a:p>
          </p:txBody>
        </p:sp>
      </p:grpSp>
      <p:graphicFrame>
        <p:nvGraphicFramePr>
          <p:cNvPr id="7" name="Table 6"/>
          <p:cNvGraphicFramePr>
            <a:graphicFrameLocks noGrp="1"/>
          </p:cNvGraphicFramePr>
          <p:nvPr/>
        </p:nvGraphicFramePr>
        <p:xfrm>
          <a:off x="2630488" y="4373564"/>
          <a:ext cx="2398712" cy="1646236"/>
        </p:xfrm>
        <a:graphic>
          <a:graphicData uri="http://schemas.openxmlformats.org/drawingml/2006/table">
            <a:tbl>
              <a:tblPr firstRow="1" bandRow="1">
                <a:tableStyleId>{2D5ABB26-0587-4C30-8999-92F81FD0307C}</a:tableStyleId>
              </a:tblPr>
              <a:tblGrid>
                <a:gridCol w="458034">
                  <a:extLst>
                    <a:ext uri="{9D8B030D-6E8A-4147-A177-3AD203B41FA5}">
                      <a16:colId xmlns:a16="http://schemas.microsoft.com/office/drawing/2014/main" val="20000"/>
                    </a:ext>
                  </a:extLst>
                </a:gridCol>
                <a:gridCol w="343525">
                  <a:extLst>
                    <a:ext uri="{9D8B030D-6E8A-4147-A177-3AD203B41FA5}">
                      <a16:colId xmlns:a16="http://schemas.microsoft.com/office/drawing/2014/main" val="20001"/>
                    </a:ext>
                  </a:extLst>
                </a:gridCol>
                <a:gridCol w="458034">
                  <a:extLst>
                    <a:ext uri="{9D8B030D-6E8A-4147-A177-3AD203B41FA5}">
                      <a16:colId xmlns:a16="http://schemas.microsoft.com/office/drawing/2014/main" val="20002"/>
                    </a:ext>
                  </a:extLst>
                </a:gridCol>
                <a:gridCol w="343525">
                  <a:extLst>
                    <a:ext uri="{9D8B030D-6E8A-4147-A177-3AD203B41FA5}">
                      <a16:colId xmlns:a16="http://schemas.microsoft.com/office/drawing/2014/main" val="20003"/>
                    </a:ext>
                  </a:extLst>
                </a:gridCol>
                <a:gridCol w="795594">
                  <a:extLst>
                    <a:ext uri="{9D8B030D-6E8A-4147-A177-3AD203B41FA5}">
                      <a16:colId xmlns:a16="http://schemas.microsoft.com/office/drawing/2014/main" val="20004"/>
                    </a:ext>
                  </a:extLst>
                </a:gridCol>
              </a:tblGrid>
              <a:tr h="457288">
                <a:tc>
                  <a:txBody>
                    <a:bodyPr/>
                    <a:lstStyle/>
                    <a:p>
                      <a:pPr algn="ctr"/>
                      <a:r>
                        <a:rPr lang="en-US" sz="2400" b="0" dirty="0" smtClean="0">
                          <a:solidFill>
                            <a:srgbClr val="FF0000"/>
                          </a:solidFill>
                          <a:latin typeface="Arial" pitchFamily="34" charset="0"/>
                          <a:cs typeface="Arial" pitchFamily="34" charset="0"/>
                        </a:rPr>
                        <a:t>5</a:t>
                      </a:r>
                      <a:endParaRPr lang="en-US" sz="2400" b="0" dirty="0">
                        <a:solidFill>
                          <a:srgbClr val="FF0000"/>
                        </a:solidFill>
                        <a:latin typeface="Arial" pitchFamily="34" charset="0"/>
                        <a:cs typeface="Arial" pitchFamily="34" charset="0"/>
                      </a:endParaRPr>
                    </a:p>
                  </a:txBody>
                  <a:tcPr marL="91436" marR="91436" marT="45729" marB="45729" anchor="ctr"/>
                </a:tc>
                <a:tc>
                  <a:txBody>
                    <a:bodyPr/>
                    <a:lstStyle/>
                    <a:p>
                      <a:pPr algn="ctr"/>
                      <a:endParaRPr lang="en-US" sz="2400" b="0" dirty="0">
                        <a:solidFill>
                          <a:srgbClr val="FF0000"/>
                        </a:solidFill>
                        <a:latin typeface="Arial" pitchFamily="34" charset="0"/>
                        <a:cs typeface="Arial" pitchFamily="34" charset="0"/>
                      </a:endParaRPr>
                    </a:p>
                  </a:txBody>
                  <a:tcPr marL="91436" marR="91436" marT="45729" marB="45729" anchor="ctr"/>
                </a:tc>
                <a:tc>
                  <a:txBody>
                    <a:bodyPr/>
                    <a:lstStyle/>
                    <a:p>
                      <a:pPr algn="ctr"/>
                      <a:r>
                        <a:rPr lang="en-US" sz="2400" b="0" dirty="0" smtClean="0">
                          <a:solidFill>
                            <a:srgbClr val="FF0000"/>
                          </a:solidFill>
                          <a:latin typeface="Arial" pitchFamily="34" charset="0"/>
                          <a:cs typeface="Arial" pitchFamily="34" charset="0"/>
                        </a:rPr>
                        <a:t>E</a:t>
                      </a:r>
                      <a:endParaRPr lang="en-US" sz="2400" b="0" dirty="0">
                        <a:solidFill>
                          <a:srgbClr val="FF0000"/>
                        </a:solidFill>
                        <a:latin typeface="Arial" pitchFamily="34" charset="0"/>
                        <a:cs typeface="Arial" pitchFamily="34" charset="0"/>
                      </a:endParaRPr>
                    </a:p>
                  </a:txBody>
                  <a:tcPr marL="91436" marR="91436" marT="45729" marB="45729" anchor="ctr"/>
                </a:tc>
                <a:tc>
                  <a:txBody>
                    <a:bodyPr/>
                    <a:lstStyle/>
                    <a:p>
                      <a:pPr algn="ctr"/>
                      <a:endParaRPr lang="en-US" sz="1800" dirty="0"/>
                    </a:p>
                  </a:txBody>
                  <a:tcPr marL="91436" marR="91436" marT="45729" marB="45729" anchor="ctr"/>
                </a:tc>
                <a:tc>
                  <a:txBody>
                    <a:bodyPr/>
                    <a:lstStyle/>
                    <a:p>
                      <a:pPr algn="ctr"/>
                      <a:endParaRPr lang="en-US" sz="1800" dirty="0"/>
                    </a:p>
                  </a:txBody>
                  <a:tcPr marL="91436" marR="91436" marT="45729" marB="45729" anchor="ctr"/>
                </a:tc>
                <a:extLst>
                  <a:ext uri="{0D108BD9-81ED-4DB2-BD59-A6C34878D82A}">
                    <a16:rowId xmlns:a16="http://schemas.microsoft.com/office/drawing/2014/main" val="10000"/>
                  </a:ext>
                </a:extLst>
              </a:tr>
              <a:tr h="3658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latin typeface="Arial" pitchFamily="34" charset="0"/>
                          <a:cs typeface="Arial" pitchFamily="34" charset="0"/>
                        </a:rPr>
                        <a:t>16</a:t>
                      </a:r>
                      <a:r>
                        <a:rPr lang="en-US" sz="1400" b="1" baseline="30000" dirty="0" smtClean="0">
                          <a:latin typeface="Arial" pitchFamily="34" charset="0"/>
                          <a:cs typeface="Arial" pitchFamily="34" charset="0"/>
                        </a:rPr>
                        <a:t>1</a:t>
                      </a:r>
                    </a:p>
                  </a:txBody>
                  <a:tcPr marL="91436" marR="91436" marT="45729" marB="4572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baseline="30000" dirty="0" smtClean="0">
                        <a:latin typeface="Arial" pitchFamily="34" charset="0"/>
                        <a:cs typeface="Arial" pitchFamily="34" charset="0"/>
                      </a:endParaRPr>
                    </a:p>
                  </a:txBody>
                  <a:tcPr marL="91436" marR="91436" marT="45729" marB="4572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latin typeface="Arial" pitchFamily="34" charset="0"/>
                          <a:cs typeface="Arial" pitchFamily="34" charset="0"/>
                        </a:rPr>
                        <a:t>16</a:t>
                      </a:r>
                      <a:r>
                        <a:rPr lang="en-US" sz="1400" b="1" baseline="30000" dirty="0" smtClean="0">
                          <a:latin typeface="Arial" pitchFamily="34" charset="0"/>
                          <a:cs typeface="Arial" pitchFamily="34" charset="0"/>
                        </a:rPr>
                        <a:t>0</a:t>
                      </a:r>
                    </a:p>
                  </a:txBody>
                  <a:tcPr marL="91436" marR="91436" marT="45729" marB="45729" anchor="ctr"/>
                </a:tc>
                <a:tc>
                  <a:txBody>
                    <a:bodyPr/>
                    <a:lstStyle/>
                    <a:p>
                      <a:pPr algn="ctr"/>
                      <a:endParaRPr lang="en-US" sz="1800" dirty="0"/>
                    </a:p>
                  </a:txBody>
                  <a:tcPr marL="91436" marR="91436" marT="45729" marB="45729" anchor="ctr"/>
                </a:tc>
                <a:tc>
                  <a:txBody>
                    <a:bodyPr/>
                    <a:lstStyle/>
                    <a:p>
                      <a:pPr algn="ctr"/>
                      <a:endParaRPr lang="en-US" sz="1800" dirty="0"/>
                    </a:p>
                  </a:txBody>
                  <a:tcPr marL="91436" marR="91436" marT="45729" marB="45729" anchor="ctr"/>
                </a:tc>
                <a:extLst>
                  <a:ext uri="{0D108BD9-81ED-4DB2-BD59-A6C34878D82A}">
                    <a16:rowId xmlns:a16="http://schemas.microsoft.com/office/drawing/2014/main" val="10001"/>
                  </a:ext>
                </a:extLst>
              </a:tr>
              <a:tr h="365830">
                <a:tc>
                  <a:txBody>
                    <a:bodyPr/>
                    <a:lstStyle/>
                    <a:p>
                      <a:pPr algn="ctr"/>
                      <a:r>
                        <a:rPr lang="en-US" sz="1200" b="1" dirty="0" smtClean="0">
                          <a:latin typeface="Arial" pitchFamily="34" charset="0"/>
                          <a:cs typeface="Arial" pitchFamily="34" charset="0"/>
                        </a:rPr>
                        <a:t>16</a:t>
                      </a:r>
                      <a:endParaRPr lang="en-US" sz="1200" b="1" dirty="0">
                        <a:latin typeface="Arial" pitchFamily="34" charset="0"/>
                        <a:cs typeface="Arial" pitchFamily="34" charset="0"/>
                      </a:endParaRPr>
                    </a:p>
                  </a:txBody>
                  <a:tcPr marL="91436" marR="91436" marT="45729" marB="45729" anchor="ctr"/>
                </a:tc>
                <a:tc>
                  <a:txBody>
                    <a:bodyPr/>
                    <a:lstStyle/>
                    <a:p>
                      <a:pPr algn="ctr"/>
                      <a:endParaRPr lang="en-US" sz="1200" b="1" dirty="0">
                        <a:latin typeface="Arial" pitchFamily="34" charset="0"/>
                        <a:cs typeface="Arial" pitchFamily="34" charset="0"/>
                      </a:endParaRPr>
                    </a:p>
                  </a:txBody>
                  <a:tcPr marL="91436" marR="91436" marT="45729" marB="45729" anchor="ctr"/>
                </a:tc>
                <a:tc>
                  <a:txBody>
                    <a:bodyPr/>
                    <a:lstStyle/>
                    <a:p>
                      <a:pPr algn="ctr"/>
                      <a:r>
                        <a:rPr lang="en-US" sz="1200" b="1" dirty="0" smtClean="0">
                          <a:latin typeface="Arial" pitchFamily="34" charset="0"/>
                          <a:cs typeface="Arial" pitchFamily="34" charset="0"/>
                        </a:rPr>
                        <a:t>1</a:t>
                      </a:r>
                      <a:endParaRPr lang="en-US" sz="1200" b="1" dirty="0">
                        <a:latin typeface="Arial" pitchFamily="34" charset="0"/>
                        <a:cs typeface="Arial" pitchFamily="34" charset="0"/>
                      </a:endParaRPr>
                    </a:p>
                  </a:txBody>
                  <a:tcPr marL="91436" marR="91436" marT="45729" marB="45729" anchor="ctr"/>
                </a:tc>
                <a:tc>
                  <a:txBody>
                    <a:bodyPr/>
                    <a:lstStyle/>
                    <a:p>
                      <a:pPr algn="ctr"/>
                      <a:endParaRPr lang="en-US" sz="1800" dirty="0"/>
                    </a:p>
                  </a:txBody>
                  <a:tcPr marL="91436" marR="91436" marT="45729" marB="45729" anchor="ctr"/>
                </a:tc>
                <a:tc>
                  <a:txBody>
                    <a:bodyPr/>
                    <a:lstStyle/>
                    <a:p>
                      <a:pPr algn="ctr"/>
                      <a:endParaRPr lang="en-US" sz="1800" dirty="0"/>
                    </a:p>
                  </a:txBody>
                  <a:tcPr marL="91436" marR="91436" marT="45729" marB="45729" anchor="ctr"/>
                </a:tc>
                <a:extLst>
                  <a:ext uri="{0D108BD9-81ED-4DB2-BD59-A6C34878D82A}">
                    <a16:rowId xmlns:a16="http://schemas.microsoft.com/office/drawing/2014/main" val="10002"/>
                  </a:ext>
                </a:extLst>
              </a:tr>
              <a:tr h="457288">
                <a:tc>
                  <a:txBody>
                    <a:bodyPr/>
                    <a:lstStyle/>
                    <a:p>
                      <a:pPr algn="ctr"/>
                      <a:r>
                        <a:rPr lang="en-US" sz="1200" b="1" dirty="0" smtClean="0">
                          <a:latin typeface="Arial" pitchFamily="34" charset="0"/>
                          <a:cs typeface="Arial" pitchFamily="34" charset="0"/>
                        </a:rPr>
                        <a:t>80</a:t>
                      </a:r>
                      <a:endParaRPr lang="en-US" sz="1200" b="1" dirty="0">
                        <a:latin typeface="Arial" pitchFamily="34" charset="0"/>
                        <a:cs typeface="Arial" pitchFamily="34" charset="0"/>
                      </a:endParaRPr>
                    </a:p>
                  </a:txBody>
                  <a:tcPr marL="91436" marR="91436" marT="45729" marB="45729" anchor="ctr"/>
                </a:tc>
                <a:tc>
                  <a:txBody>
                    <a:bodyPr/>
                    <a:lstStyle/>
                    <a:p>
                      <a:pPr algn="ctr"/>
                      <a:r>
                        <a:rPr lang="en-US" sz="1200" b="1" dirty="0" smtClean="0">
                          <a:latin typeface="Arial" pitchFamily="34" charset="0"/>
                          <a:cs typeface="Arial" pitchFamily="34" charset="0"/>
                        </a:rPr>
                        <a:t>+</a:t>
                      </a:r>
                      <a:endParaRPr lang="en-US" sz="1200" b="1" dirty="0">
                        <a:latin typeface="Arial" pitchFamily="34" charset="0"/>
                        <a:cs typeface="Arial" pitchFamily="34" charset="0"/>
                      </a:endParaRPr>
                    </a:p>
                  </a:txBody>
                  <a:tcPr marL="91436" marR="91436" marT="45729" marB="45729" anchor="ctr"/>
                </a:tc>
                <a:tc>
                  <a:txBody>
                    <a:bodyPr/>
                    <a:lstStyle/>
                    <a:p>
                      <a:pPr algn="ctr"/>
                      <a:r>
                        <a:rPr lang="en-US" sz="1200" b="1" dirty="0" smtClean="0">
                          <a:latin typeface="Arial" pitchFamily="34" charset="0"/>
                          <a:cs typeface="Arial" pitchFamily="34" charset="0"/>
                        </a:rPr>
                        <a:t>14</a:t>
                      </a:r>
                      <a:endParaRPr lang="en-US" sz="1200" b="1" dirty="0">
                        <a:latin typeface="Arial" pitchFamily="34" charset="0"/>
                        <a:cs typeface="Arial" pitchFamily="34" charset="0"/>
                      </a:endParaRPr>
                    </a:p>
                  </a:txBody>
                  <a:tcPr marL="91436" marR="91436" marT="45729" marB="45729" anchor="ctr"/>
                </a:tc>
                <a:tc>
                  <a:txBody>
                    <a:bodyPr/>
                    <a:lstStyle/>
                    <a:p>
                      <a:pPr algn="ctr"/>
                      <a:r>
                        <a:rPr lang="en-US" sz="1800" dirty="0" smtClean="0"/>
                        <a:t>=</a:t>
                      </a:r>
                      <a:endParaRPr lang="en-US" sz="1800" dirty="0"/>
                    </a:p>
                  </a:txBody>
                  <a:tcPr marL="91436" marR="91436" marT="45729" marB="45729" anchor="ctr"/>
                </a:tc>
                <a:tc>
                  <a:txBody>
                    <a:bodyPr/>
                    <a:lstStyle/>
                    <a:p>
                      <a:pPr algn="ctr"/>
                      <a:r>
                        <a:rPr lang="en-US" sz="2400" b="0" baseline="0" dirty="0" smtClean="0">
                          <a:solidFill>
                            <a:srgbClr val="FF0000"/>
                          </a:solidFill>
                        </a:rPr>
                        <a:t>94</a:t>
                      </a:r>
                      <a:r>
                        <a:rPr lang="en-US" sz="2400" b="0" baseline="-25000" dirty="0" smtClean="0">
                          <a:solidFill>
                            <a:srgbClr val="FF0000"/>
                          </a:solidFill>
                        </a:rPr>
                        <a:t>10</a:t>
                      </a:r>
                      <a:endParaRPr lang="en-US" sz="2400" b="0" baseline="-25000" dirty="0">
                        <a:solidFill>
                          <a:srgbClr val="FF0000"/>
                        </a:solidFill>
                      </a:endParaRPr>
                    </a:p>
                  </a:txBody>
                  <a:tcPr marL="91436" marR="91436" marT="45729" marB="45729" anchor="ctr"/>
                </a:tc>
                <a:extLst>
                  <a:ext uri="{0D108BD9-81ED-4DB2-BD59-A6C34878D82A}">
                    <a16:rowId xmlns:a16="http://schemas.microsoft.com/office/drawing/2014/main" val="10003"/>
                  </a:ext>
                </a:extLst>
              </a:tr>
            </a:tbl>
          </a:graphicData>
        </a:graphic>
      </p:graphicFrame>
      <p:sp>
        <p:nvSpPr>
          <p:cNvPr id="8" name="Right Brace 7"/>
          <p:cNvSpPr/>
          <p:nvPr/>
        </p:nvSpPr>
        <p:spPr>
          <a:xfrm>
            <a:off x="4267200" y="4848225"/>
            <a:ext cx="304800" cy="685800"/>
          </a:xfrm>
          <a:prstGeom prst="rightBrace">
            <a:avLst>
              <a:gd name="adj1" fmla="val 8333"/>
              <a:gd name="adj2"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5627" name="TextBox 16"/>
          <p:cNvSpPr txBox="1">
            <a:spLocks noChangeArrowheads="1"/>
          </p:cNvSpPr>
          <p:nvPr/>
        </p:nvSpPr>
        <p:spPr bwMode="auto">
          <a:xfrm>
            <a:off x="4419600" y="4953000"/>
            <a:ext cx="1752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a:t>Bit-Weighting </a:t>
            </a:r>
          </a:p>
          <a:p>
            <a:pPr algn="ctr" eaLnBrk="1" hangingPunct="1"/>
            <a:r>
              <a:rPr lang="en-US" altLang="en-US" sz="1600"/>
              <a:t>Factors</a:t>
            </a:r>
          </a:p>
        </p:txBody>
      </p:sp>
      <p:sp>
        <p:nvSpPr>
          <p:cNvPr id="10" name="Slide Number Placeholder 9"/>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F1F872A-F9B8-492E-8C44-92CBBAE88572}" type="slidenum">
              <a:rPr lang="en-US" altLang="en-US"/>
              <a:pPr eaLnBrk="1" hangingPunct="1"/>
              <a:t>19</a:t>
            </a:fld>
            <a:endParaRPr lang="en-US" altLang="en-US"/>
          </a:p>
        </p:txBody>
      </p:sp>
    </p:spTree>
    <p:extLst>
      <p:ext uri="{BB962C8B-B14F-4D97-AF65-F5344CB8AC3E}">
        <p14:creationId xmlns:p14="http://schemas.microsoft.com/office/powerpoint/2010/main" val="3986077225"/>
      </p:ext>
    </p:extLst>
  </p:cSld>
  <p:clrMapOvr>
    <a:masterClrMapping/>
  </p:clrMapOvr>
  <p:transition advClick="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3405" t="21691" r="19271" b="19730"/>
          <a:stretch/>
        </p:blipFill>
        <p:spPr>
          <a:xfrm>
            <a:off x="1398106" y="927652"/>
            <a:ext cx="8839200" cy="5780741"/>
          </a:xfrm>
          <a:prstGeom prst="rect">
            <a:avLst/>
          </a:prstGeom>
        </p:spPr>
      </p:pic>
      <p:sp>
        <p:nvSpPr>
          <p:cNvPr id="3" name="TextBox 2"/>
          <p:cNvSpPr txBox="1"/>
          <p:nvPr/>
        </p:nvSpPr>
        <p:spPr>
          <a:xfrm>
            <a:off x="265709" y="147063"/>
            <a:ext cx="4426020" cy="584775"/>
          </a:xfrm>
          <a:prstGeom prst="rect">
            <a:avLst/>
          </a:prstGeom>
          <a:solidFill>
            <a:srgbClr val="00B0F0"/>
          </a:solidFill>
        </p:spPr>
        <p:txBody>
          <a:bodyPr wrap="none" rtlCol="0">
            <a:spAutoFit/>
          </a:bodyPr>
          <a:lstStyle/>
          <a:p>
            <a:r>
              <a:rPr lang="en-US" sz="3200" dirty="0" smtClean="0">
                <a:latin typeface="Times New Roman" panose="02020603050405020304" pitchFamily="18" charset="0"/>
                <a:cs typeface="Times New Roman" panose="02020603050405020304" pitchFamily="18" charset="0"/>
              </a:rPr>
              <a:t>Embedded Applications 1</a:t>
            </a:r>
            <a:endParaRPr lang="en-IN" sz="3200" dirty="0">
              <a:latin typeface="Times New Roman" panose="02020603050405020304" pitchFamily="18" charset="0"/>
              <a:cs typeface="Times New Roman" panose="02020603050405020304" pitchFamily="18" charset="0"/>
            </a:endParaRPr>
          </a:p>
        </p:txBody>
      </p:sp>
      <p:sp>
        <p:nvSpPr>
          <p:cNvPr id="4" name="Rectangle 3"/>
          <p:cNvSpPr/>
          <p:nvPr/>
        </p:nvSpPr>
        <p:spPr>
          <a:xfrm>
            <a:off x="5265033" y="80802"/>
            <a:ext cx="6794446" cy="830997"/>
          </a:xfrm>
          <a:prstGeom prst="rect">
            <a:avLst/>
          </a:prstGeom>
        </p:spPr>
        <p:txBody>
          <a:bodyPr wrap="square">
            <a:spAutoFit/>
          </a:bodyPr>
          <a:lstStyle/>
          <a:p>
            <a:pPr algn="ctr"/>
            <a:r>
              <a:rPr lang="en-US" sz="2400" b="1" dirty="0" smtClean="0">
                <a:solidFill>
                  <a:srgbClr val="FF0000"/>
                </a:solidFill>
              </a:rPr>
              <a:t>Subject: </a:t>
            </a:r>
            <a:r>
              <a:rPr lang="en-US" sz="2400" b="1" dirty="0" smtClean="0">
                <a:solidFill>
                  <a:srgbClr val="7030A0"/>
                </a:solidFill>
              </a:rPr>
              <a:t>Microprocessors and Embedded Systems</a:t>
            </a:r>
          </a:p>
          <a:p>
            <a:pPr algn="ctr"/>
            <a:r>
              <a:rPr lang="en-US" sz="2400" b="1" dirty="0" smtClean="0">
                <a:solidFill>
                  <a:srgbClr val="FF0000"/>
                </a:solidFill>
              </a:rPr>
              <a:t>Faculty: </a:t>
            </a:r>
            <a:r>
              <a:rPr lang="en-US" sz="2400" b="1" dirty="0" smtClean="0">
                <a:solidFill>
                  <a:srgbClr val="7030A0"/>
                </a:solidFill>
              </a:rPr>
              <a:t>Dr</a:t>
            </a:r>
            <a:r>
              <a:rPr lang="en-US" sz="2400" b="1" dirty="0">
                <a:solidFill>
                  <a:srgbClr val="7030A0"/>
                </a:solidFill>
              </a:rPr>
              <a:t>. Roushan </a:t>
            </a:r>
            <a:r>
              <a:rPr lang="en-US" sz="2400" b="1" dirty="0" smtClean="0">
                <a:solidFill>
                  <a:srgbClr val="7030A0"/>
                </a:solidFill>
              </a:rPr>
              <a:t>Kumar </a:t>
            </a:r>
            <a:endParaRPr lang="en-US" sz="2400" b="1" dirty="0">
              <a:solidFill>
                <a:srgbClr val="7030A0"/>
              </a:solidFill>
            </a:endParaRPr>
          </a:p>
        </p:txBody>
      </p:sp>
    </p:spTree>
    <p:extLst>
      <p:ext uri="{BB962C8B-B14F-4D97-AF65-F5344CB8AC3E}">
        <p14:creationId xmlns:p14="http://schemas.microsoft.com/office/powerpoint/2010/main" val="3280204386"/>
      </p:ext>
    </p:extLst>
  </p:cSld>
  <p:clrMapOvr>
    <a:masterClrMapping/>
  </p:clrMapOvr>
  <p:transition advClick="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altLang="en-US" smtClean="0"/>
              <a:t>Example: Hex → Dec</a:t>
            </a:r>
          </a:p>
        </p:txBody>
      </p:sp>
      <p:sp>
        <p:nvSpPr>
          <p:cNvPr id="26627" name="TextBox 5"/>
          <p:cNvSpPr txBox="1">
            <a:spLocks noChangeArrowheads="1"/>
          </p:cNvSpPr>
          <p:nvPr/>
        </p:nvSpPr>
        <p:spPr bwMode="auto">
          <a:xfrm>
            <a:off x="1981200" y="1371601"/>
            <a:ext cx="81534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1200"/>
              </a:spcAft>
            </a:pPr>
            <a:r>
              <a:rPr lang="en-US" altLang="en-US" sz="2000" i="1"/>
              <a:t>Example</a:t>
            </a:r>
            <a:r>
              <a:rPr lang="en-US" altLang="en-US" sz="2000"/>
              <a:t>:</a:t>
            </a:r>
          </a:p>
          <a:p>
            <a:pPr lvl="1" eaLnBrk="1" hangingPunct="1"/>
            <a:r>
              <a:rPr lang="en-US" altLang="en-US" sz="2000"/>
              <a:t>Convert the hexadecimal number B2E</a:t>
            </a:r>
            <a:r>
              <a:rPr lang="en-US" altLang="en-US" sz="2000" baseline="-25000"/>
              <a:t>H</a:t>
            </a:r>
            <a:r>
              <a:rPr lang="en-US" altLang="en-US" sz="2000"/>
              <a:t> into its decimal equivalent.</a:t>
            </a:r>
            <a:endParaRPr lang="en-US" altLang="en-US"/>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4785C95-91EA-4C14-843F-FC1D0021718E}" type="slidenum">
              <a:rPr lang="en-US" altLang="en-US"/>
              <a:pPr eaLnBrk="1" hangingPunct="1"/>
              <a:t>20</a:t>
            </a:fld>
            <a:endParaRPr lang="en-US" altLang="en-US"/>
          </a:p>
        </p:txBody>
      </p:sp>
    </p:spTree>
    <p:extLst>
      <p:ext uri="{BB962C8B-B14F-4D97-AF65-F5344CB8AC3E}">
        <p14:creationId xmlns:p14="http://schemas.microsoft.com/office/powerpoint/2010/main" val="2550674772"/>
      </p:ext>
    </p:extLst>
  </p:cSld>
  <p:clrMapOvr>
    <a:masterClrMapping/>
  </p:clrMapOvr>
  <p:transition advClick="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n-US" smtClean="0"/>
              <a:t>Example: Hex → Dec</a:t>
            </a:r>
          </a:p>
        </p:txBody>
      </p:sp>
      <p:sp>
        <p:nvSpPr>
          <p:cNvPr id="27651" name="TextBox 5"/>
          <p:cNvSpPr txBox="1">
            <a:spLocks noChangeArrowheads="1"/>
          </p:cNvSpPr>
          <p:nvPr/>
        </p:nvSpPr>
        <p:spPr bwMode="auto">
          <a:xfrm>
            <a:off x="1981200" y="1371601"/>
            <a:ext cx="81534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1200"/>
              </a:spcAft>
            </a:pPr>
            <a:r>
              <a:rPr lang="en-US" altLang="en-US" sz="2000" i="1"/>
              <a:t>Example</a:t>
            </a:r>
            <a:r>
              <a:rPr lang="en-US" altLang="en-US" sz="2000"/>
              <a:t>:</a:t>
            </a:r>
          </a:p>
          <a:p>
            <a:pPr lvl="1" eaLnBrk="1" hangingPunct="1"/>
            <a:r>
              <a:rPr lang="en-US" altLang="en-US" sz="2000"/>
              <a:t>Convert the hexadecimal number B2E</a:t>
            </a:r>
            <a:r>
              <a:rPr lang="en-US" altLang="en-US" sz="2000" baseline="-25000"/>
              <a:t>H</a:t>
            </a:r>
            <a:r>
              <a:rPr lang="en-US" altLang="en-US" sz="2000"/>
              <a:t> into its decimal equivalent.</a:t>
            </a:r>
            <a:endParaRPr lang="en-US" altLang="en-US"/>
          </a:p>
        </p:txBody>
      </p:sp>
      <p:grpSp>
        <p:nvGrpSpPr>
          <p:cNvPr id="27652" name="Group 10"/>
          <p:cNvGrpSpPr>
            <a:grpSpLocks/>
          </p:cNvGrpSpPr>
          <p:nvPr/>
        </p:nvGrpSpPr>
        <p:grpSpPr bwMode="auto">
          <a:xfrm>
            <a:off x="6708776" y="3709988"/>
            <a:ext cx="2563813" cy="762000"/>
            <a:chOff x="5208493" y="3733800"/>
            <a:chExt cx="2563907" cy="762000"/>
          </a:xfrm>
        </p:grpSpPr>
        <p:sp>
          <p:nvSpPr>
            <p:cNvPr id="27684" name="TextBox 68"/>
            <p:cNvSpPr txBox="1">
              <a:spLocks noChangeArrowheads="1"/>
            </p:cNvSpPr>
            <p:nvPr/>
          </p:nvSpPr>
          <p:spPr bwMode="auto">
            <a:xfrm>
              <a:off x="5208493" y="3886200"/>
              <a:ext cx="25282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buFont typeface="Symbol" panose="05050102010706020507" pitchFamily="18" charset="2"/>
                <a:buChar char="\"/>
              </a:pPr>
              <a:r>
                <a:rPr lang="en-US" altLang="en-US" sz="2400">
                  <a:sym typeface="Symbol" panose="05050102010706020507" pitchFamily="18" charset="2"/>
                </a:rPr>
                <a:t> </a:t>
              </a:r>
              <a:r>
                <a:rPr lang="en-US" altLang="en-US" sz="2400">
                  <a:solidFill>
                    <a:srgbClr val="FF0000"/>
                  </a:solidFill>
                  <a:sym typeface="Symbol" panose="05050102010706020507" pitchFamily="18" charset="2"/>
                </a:rPr>
                <a:t>B2E</a:t>
              </a:r>
              <a:r>
                <a:rPr lang="en-US" altLang="en-US" sz="2400" baseline="-25000">
                  <a:solidFill>
                    <a:srgbClr val="FF0000"/>
                  </a:solidFill>
                  <a:sym typeface="Symbol" panose="05050102010706020507" pitchFamily="18" charset="2"/>
                </a:rPr>
                <a:t>H</a:t>
              </a:r>
              <a:r>
                <a:rPr lang="en-US" altLang="en-US" sz="2400"/>
                <a:t> = </a:t>
              </a:r>
              <a:r>
                <a:rPr lang="en-US" altLang="en-US" sz="2400">
                  <a:solidFill>
                    <a:srgbClr val="FF0000"/>
                  </a:solidFill>
                </a:rPr>
                <a:t>2862</a:t>
              </a:r>
              <a:r>
                <a:rPr lang="en-US" altLang="en-US" sz="2400" baseline="-25000">
                  <a:solidFill>
                    <a:srgbClr val="FF0000"/>
                  </a:solidFill>
                </a:rPr>
                <a:t>10</a:t>
              </a:r>
            </a:p>
          </p:txBody>
        </p:sp>
        <p:sp>
          <p:nvSpPr>
            <p:cNvPr id="6" name="Rounded Rectangle 5"/>
            <p:cNvSpPr/>
            <p:nvPr/>
          </p:nvSpPr>
          <p:spPr bwMode="auto">
            <a:xfrm>
              <a:off x="5257708" y="3733800"/>
              <a:ext cx="2514692" cy="762000"/>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dirty="0"/>
            </a:p>
          </p:txBody>
        </p:sp>
      </p:grpSp>
      <p:graphicFrame>
        <p:nvGraphicFramePr>
          <p:cNvPr id="7" name="Table 6"/>
          <p:cNvGraphicFramePr>
            <a:graphicFrameLocks noGrp="1"/>
          </p:cNvGraphicFramePr>
          <p:nvPr/>
        </p:nvGraphicFramePr>
        <p:xfrm>
          <a:off x="2514601" y="3124201"/>
          <a:ext cx="3382962" cy="2011421"/>
        </p:xfrm>
        <a:graphic>
          <a:graphicData uri="http://schemas.openxmlformats.org/drawingml/2006/table">
            <a:tbl>
              <a:tblPr firstRow="1" bandRow="1">
                <a:tableStyleId>{2D5ABB26-0587-4C30-8999-92F81FD0307C}</a:tableStyleId>
              </a:tblPr>
              <a:tblGrid>
                <a:gridCol w="548589">
                  <a:extLst>
                    <a:ext uri="{9D8B030D-6E8A-4147-A177-3AD203B41FA5}">
                      <a16:colId xmlns:a16="http://schemas.microsoft.com/office/drawing/2014/main" val="20000"/>
                    </a:ext>
                  </a:extLst>
                </a:gridCol>
                <a:gridCol w="274294">
                  <a:extLst>
                    <a:ext uri="{9D8B030D-6E8A-4147-A177-3AD203B41FA5}">
                      <a16:colId xmlns:a16="http://schemas.microsoft.com/office/drawing/2014/main" val="20001"/>
                    </a:ext>
                  </a:extLst>
                </a:gridCol>
                <a:gridCol w="457157">
                  <a:extLst>
                    <a:ext uri="{9D8B030D-6E8A-4147-A177-3AD203B41FA5}">
                      <a16:colId xmlns:a16="http://schemas.microsoft.com/office/drawing/2014/main" val="20002"/>
                    </a:ext>
                  </a:extLst>
                </a:gridCol>
                <a:gridCol w="274294">
                  <a:extLst>
                    <a:ext uri="{9D8B030D-6E8A-4147-A177-3AD203B41FA5}">
                      <a16:colId xmlns:a16="http://schemas.microsoft.com/office/drawing/2014/main" val="20003"/>
                    </a:ext>
                  </a:extLst>
                </a:gridCol>
                <a:gridCol w="457157">
                  <a:extLst>
                    <a:ext uri="{9D8B030D-6E8A-4147-A177-3AD203B41FA5}">
                      <a16:colId xmlns:a16="http://schemas.microsoft.com/office/drawing/2014/main" val="20004"/>
                    </a:ext>
                  </a:extLst>
                </a:gridCol>
                <a:gridCol w="274294">
                  <a:extLst>
                    <a:ext uri="{9D8B030D-6E8A-4147-A177-3AD203B41FA5}">
                      <a16:colId xmlns:a16="http://schemas.microsoft.com/office/drawing/2014/main" val="20005"/>
                    </a:ext>
                  </a:extLst>
                </a:gridCol>
                <a:gridCol w="1097177">
                  <a:extLst>
                    <a:ext uri="{9D8B030D-6E8A-4147-A177-3AD203B41FA5}">
                      <a16:colId xmlns:a16="http://schemas.microsoft.com/office/drawing/2014/main" val="20006"/>
                    </a:ext>
                  </a:extLst>
                </a:gridCol>
              </a:tblGrid>
              <a:tr h="457128">
                <a:tc>
                  <a:txBody>
                    <a:bodyPr/>
                    <a:lstStyle/>
                    <a:p>
                      <a:pPr algn="ctr"/>
                      <a:r>
                        <a:rPr lang="en-US" sz="2400" b="0" dirty="0" smtClean="0">
                          <a:solidFill>
                            <a:srgbClr val="FF0000"/>
                          </a:solidFill>
                          <a:latin typeface="Arial" pitchFamily="34" charset="0"/>
                          <a:cs typeface="Arial" pitchFamily="34" charset="0"/>
                        </a:rPr>
                        <a:t>B</a:t>
                      </a:r>
                      <a:endParaRPr lang="en-US" sz="2400" b="0" dirty="0">
                        <a:solidFill>
                          <a:srgbClr val="FF0000"/>
                        </a:solidFill>
                        <a:latin typeface="Arial" pitchFamily="34" charset="0"/>
                        <a:cs typeface="Arial" pitchFamily="34" charset="0"/>
                      </a:endParaRPr>
                    </a:p>
                  </a:txBody>
                  <a:tcPr marL="91431" marR="91431" marT="45713" marB="45713" anchor="ctr"/>
                </a:tc>
                <a:tc>
                  <a:txBody>
                    <a:bodyPr/>
                    <a:lstStyle/>
                    <a:p>
                      <a:pPr algn="ctr"/>
                      <a:endParaRPr lang="en-US" sz="2400" b="0" dirty="0">
                        <a:solidFill>
                          <a:srgbClr val="FF0000"/>
                        </a:solidFill>
                        <a:latin typeface="Arial" pitchFamily="34" charset="0"/>
                        <a:cs typeface="Arial" pitchFamily="34" charset="0"/>
                      </a:endParaRPr>
                    </a:p>
                  </a:txBody>
                  <a:tcPr marL="91431" marR="91431" marT="45713" marB="45713" anchor="ctr"/>
                </a:tc>
                <a:tc>
                  <a:txBody>
                    <a:bodyPr/>
                    <a:lstStyle/>
                    <a:p>
                      <a:pPr algn="ctr"/>
                      <a:r>
                        <a:rPr lang="en-US" sz="2400" b="0" dirty="0" smtClean="0">
                          <a:solidFill>
                            <a:srgbClr val="FF0000"/>
                          </a:solidFill>
                          <a:latin typeface="Arial" pitchFamily="34" charset="0"/>
                          <a:cs typeface="Arial" pitchFamily="34" charset="0"/>
                        </a:rPr>
                        <a:t>2</a:t>
                      </a:r>
                      <a:endParaRPr lang="en-US" sz="2400" b="0" dirty="0">
                        <a:solidFill>
                          <a:srgbClr val="FF0000"/>
                        </a:solidFill>
                        <a:latin typeface="Arial" pitchFamily="34" charset="0"/>
                        <a:cs typeface="Arial" pitchFamily="34" charset="0"/>
                      </a:endParaRPr>
                    </a:p>
                  </a:txBody>
                  <a:tcPr marL="91431" marR="91431" marT="45713" marB="45713" anchor="ctr"/>
                </a:tc>
                <a:tc>
                  <a:txBody>
                    <a:bodyPr/>
                    <a:lstStyle/>
                    <a:p>
                      <a:pPr algn="ctr"/>
                      <a:endParaRPr lang="en-US" sz="2400" b="0" dirty="0">
                        <a:solidFill>
                          <a:srgbClr val="FF0000"/>
                        </a:solidFill>
                        <a:latin typeface="Arial" pitchFamily="34" charset="0"/>
                        <a:cs typeface="Arial" pitchFamily="34" charset="0"/>
                      </a:endParaRPr>
                    </a:p>
                  </a:txBody>
                  <a:tcPr marL="91431" marR="91431" marT="45713" marB="45713" anchor="ctr"/>
                </a:tc>
                <a:tc>
                  <a:txBody>
                    <a:bodyPr/>
                    <a:lstStyle/>
                    <a:p>
                      <a:pPr algn="ctr"/>
                      <a:r>
                        <a:rPr lang="en-US" sz="2400" b="0" dirty="0" smtClean="0">
                          <a:solidFill>
                            <a:srgbClr val="FF0000"/>
                          </a:solidFill>
                          <a:latin typeface="Arial" pitchFamily="34" charset="0"/>
                          <a:cs typeface="Arial" pitchFamily="34" charset="0"/>
                        </a:rPr>
                        <a:t>E</a:t>
                      </a:r>
                      <a:endParaRPr lang="en-US" sz="2400" b="0" dirty="0">
                        <a:solidFill>
                          <a:srgbClr val="FF0000"/>
                        </a:solidFill>
                        <a:latin typeface="Arial" pitchFamily="34" charset="0"/>
                        <a:cs typeface="Arial" pitchFamily="34" charset="0"/>
                      </a:endParaRPr>
                    </a:p>
                  </a:txBody>
                  <a:tcPr marL="91431" marR="91431" marT="45713" marB="45713" anchor="ctr"/>
                </a:tc>
                <a:tc>
                  <a:txBody>
                    <a:bodyPr/>
                    <a:lstStyle/>
                    <a:p>
                      <a:pPr algn="ctr"/>
                      <a:endParaRPr lang="en-US" sz="1800" dirty="0"/>
                    </a:p>
                  </a:txBody>
                  <a:tcPr marL="91431" marR="91431" marT="45713" marB="45713" anchor="ctr"/>
                </a:tc>
                <a:tc>
                  <a:txBody>
                    <a:bodyPr/>
                    <a:lstStyle/>
                    <a:p>
                      <a:pPr algn="ctr"/>
                      <a:endParaRPr lang="en-US" sz="1800" dirty="0"/>
                    </a:p>
                  </a:txBody>
                  <a:tcPr marL="91431" marR="91431" marT="45713" marB="45713" anchor="ctr"/>
                </a:tc>
                <a:extLst>
                  <a:ext uri="{0D108BD9-81ED-4DB2-BD59-A6C34878D82A}">
                    <a16:rowId xmlns:a16="http://schemas.microsoft.com/office/drawing/2014/main" val="10000"/>
                  </a:ext>
                </a:extLst>
              </a:tr>
              <a:tr h="45712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baseline="0" dirty="0" smtClean="0">
                          <a:latin typeface="Arial" pitchFamily="34" charset="0"/>
                          <a:cs typeface="Arial" pitchFamily="34" charset="0"/>
                        </a:rPr>
                        <a:t>16</a:t>
                      </a:r>
                      <a:r>
                        <a:rPr lang="en-US" sz="1400" b="1" baseline="30000" dirty="0" smtClean="0">
                          <a:latin typeface="Arial" pitchFamily="34" charset="0"/>
                          <a:cs typeface="Arial" pitchFamily="34" charset="0"/>
                        </a:rPr>
                        <a:t>2</a:t>
                      </a:r>
                    </a:p>
                  </a:txBody>
                  <a:tcPr marL="91431" marR="91431" marT="45713" marB="45713"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baseline="30000" dirty="0" smtClean="0">
                        <a:latin typeface="Arial" pitchFamily="34" charset="0"/>
                        <a:cs typeface="Arial" pitchFamily="34" charset="0"/>
                      </a:endParaRPr>
                    </a:p>
                  </a:txBody>
                  <a:tcPr marL="91431" marR="91431" marT="45713" marB="45713"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baseline="0" dirty="0" smtClean="0">
                          <a:latin typeface="Arial" pitchFamily="34" charset="0"/>
                          <a:cs typeface="Arial" pitchFamily="34" charset="0"/>
                        </a:rPr>
                        <a:t>16</a:t>
                      </a:r>
                      <a:r>
                        <a:rPr lang="en-US" sz="1400" b="1" baseline="30000" dirty="0" smtClean="0">
                          <a:latin typeface="Arial" pitchFamily="34" charset="0"/>
                          <a:cs typeface="Arial" pitchFamily="34" charset="0"/>
                        </a:rPr>
                        <a:t>1</a:t>
                      </a:r>
                    </a:p>
                  </a:txBody>
                  <a:tcPr marL="91431" marR="91431" marT="45713" marB="45713"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baseline="30000" dirty="0" smtClean="0">
                        <a:latin typeface="Arial" pitchFamily="34" charset="0"/>
                        <a:cs typeface="Arial" pitchFamily="34" charset="0"/>
                      </a:endParaRPr>
                    </a:p>
                  </a:txBody>
                  <a:tcPr marL="91431" marR="91431" marT="45713" marB="45713"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latin typeface="Arial" pitchFamily="34" charset="0"/>
                          <a:cs typeface="Arial" pitchFamily="34" charset="0"/>
                        </a:rPr>
                        <a:t>16</a:t>
                      </a:r>
                      <a:r>
                        <a:rPr lang="en-US" sz="1400" b="1" baseline="30000" dirty="0" smtClean="0">
                          <a:latin typeface="Arial" pitchFamily="34" charset="0"/>
                          <a:cs typeface="Arial" pitchFamily="34" charset="0"/>
                        </a:rPr>
                        <a:t>0</a:t>
                      </a:r>
                    </a:p>
                  </a:txBody>
                  <a:tcPr marL="91431" marR="91431" marT="45713" marB="45713" anchor="ctr"/>
                </a:tc>
                <a:tc>
                  <a:txBody>
                    <a:bodyPr/>
                    <a:lstStyle/>
                    <a:p>
                      <a:pPr algn="ctr"/>
                      <a:endParaRPr lang="en-US" sz="1800" dirty="0"/>
                    </a:p>
                  </a:txBody>
                  <a:tcPr marL="91431" marR="91431" marT="45713" marB="45713" anchor="ctr"/>
                </a:tc>
                <a:tc>
                  <a:txBody>
                    <a:bodyPr/>
                    <a:lstStyle/>
                    <a:p>
                      <a:pPr algn="ctr"/>
                      <a:endParaRPr lang="en-US" sz="1800" dirty="0"/>
                    </a:p>
                  </a:txBody>
                  <a:tcPr marL="91431" marR="91431" marT="45713" marB="45713" anchor="ctr"/>
                </a:tc>
                <a:extLst>
                  <a:ext uri="{0D108BD9-81ED-4DB2-BD59-A6C34878D82A}">
                    <a16:rowId xmlns:a16="http://schemas.microsoft.com/office/drawing/2014/main" val="10001"/>
                  </a:ext>
                </a:extLst>
              </a:tr>
              <a:tr h="457128">
                <a:tc>
                  <a:txBody>
                    <a:bodyPr/>
                    <a:lstStyle/>
                    <a:p>
                      <a:pPr algn="ctr"/>
                      <a:r>
                        <a:rPr lang="en-US" sz="1200" b="1" dirty="0" smtClean="0">
                          <a:latin typeface="Arial" pitchFamily="34" charset="0"/>
                          <a:cs typeface="Arial" pitchFamily="34" charset="0"/>
                        </a:rPr>
                        <a:t>256</a:t>
                      </a:r>
                      <a:endParaRPr lang="en-US" sz="1200" b="1" dirty="0">
                        <a:latin typeface="Arial" pitchFamily="34" charset="0"/>
                        <a:cs typeface="Arial" pitchFamily="34" charset="0"/>
                      </a:endParaRPr>
                    </a:p>
                  </a:txBody>
                  <a:tcPr marL="91431" marR="91431" marT="45713" marB="45713" anchor="ctr"/>
                </a:tc>
                <a:tc>
                  <a:txBody>
                    <a:bodyPr/>
                    <a:lstStyle/>
                    <a:p>
                      <a:pPr algn="ctr"/>
                      <a:endParaRPr lang="en-US" sz="1200" b="1" dirty="0">
                        <a:latin typeface="Arial" pitchFamily="34" charset="0"/>
                        <a:cs typeface="Arial" pitchFamily="34" charset="0"/>
                      </a:endParaRPr>
                    </a:p>
                  </a:txBody>
                  <a:tcPr marL="91431" marR="91431" marT="45713" marB="45713" anchor="ctr"/>
                </a:tc>
                <a:tc>
                  <a:txBody>
                    <a:bodyPr/>
                    <a:lstStyle/>
                    <a:p>
                      <a:pPr algn="ctr"/>
                      <a:r>
                        <a:rPr lang="en-US" sz="1200" b="1" dirty="0" smtClean="0">
                          <a:latin typeface="Arial" pitchFamily="34" charset="0"/>
                          <a:cs typeface="Arial" pitchFamily="34" charset="0"/>
                        </a:rPr>
                        <a:t>16</a:t>
                      </a:r>
                      <a:endParaRPr lang="en-US" sz="1200" b="1" dirty="0">
                        <a:latin typeface="Arial" pitchFamily="34" charset="0"/>
                        <a:cs typeface="Arial" pitchFamily="34" charset="0"/>
                      </a:endParaRPr>
                    </a:p>
                  </a:txBody>
                  <a:tcPr marL="91431" marR="91431" marT="45713" marB="45713" anchor="ctr"/>
                </a:tc>
                <a:tc>
                  <a:txBody>
                    <a:bodyPr/>
                    <a:lstStyle/>
                    <a:p>
                      <a:pPr algn="ctr"/>
                      <a:endParaRPr lang="en-US" sz="1200" b="1" dirty="0">
                        <a:latin typeface="Arial" pitchFamily="34" charset="0"/>
                        <a:cs typeface="Arial" pitchFamily="34" charset="0"/>
                      </a:endParaRPr>
                    </a:p>
                  </a:txBody>
                  <a:tcPr marL="91431" marR="91431" marT="45713" marB="45713" anchor="ctr"/>
                </a:tc>
                <a:tc>
                  <a:txBody>
                    <a:bodyPr/>
                    <a:lstStyle/>
                    <a:p>
                      <a:pPr algn="ctr"/>
                      <a:r>
                        <a:rPr lang="en-US" sz="1200" b="1" dirty="0" smtClean="0">
                          <a:latin typeface="Arial" pitchFamily="34" charset="0"/>
                          <a:cs typeface="Arial" pitchFamily="34" charset="0"/>
                        </a:rPr>
                        <a:t>1</a:t>
                      </a:r>
                      <a:endParaRPr lang="en-US" sz="1200" b="1" dirty="0">
                        <a:latin typeface="Arial" pitchFamily="34" charset="0"/>
                        <a:cs typeface="Arial" pitchFamily="34" charset="0"/>
                      </a:endParaRPr>
                    </a:p>
                  </a:txBody>
                  <a:tcPr marL="91431" marR="91431" marT="45713" marB="45713" anchor="ctr"/>
                </a:tc>
                <a:tc>
                  <a:txBody>
                    <a:bodyPr/>
                    <a:lstStyle/>
                    <a:p>
                      <a:pPr algn="ctr"/>
                      <a:endParaRPr lang="en-US" sz="1800" dirty="0"/>
                    </a:p>
                  </a:txBody>
                  <a:tcPr marL="91431" marR="91431" marT="45713" marB="45713" anchor="ctr"/>
                </a:tc>
                <a:tc>
                  <a:txBody>
                    <a:bodyPr/>
                    <a:lstStyle/>
                    <a:p>
                      <a:pPr algn="ctr"/>
                      <a:endParaRPr lang="en-US" sz="1800" dirty="0"/>
                    </a:p>
                  </a:txBody>
                  <a:tcPr marL="91431" marR="91431" marT="45713" marB="45713" anchor="ctr"/>
                </a:tc>
                <a:extLst>
                  <a:ext uri="{0D108BD9-81ED-4DB2-BD59-A6C34878D82A}">
                    <a16:rowId xmlns:a16="http://schemas.microsoft.com/office/drawing/2014/main" val="10002"/>
                  </a:ext>
                </a:extLst>
              </a:tr>
              <a:tr h="639979">
                <a:tc>
                  <a:txBody>
                    <a:bodyPr/>
                    <a:lstStyle/>
                    <a:p>
                      <a:pPr algn="ctr"/>
                      <a:r>
                        <a:rPr lang="en-US" sz="1200" b="1" dirty="0" smtClean="0">
                          <a:latin typeface="Arial" pitchFamily="34" charset="0"/>
                          <a:cs typeface="Arial" pitchFamily="34" charset="0"/>
                        </a:rPr>
                        <a:t>2816</a:t>
                      </a:r>
                      <a:endParaRPr lang="en-US" sz="1200" b="1" dirty="0">
                        <a:latin typeface="Arial" pitchFamily="34" charset="0"/>
                        <a:cs typeface="Arial" pitchFamily="34" charset="0"/>
                      </a:endParaRPr>
                    </a:p>
                  </a:txBody>
                  <a:tcPr marL="91431" marR="91431" marT="45713" marB="45713" anchor="ctr"/>
                </a:tc>
                <a:tc>
                  <a:txBody>
                    <a:bodyPr/>
                    <a:lstStyle/>
                    <a:p>
                      <a:pPr algn="ctr"/>
                      <a:r>
                        <a:rPr lang="en-US" sz="1200" b="1" dirty="0" smtClean="0">
                          <a:latin typeface="Arial" pitchFamily="34" charset="0"/>
                          <a:cs typeface="Arial" pitchFamily="34" charset="0"/>
                        </a:rPr>
                        <a:t>+</a:t>
                      </a:r>
                      <a:endParaRPr lang="en-US" sz="1200" b="1" dirty="0">
                        <a:latin typeface="Arial" pitchFamily="34" charset="0"/>
                        <a:cs typeface="Arial" pitchFamily="34" charset="0"/>
                      </a:endParaRPr>
                    </a:p>
                  </a:txBody>
                  <a:tcPr marL="91431" marR="91431" marT="45713" marB="45713" anchor="ctr"/>
                </a:tc>
                <a:tc>
                  <a:txBody>
                    <a:bodyPr/>
                    <a:lstStyle/>
                    <a:p>
                      <a:pPr algn="ctr"/>
                      <a:r>
                        <a:rPr lang="en-US" sz="1200" b="1" dirty="0" smtClean="0">
                          <a:latin typeface="Arial" pitchFamily="34" charset="0"/>
                          <a:cs typeface="Arial" pitchFamily="34" charset="0"/>
                        </a:rPr>
                        <a:t>32</a:t>
                      </a:r>
                      <a:endParaRPr lang="en-US" sz="1200" b="1" dirty="0">
                        <a:latin typeface="Arial" pitchFamily="34" charset="0"/>
                        <a:cs typeface="Arial" pitchFamily="34" charset="0"/>
                      </a:endParaRPr>
                    </a:p>
                  </a:txBody>
                  <a:tcPr marL="91431" marR="91431" marT="45713" marB="45713" anchor="ctr"/>
                </a:tc>
                <a:tc>
                  <a:txBody>
                    <a:bodyPr/>
                    <a:lstStyle/>
                    <a:p>
                      <a:pPr algn="ctr"/>
                      <a:r>
                        <a:rPr lang="en-US" sz="1200" b="1" dirty="0" smtClean="0">
                          <a:latin typeface="Arial" pitchFamily="34" charset="0"/>
                          <a:cs typeface="Arial" pitchFamily="34" charset="0"/>
                        </a:rPr>
                        <a:t>+</a:t>
                      </a:r>
                      <a:endParaRPr lang="en-US" sz="1200" b="1" dirty="0">
                        <a:latin typeface="Arial" pitchFamily="34" charset="0"/>
                        <a:cs typeface="Arial" pitchFamily="34" charset="0"/>
                      </a:endParaRPr>
                    </a:p>
                  </a:txBody>
                  <a:tcPr marL="91431" marR="91431" marT="45713" marB="45713" anchor="ctr"/>
                </a:tc>
                <a:tc>
                  <a:txBody>
                    <a:bodyPr/>
                    <a:lstStyle/>
                    <a:p>
                      <a:pPr algn="ctr"/>
                      <a:r>
                        <a:rPr lang="en-US" sz="1200" b="1" dirty="0" smtClean="0">
                          <a:latin typeface="Arial" pitchFamily="34" charset="0"/>
                          <a:cs typeface="Arial" pitchFamily="34" charset="0"/>
                        </a:rPr>
                        <a:t>14</a:t>
                      </a:r>
                      <a:endParaRPr lang="en-US" sz="1200" b="1" dirty="0">
                        <a:latin typeface="Arial" pitchFamily="34" charset="0"/>
                        <a:cs typeface="Arial" pitchFamily="34" charset="0"/>
                      </a:endParaRPr>
                    </a:p>
                  </a:txBody>
                  <a:tcPr marL="91431" marR="91431" marT="45713" marB="45713" anchor="ctr"/>
                </a:tc>
                <a:tc>
                  <a:txBody>
                    <a:bodyPr/>
                    <a:lstStyle/>
                    <a:p>
                      <a:pPr algn="ctr"/>
                      <a:r>
                        <a:rPr lang="en-US" sz="1800" dirty="0" smtClean="0"/>
                        <a:t>=</a:t>
                      </a:r>
                      <a:endParaRPr lang="en-US" sz="1800" dirty="0"/>
                    </a:p>
                  </a:txBody>
                  <a:tcPr marL="91431" marR="91431" marT="45713" marB="45713" anchor="ctr"/>
                </a:tc>
                <a:tc>
                  <a:txBody>
                    <a:bodyPr/>
                    <a:lstStyle/>
                    <a:p>
                      <a:pPr algn="ctr"/>
                      <a:r>
                        <a:rPr lang="en-US" sz="2400" b="0" baseline="0" dirty="0" smtClean="0">
                          <a:solidFill>
                            <a:srgbClr val="FF0000"/>
                          </a:solidFill>
                        </a:rPr>
                        <a:t>2862</a:t>
                      </a:r>
                      <a:r>
                        <a:rPr lang="en-US" sz="2400" b="0" baseline="-25000" dirty="0" smtClean="0">
                          <a:solidFill>
                            <a:srgbClr val="FF0000"/>
                          </a:solidFill>
                        </a:rPr>
                        <a:t>10</a:t>
                      </a:r>
                      <a:endParaRPr lang="en-US" sz="2400" b="0" baseline="-25000" dirty="0">
                        <a:solidFill>
                          <a:srgbClr val="FF0000"/>
                        </a:solidFill>
                      </a:endParaRPr>
                    </a:p>
                  </a:txBody>
                  <a:tcPr marL="91431" marR="91431" marT="45713" marB="45713" anchor="ctr"/>
                </a:tc>
                <a:extLst>
                  <a:ext uri="{0D108BD9-81ED-4DB2-BD59-A6C34878D82A}">
                    <a16:rowId xmlns:a16="http://schemas.microsoft.com/office/drawing/2014/main" val="10003"/>
                  </a:ext>
                </a:extLst>
              </a:tr>
            </a:tbl>
          </a:graphicData>
        </a:graphic>
      </p:graphicFrame>
      <p:sp>
        <p:nvSpPr>
          <p:cNvPr id="27682" name="TextBox 5"/>
          <p:cNvSpPr txBox="1">
            <a:spLocks noChangeArrowheads="1"/>
          </p:cNvSpPr>
          <p:nvPr/>
        </p:nvSpPr>
        <p:spPr bwMode="auto">
          <a:xfrm>
            <a:off x="1981200" y="2647950"/>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i="1"/>
              <a:t>Solution</a:t>
            </a:r>
            <a:r>
              <a:rPr lang="en-US" altLang="en-US" sz="2000"/>
              <a:t>:</a:t>
            </a:r>
            <a:endParaRPr lang="en-US" altLang="en-US"/>
          </a:p>
        </p:txBody>
      </p:sp>
      <p:sp>
        <p:nvSpPr>
          <p:cNvPr id="9" name="Slide Number Placeholder 8"/>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ACC0078-5F6E-4F34-98ED-627F7133DB5D}" type="slidenum">
              <a:rPr lang="en-US" altLang="en-US"/>
              <a:pPr eaLnBrk="1" hangingPunct="1"/>
              <a:t>21</a:t>
            </a:fld>
            <a:endParaRPr lang="en-US" altLang="en-US"/>
          </a:p>
        </p:txBody>
      </p:sp>
    </p:spTree>
    <p:extLst>
      <p:ext uri="{BB962C8B-B14F-4D97-AF65-F5344CB8AC3E}">
        <p14:creationId xmlns:p14="http://schemas.microsoft.com/office/powerpoint/2010/main" val="1970618088"/>
      </p:ext>
    </p:extLst>
  </p:cSld>
  <p:clrMapOvr>
    <a:masterClrMapping/>
  </p:clrMapOvr>
  <p:transition advClick="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en-US" smtClean="0"/>
              <a:t>Example: Hex → Octal</a:t>
            </a:r>
          </a:p>
        </p:txBody>
      </p:sp>
      <p:sp>
        <p:nvSpPr>
          <p:cNvPr id="28675" name="TextBox 5"/>
          <p:cNvSpPr txBox="1">
            <a:spLocks noChangeArrowheads="1"/>
          </p:cNvSpPr>
          <p:nvPr/>
        </p:nvSpPr>
        <p:spPr bwMode="auto">
          <a:xfrm>
            <a:off x="1981200" y="1371601"/>
            <a:ext cx="76962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1200"/>
              </a:spcAft>
            </a:pPr>
            <a:r>
              <a:rPr lang="en-US" altLang="en-US" sz="2000" i="1"/>
              <a:t>Example</a:t>
            </a:r>
            <a:r>
              <a:rPr lang="en-US" altLang="en-US" sz="2000"/>
              <a:t>:</a:t>
            </a:r>
          </a:p>
          <a:p>
            <a:pPr lvl="1" eaLnBrk="1" hangingPunct="1"/>
            <a:r>
              <a:rPr lang="en-US" altLang="en-US" sz="2000"/>
              <a:t>Convert the hexadecimal number 5A</a:t>
            </a:r>
            <a:r>
              <a:rPr lang="en-US" altLang="en-US" sz="2000" baseline="-25000"/>
              <a:t>H</a:t>
            </a:r>
            <a:r>
              <a:rPr lang="en-US" altLang="en-US" sz="2000"/>
              <a:t> into its octal equivalent.</a:t>
            </a:r>
            <a:endParaRPr lang="en-US" altLang="en-US"/>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B043ECE-DA9C-424F-BFA7-5B896CCD609D}" type="slidenum">
              <a:rPr lang="en-US" altLang="en-US"/>
              <a:pPr eaLnBrk="1" hangingPunct="1"/>
              <a:t>22</a:t>
            </a:fld>
            <a:endParaRPr lang="en-US" altLang="en-US"/>
          </a:p>
        </p:txBody>
      </p:sp>
    </p:spTree>
    <p:extLst>
      <p:ext uri="{BB962C8B-B14F-4D97-AF65-F5344CB8AC3E}">
        <p14:creationId xmlns:p14="http://schemas.microsoft.com/office/powerpoint/2010/main" val="1345261313"/>
      </p:ext>
    </p:extLst>
  </p:cSld>
  <p:clrMapOvr>
    <a:masterClrMapping/>
  </p:clrMapOvr>
  <p:transition advClick="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p:txBody>
          <a:bodyPr/>
          <a:lstStyle/>
          <a:p>
            <a:pPr eaLnBrk="1" hangingPunct="1"/>
            <a:r>
              <a:rPr lang="en-US" altLang="en-US" smtClean="0"/>
              <a:t>Example: Hex → Octal</a:t>
            </a:r>
          </a:p>
        </p:txBody>
      </p:sp>
      <p:sp>
        <p:nvSpPr>
          <p:cNvPr id="5124" name="TextBox 5"/>
          <p:cNvSpPr txBox="1">
            <a:spLocks noChangeArrowheads="1"/>
          </p:cNvSpPr>
          <p:nvPr/>
        </p:nvSpPr>
        <p:spPr bwMode="auto">
          <a:xfrm>
            <a:off x="1981200" y="1371601"/>
            <a:ext cx="76962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1200"/>
              </a:spcAft>
            </a:pPr>
            <a:r>
              <a:rPr lang="en-US" altLang="en-US" sz="2000" i="1"/>
              <a:t>Example</a:t>
            </a:r>
            <a:r>
              <a:rPr lang="en-US" altLang="en-US" sz="2000"/>
              <a:t>:</a:t>
            </a:r>
          </a:p>
          <a:p>
            <a:pPr lvl="1" eaLnBrk="1" hangingPunct="1"/>
            <a:r>
              <a:rPr lang="en-US" altLang="en-US" sz="2000"/>
              <a:t>Convert the hexadecimal number 5A</a:t>
            </a:r>
            <a:r>
              <a:rPr lang="en-US" altLang="en-US" sz="2000" baseline="-25000"/>
              <a:t>H</a:t>
            </a:r>
            <a:r>
              <a:rPr lang="en-US" altLang="en-US" sz="2000"/>
              <a:t> into its octal equivalent.</a:t>
            </a:r>
            <a:endParaRPr lang="en-US" altLang="en-US"/>
          </a:p>
        </p:txBody>
      </p:sp>
      <p:grpSp>
        <p:nvGrpSpPr>
          <p:cNvPr id="5125" name="Group 10"/>
          <p:cNvGrpSpPr>
            <a:grpSpLocks/>
          </p:cNvGrpSpPr>
          <p:nvPr/>
        </p:nvGrpSpPr>
        <p:grpSpPr bwMode="auto">
          <a:xfrm>
            <a:off x="4251326" y="5867400"/>
            <a:ext cx="2073275" cy="762000"/>
            <a:chOff x="2727226" y="5867400"/>
            <a:chExt cx="2073374" cy="762000"/>
          </a:xfrm>
        </p:grpSpPr>
        <p:sp>
          <p:nvSpPr>
            <p:cNvPr id="5149" name="TextBox 68"/>
            <p:cNvSpPr txBox="1">
              <a:spLocks noChangeArrowheads="1"/>
            </p:cNvSpPr>
            <p:nvPr/>
          </p:nvSpPr>
          <p:spPr bwMode="auto">
            <a:xfrm>
              <a:off x="2727226" y="6019800"/>
              <a:ext cx="20377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buFont typeface="Symbol" panose="05050102010706020507" pitchFamily="18" charset="2"/>
                <a:buChar char="\"/>
              </a:pPr>
              <a:r>
                <a:rPr lang="en-US" altLang="en-US" sz="2400">
                  <a:sym typeface="Symbol" panose="05050102010706020507" pitchFamily="18" charset="2"/>
                </a:rPr>
                <a:t> </a:t>
              </a:r>
              <a:r>
                <a:rPr lang="en-US" altLang="en-US" sz="2400">
                  <a:solidFill>
                    <a:srgbClr val="FF0000"/>
                  </a:solidFill>
                  <a:sym typeface="Symbol" panose="05050102010706020507" pitchFamily="18" charset="2"/>
                </a:rPr>
                <a:t>5A</a:t>
              </a:r>
              <a:r>
                <a:rPr lang="en-US" altLang="en-US" sz="2400" baseline="-25000">
                  <a:solidFill>
                    <a:srgbClr val="FF0000"/>
                  </a:solidFill>
                  <a:sym typeface="Symbol" panose="05050102010706020507" pitchFamily="18" charset="2"/>
                </a:rPr>
                <a:t>H</a:t>
              </a:r>
              <a:r>
                <a:rPr lang="en-US" altLang="en-US" sz="2400"/>
                <a:t> = </a:t>
              </a:r>
              <a:r>
                <a:rPr lang="en-US" altLang="en-US" sz="2400">
                  <a:solidFill>
                    <a:srgbClr val="FF0000"/>
                  </a:solidFill>
                </a:rPr>
                <a:t>132</a:t>
              </a:r>
              <a:r>
                <a:rPr lang="en-US" altLang="en-US" sz="2400" baseline="-25000">
                  <a:solidFill>
                    <a:srgbClr val="FF0000"/>
                  </a:solidFill>
                </a:rPr>
                <a:t>8</a:t>
              </a:r>
            </a:p>
          </p:txBody>
        </p:sp>
        <p:sp>
          <p:nvSpPr>
            <p:cNvPr id="6" name="Rounded Rectangle 5"/>
            <p:cNvSpPr/>
            <p:nvPr/>
          </p:nvSpPr>
          <p:spPr bwMode="auto">
            <a:xfrm>
              <a:off x="2770091" y="5867400"/>
              <a:ext cx="2030509" cy="762000"/>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dirty="0"/>
            </a:p>
          </p:txBody>
        </p:sp>
      </p:grpSp>
      <p:graphicFrame>
        <p:nvGraphicFramePr>
          <p:cNvPr id="7" name="Table 6"/>
          <p:cNvGraphicFramePr>
            <a:graphicFrameLocks noGrp="1"/>
          </p:cNvGraphicFramePr>
          <p:nvPr/>
        </p:nvGraphicFramePr>
        <p:xfrm>
          <a:off x="2514600" y="3551238"/>
          <a:ext cx="2286000" cy="2011363"/>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20000"/>
                    </a:ext>
                  </a:extLst>
                </a:gridCol>
                <a:gridCol w="27432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274320">
                  <a:extLst>
                    <a:ext uri="{9D8B030D-6E8A-4147-A177-3AD203B41FA5}">
                      <a16:colId xmlns:a16="http://schemas.microsoft.com/office/drawing/2014/main" val="20003"/>
                    </a:ext>
                  </a:extLst>
                </a:gridCol>
                <a:gridCol w="822960">
                  <a:extLst>
                    <a:ext uri="{9D8B030D-6E8A-4147-A177-3AD203B41FA5}">
                      <a16:colId xmlns:a16="http://schemas.microsoft.com/office/drawing/2014/main" val="20004"/>
                    </a:ext>
                  </a:extLst>
                </a:gridCol>
              </a:tblGrid>
              <a:tr h="457128">
                <a:tc>
                  <a:txBody>
                    <a:bodyPr/>
                    <a:lstStyle/>
                    <a:p>
                      <a:pPr algn="ctr"/>
                      <a:r>
                        <a:rPr lang="en-US" sz="2000" b="0" dirty="0" smtClean="0">
                          <a:solidFill>
                            <a:srgbClr val="FF0000"/>
                          </a:solidFill>
                          <a:latin typeface="Arial" pitchFamily="34" charset="0"/>
                          <a:cs typeface="Arial" pitchFamily="34" charset="0"/>
                        </a:rPr>
                        <a:t>5</a:t>
                      </a:r>
                      <a:endParaRPr lang="en-US" sz="2000" b="0" dirty="0">
                        <a:solidFill>
                          <a:srgbClr val="FF0000"/>
                        </a:solidFill>
                        <a:latin typeface="Arial" pitchFamily="34" charset="0"/>
                        <a:cs typeface="Arial" pitchFamily="34" charset="0"/>
                      </a:endParaRPr>
                    </a:p>
                  </a:txBody>
                  <a:tcPr marT="45713" marB="45713" anchor="ctr"/>
                </a:tc>
                <a:tc>
                  <a:txBody>
                    <a:bodyPr/>
                    <a:lstStyle/>
                    <a:p>
                      <a:pPr algn="ctr"/>
                      <a:endParaRPr lang="en-US" sz="2000" b="0" dirty="0">
                        <a:solidFill>
                          <a:srgbClr val="FF0000"/>
                        </a:solidFill>
                        <a:latin typeface="Arial" pitchFamily="34" charset="0"/>
                        <a:cs typeface="Arial" pitchFamily="34" charset="0"/>
                      </a:endParaRPr>
                    </a:p>
                  </a:txBody>
                  <a:tcPr marT="45713" marB="45713" anchor="ctr"/>
                </a:tc>
                <a:tc>
                  <a:txBody>
                    <a:bodyPr/>
                    <a:lstStyle/>
                    <a:p>
                      <a:pPr algn="ctr"/>
                      <a:r>
                        <a:rPr lang="en-US" sz="2000" b="0" dirty="0" smtClean="0">
                          <a:solidFill>
                            <a:srgbClr val="FF0000"/>
                          </a:solidFill>
                          <a:latin typeface="Arial" pitchFamily="34" charset="0"/>
                          <a:cs typeface="Arial" pitchFamily="34" charset="0"/>
                        </a:rPr>
                        <a:t>A</a:t>
                      </a:r>
                      <a:endParaRPr lang="en-US" sz="2000" b="0" dirty="0">
                        <a:solidFill>
                          <a:srgbClr val="FF0000"/>
                        </a:solidFill>
                        <a:latin typeface="Arial" pitchFamily="34" charset="0"/>
                        <a:cs typeface="Arial" pitchFamily="34" charset="0"/>
                      </a:endParaRPr>
                    </a:p>
                  </a:txBody>
                  <a:tcPr marT="45713" marB="45713" anchor="ctr"/>
                </a:tc>
                <a:tc>
                  <a:txBody>
                    <a:bodyPr/>
                    <a:lstStyle/>
                    <a:p>
                      <a:pPr algn="ctr"/>
                      <a:endParaRPr lang="en-US" sz="1800" dirty="0"/>
                    </a:p>
                  </a:txBody>
                  <a:tcPr marT="45713" marB="45713" anchor="ctr"/>
                </a:tc>
                <a:tc>
                  <a:txBody>
                    <a:bodyPr/>
                    <a:lstStyle/>
                    <a:p>
                      <a:pPr algn="ctr"/>
                      <a:endParaRPr lang="en-US" sz="1800" dirty="0"/>
                    </a:p>
                  </a:txBody>
                  <a:tcPr marT="45713" marB="45713" anchor="ctr"/>
                </a:tc>
                <a:extLst>
                  <a:ext uri="{0D108BD9-81ED-4DB2-BD59-A6C34878D82A}">
                    <a16:rowId xmlns:a16="http://schemas.microsoft.com/office/drawing/2014/main" val="10000"/>
                  </a:ext>
                </a:extLst>
              </a:tr>
              <a:tr h="45712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baseline="0" dirty="0" smtClean="0">
                          <a:latin typeface="Arial" pitchFamily="34" charset="0"/>
                          <a:cs typeface="Arial" pitchFamily="34" charset="0"/>
                        </a:rPr>
                        <a:t>16</a:t>
                      </a:r>
                      <a:r>
                        <a:rPr lang="en-US" sz="1400" b="1" baseline="30000" dirty="0" smtClean="0">
                          <a:latin typeface="Arial" pitchFamily="34" charset="0"/>
                          <a:cs typeface="Arial" pitchFamily="34" charset="0"/>
                        </a:rPr>
                        <a:t>1</a:t>
                      </a:r>
                    </a:p>
                  </a:txBody>
                  <a:tcPr marT="45713" marB="45713"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baseline="30000" dirty="0" smtClean="0">
                        <a:latin typeface="Arial" pitchFamily="34" charset="0"/>
                        <a:cs typeface="Arial" pitchFamily="34" charset="0"/>
                      </a:endParaRPr>
                    </a:p>
                  </a:txBody>
                  <a:tcPr marT="45713" marB="45713"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latin typeface="Arial" pitchFamily="34" charset="0"/>
                          <a:cs typeface="Arial" pitchFamily="34" charset="0"/>
                        </a:rPr>
                        <a:t>16</a:t>
                      </a:r>
                      <a:r>
                        <a:rPr lang="en-US" sz="1400" b="1" baseline="30000" dirty="0" smtClean="0">
                          <a:latin typeface="Arial" pitchFamily="34" charset="0"/>
                          <a:cs typeface="Arial" pitchFamily="34" charset="0"/>
                        </a:rPr>
                        <a:t>0</a:t>
                      </a:r>
                    </a:p>
                  </a:txBody>
                  <a:tcPr marT="45713" marB="45713" anchor="ctr"/>
                </a:tc>
                <a:tc>
                  <a:txBody>
                    <a:bodyPr/>
                    <a:lstStyle/>
                    <a:p>
                      <a:pPr algn="ctr"/>
                      <a:endParaRPr lang="en-US" sz="1800" dirty="0"/>
                    </a:p>
                  </a:txBody>
                  <a:tcPr marT="45713" marB="45713" anchor="ctr"/>
                </a:tc>
                <a:tc>
                  <a:txBody>
                    <a:bodyPr/>
                    <a:lstStyle/>
                    <a:p>
                      <a:pPr algn="ctr"/>
                      <a:endParaRPr lang="en-US" sz="1800" dirty="0"/>
                    </a:p>
                  </a:txBody>
                  <a:tcPr marT="45713" marB="45713" anchor="ctr"/>
                </a:tc>
                <a:extLst>
                  <a:ext uri="{0D108BD9-81ED-4DB2-BD59-A6C34878D82A}">
                    <a16:rowId xmlns:a16="http://schemas.microsoft.com/office/drawing/2014/main" val="10001"/>
                  </a:ext>
                </a:extLst>
              </a:tr>
              <a:tr h="457128">
                <a:tc>
                  <a:txBody>
                    <a:bodyPr/>
                    <a:lstStyle/>
                    <a:p>
                      <a:pPr algn="ctr"/>
                      <a:r>
                        <a:rPr lang="en-US" sz="1200" b="1" dirty="0" smtClean="0">
                          <a:latin typeface="Arial" pitchFamily="34" charset="0"/>
                          <a:cs typeface="Arial" pitchFamily="34" charset="0"/>
                        </a:rPr>
                        <a:t>16</a:t>
                      </a:r>
                      <a:endParaRPr lang="en-US" sz="1200" b="1" dirty="0">
                        <a:latin typeface="Arial" pitchFamily="34" charset="0"/>
                        <a:cs typeface="Arial" pitchFamily="34" charset="0"/>
                      </a:endParaRPr>
                    </a:p>
                  </a:txBody>
                  <a:tcPr marT="45713" marB="45713" anchor="ctr"/>
                </a:tc>
                <a:tc>
                  <a:txBody>
                    <a:bodyPr/>
                    <a:lstStyle/>
                    <a:p>
                      <a:pPr algn="ctr"/>
                      <a:endParaRPr lang="en-US" sz="1200" b="1" dirty="0">
                        <a:latin typeface="Arial" pitchFamily="34" charset="0"/>
                        <a:cs typeface="Arial" pitchFamily="34" charset="0"/>
                      </a:endParaRPr>
                    </a:p>
                  </a:txBody>
                  <a:tcPr marT="45713" marB="45713" anchor="ctr"/>
                </a:tc>
                <a:tc>
                  <a:txBody>
                    <a:bodyPr/>
                    <a:lstStyle/>
                    <a:p>
                      <a:pPr algn="ctr"/>
                      <a:r>
                        <a:rPr lang="en-US" sz="1200" b="1" dirty="0" smtClean="0">
                          <a:latin typeface="Arial" pitchFamily="34" charset="0"/>
                          <a:cs typeface="Arial" pitchFamily="34" charset="0"/>
                        </a:rPr>
                        <a:t>1</a:t>
                      </a:r>
                      <a:endParaRPr lang="en-US" sz="1200" b="1" dirty="0">
                        <a:latin typeface="Arial" pitchFamily="34" charset="0"/>
                        <a:cs typeface="Arial" pitchFamily="34" charset="0"/>
                      </a:endParaRPr>
                    </a:p>
                  </a:txBody>
                  <a:tcPr marT="45713" marB="45713" anchor="ctr"/>
                </a:tc>
                <a:tc>
                  <a:txBody>
                    <a:bodyPr/>
                    <a:lstStyle/>
                    <a:p>
                      <a:pPr algn="ctr"/>
                      <a:endParaRPr lang="en-US" sz="1800" dirty="0"/>
                    </a:p>
                  </a:txBody>
                  <a:tcPr marT="45713" marB="45713" anchor="ctr"/>
                </a:tc>
                <a:tc>
                  <a:txBody>
                    <a:bodyPr/>
                    <a:lstStyle/>
                    <a:p>
                      <a:pPr algn="ctr"/>
                      <a:endParaRPr lang="en-US" sz="1800" dirty="0"/>
                    </a:p>
                  </a:txBody>
                  <a:tcPr marT="45713" marB="45713" anchor="ctr"/>
                </a:tc>
                <a:extLst>
                  <a:ext uri="{0D108BD9-81ED-4DB2-BD59-A6C34878D82A}">
                    <a16:rowId xmlns:a16="http://schemas.microsoft.com/office/drawing/2014/main" val="10002"/>
                  </a:ext>
                </a:extLst>
              </a:tr>
              <a:tr h="639979">
                <a:tc>
                  <a:txBody>
                    <a:bodyPr/>
                    <a:lstStyle/>
                    <a:p>
                      <a:pPr algn="ctr"/>
                      <a:r>
                        <a:rPr lang="en-US" sz="1200" b="1" dirty="0" smtClean="0">
                          <a:latin typeface="Arial" pitchFamily="34" charset="0"/>
                          <a:cs typeface="Arial" pitchFamily="34" charset="0"/>
                        </a:rPr>
                        <a:t>80</a:t>
                      </a:r>
                      <a:endParaRPr lang="en-US" sz="1200" b="1" dirty="0">
                        <a:latin typeface="Arial" pitchFamily="34" charset="0"/>
                        <a:cs typeface="Arial" pitchFamily="34" charset="0"/>
                      </a:endParaRPr>
                    </a:p>
                  </a:txBody>
                  <a:tcPr marT="45713" marB="45713" anchor="ctr"/>
                </a:tc>
                <a:tc>
                  <a:txBody>
                    <a:bodyPr/>
                    <a:lstStyle/>
                    <a:p>
                      <a:pPr algn="ctr"/>
                      <a:r>
                        <a:rPr lang="en-US" sz="1200" b="1" dirty="0" smtClean="0">
                          <a:latin typeface="Arial" pitchFamily="34" charset="0"/>
                          <a:cs typeface="Arial" pitchFamily="34" charset="0"/>
                        </a:rPr>
                        <a:t>+</a:t>
                      </a:r>
                      <a:endParaRPr lang="en-US" sz="1200" b="1" dirty="0">
                        <a:latin typeface="Arial" pitchFamily="34" charset="0"/>
                        <a:cs typeface="Arial" pitchFamily="34" charset="0"/>
                      </a:endParaRPr>
                    </a:p>
                  </a:txBody>
                  <a:tcPr marT="45713" marB="45713" anchor="ctr"/>
                </a:tc>
                <a:tc>
                  <a:txBody>
                    <a:bodyPr/>
                    <a:lstStyle/>
                    <a:p>
                      <a:pPr algn="ctr"/>
                      <a:r>
                        <a:rPr lang="en-US" sz="1200" b="1" dirty="0" smtClean="0">
                          <a:latin typeface="Arial" pitchFamily="34" charset="0"/>
                          <a:cs typeface="Arial" pitchFamily="34" charset="0"/>
                        </a:rPr>
                        <a:t>10</a:t>
                      </a:r>
                      <a:endParaRPr lang="en-US" sz="1200" b="1" dirty="0">
                        <a:latin typeface="Arial" pitchFamily="34" charset="0"/>
                        <a:cs typeface="Arial" pitchFamily="34" charset="0"/>
                      </a:endParaRPr>
                    </a:p>
                  </a:txBody>
                  <a:tcPr marT="45713" marB="45713" anchor="ctr"/>
                </a:tc>
                <a:tc>
                  <a:txBody>
                    <a:bodyPr/>
                    <a:lstStyle/>
                    <a:p>
                      <a:pPr algn="ctr"/>
                      <a:r>
                        <a:rPr lang="en-US" sz="1800" dirty="0" smtClean="0"/>
                        <a:t>=</a:t>
                      </a:r>
                      <a:endParaRPr lang="en-US" sz="1800" dirty="0"/>
                    </a:p>
                  </a:txBody>
                  <a:tcPr marT="45713" marB="45713" anchor="ctr"/>
                </a:tc>
                <a:tc>
                  <a:txBody>
                    <a:bodyPr/>
                    <a:lstStyle/>
                    <a:p>
                      <a:pPr algn="ctr"/>
                      <a:r>
                        <a:rPr lang="en-US" sz="2000" b="0" baseline="0" dirty="0" smtClean="0">
                          <a:solidFill>
                            <a:srgbClr val="FF0000"/>
                          </a:solidFill>
                        </a:rPr>
                        <a:t>90</a:t>
                      </a:r>
                      <a:r>
                        <a:rPr lang="en-US" sz="2000" b="0" baseline="-25000" dirty="0" smtClean="0">
                          <a:solidFill>
                            <a:srgbClr val="FF0000"/>
                          </a:solidFill>
                        </a:rPr>
                        <a:t>10</a:t>
                      </a:r>
                      <a:endParaRPr lang="en-US" sz="2000" b="0" baseline="-25000" dirty="0">
                        <a:solidFill>
                          <a:srgbClr val="FF0000"/>
                        </a:solidFill>
                      </a:endParaRPr>
                    </a:p>
                  </a:txBody>
                  <a:tcPr marT="45713" marB="45713" anchor="ctr"/>
                </a:tc>
                <a:extLst>
                  <a:ext uri="{0D108BD9-81ED-4DB2-BD59-A6C34878D82A}">
                    <a16:rowId xmlns:a16="http://schemas.microsoft.com/office/drawing/2014/main" val="10003"/>
                  </a:ext>
                </a:extLst>
              </a:tr>
            </a:tbl>
          </a:graphicData>
        </a:graphic>
      </p:graphicFrame>
      <p:sp>
        <p:nvSpPr>
          <p:cNvPr id="5147" name="TextBox 5"/>
          <p:cNvSpPr txBox="1">
            <a:spLocks noChangeArrowheads="1"/>
          </p:cNvSpPr>
          <p:nvPr/>
        </p:nvSpPr>
        <p:spPr bwMode="auto">
          <a:xfrm>
            <a:off x="1981200" y="2286001"/>
            <a:ext cx="8458200"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1200"/>
              </a:spcAft>
            </a:pPr>
            <a:r>
              <a:rPr lang="en-US" altLang="en-US" sz="2000" i="1"/>
              <a:t>Solution</a:t>
            </a:r>
            <a:r>
              <a:rPr lang="en-US" altLang="en-US" sz="2000"/>
              <a:t>:</a:t>
            </a:r>
          </a:p>
          <a:p>
            <a:pPr lvl="1" eaLnBrk="1" hangingPunct="1">
              <a:spcAft>
                <a:spcPts val="1200"/>
              </a:spcAft>
            </a:pPr>
            <a:r>
              <a:rPr lang="en-US" altLang="en-US" sz="2000"/>
              <a:t>First convert the hexadecimal number into its decimal equivalent, then convert the decimal number into its octal equivalent.</a:t>
            </a:r>
          </a:p>
          <a:p>
            <a:pPr eaLnBrk="1" hangingPunct="1"/>
            <a:endParaRPr lang="en-US" altLang="en-US"/>
          </a:p>
        </p:txBody>
      </p:sp>
      <p:graphicFrame>
        <p:nvGraphicFramePr>
          <p:cNvPr id="4102" name="Object 6"/>
          <p:cNvGraphicFramePr>
            <a:graphicFrameLocks noChangeAspect="1"/>
          </p:cNvGraphicFramePr>
          <p:nvPr/>
        </p:nvGraphicFramePr>
        <p:xfrm>
          <a:off x="5653089" y="3554413"/>
          <a:ext cx="2211387" cy="1924050"/>
        </p:xfrm>
        <a:graphic>
          <a:graphicData uri="http://schemas.openxmlformats.org/presentationml/2006/ole">
            <mc:AlternateContent xmlns:mc="http://schemas.openxmlformats.org/markup-compatibility/2006">
              <mc:Choice xmlns:v="urn:schemas-microsoft-com:vml" Requires="v">
                <p:oleObj spid="_x0000_s5190" name="Equation" r:id="rId4" imgW="2044440" imgH="1777680" progId="Equation.3">
                  <p:embed/>
                </p:oleObj>
              </mc:Choice>
              <mc:Fallback>
                <p:oleObj name="Equation" r:id="rId4" imgW="2044440" imgH="1777680" progId="Equation.3">
                  <p:embed/>
                  <p:pic>
                    <p:nvPicPr>
                      <p:cNvPr id="410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089" y="3554413"/>
                        <a:ext cx="2211387" cy="192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Slide Number Placeholder 9"/>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CF951D0-0D39-4AB3-9C2F-9BAA0F3301B3}" type="slidenum">
              <a:rPr lang="en-US" altLang="en-US"/>
              <a:pPr eaLnBrk="1" hangingPunct="1"/>
              <a:t>23</a:t>
            </a:fld>
            <a:endParaRPr lang="en-US" altLang="en-US"/>
          </a:p>
        </p:txBody>
      </p:sp>
    </p:spTree>
    <p:extLst>
      <p:ext uri="{BB962C8B-B14F-4D97-AF65-F5344CB8AC3E}">
        <p14:creationId xmlns:p14="http://schemas.microsoft.com/office/powerpoint/2010/main" val="1339651705"/>
      </p:ext>
    </p:extLst>
  </p:cSld>
  <p:clrMapOvr>
    <a:masterClrMapping/>
  </p:clrMapOvr>
  <p:transition advClick="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altLang="en-US" smtClean="0"/>
              <a:t>Example: Octal → Binary</a:t>
            </a:r>
          </a:p>
        </p:txBody>
      </p:sp>
      <p:sp>
        <p:nvSpPr>
          <p:cNvPr id="29699" name="TextBox 5"/>
          <p:cNvSpPr txBox="1">
            <a:spLocks noChangeArrowheads="1"/>
          </p:cNvSpPr>
          <p:nvPr/>
        </p:nvSpPr>
        <p:spPr bwMode="auto">
          <a:xfrm>
            <a:off x="1981200" y="1371601"/>
            <a:ext cx="80772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600"/>
              </a:spcAft>
            </a:pPr>
            <a:r>
              <a:rPr lang="en-US" altLang="en-US" sz="2000" i="1"/>
              <a:t>Example</a:t>
            </a:r>
            <a:r>
              <a:rPr lang="en-US" altLang="en-US" sz="2000"/>
              <a:t>:</a:t>
            </a:r>
          </a:p>
          <a:p>
            <a:pPr lvl="1" eaLnBrk="1" hangingPunct="1"/>
            <a:r>
              <a:rPr lang="en-US" altLang="en-US" sz="2000"/>
              <a:t>Convert the octal number 132</a:t>
            </a:r>
            <a:r>
              <a:rPr lang="en-US" altLang="en-US" sz="2000" baseline="-25000"/>
              <a:t>8</a:t>
            </a:r>
            <a:r>
              <a:rPr lang="en-US" altLang="en-US" sz="2000"/>
              <a:t> into its binary equivalent.</a:t>
            </a:r>
            <a:endParaRPr lang="en-US" altLang="en-US"/>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08598F1-0AC8-4F0F-B208-954D0FDDEAD6}" type="slidenum">
              <a:rPr lang="en-US" altLang="en-US"/>
              <a:pPr eaLnBrk="1" hangingPunct="1"/>
              <a:t>24</a:t>
            </a:fld>
            <a:endParaRPr lang="en-US" altLang="en-US"/>
          </a:p>
        </p:txBody>
      </p:sp>
    </p:spTree>
    <p:extLst>
      <p:ext uri="{BB962C8B-B14F-4D97-AF65-F5344CB8AC3E}">
        <p14:creationId xmlns:p14="http://schemas.microsoft.com/office/powerpoint/2010/main" val="1686903250"/>
      </p:ext>
    </p:extLst>
  </p:cSld>
  <p:clrMapOvr>
    <a:masterClrMapping/>
  </p:clrMapOvr>
  <p:transition advClick="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itle 1"/>
          <p:cNvSpPr>
            <a:spLocks noGrp="1"/>
          </p:cNvSpPr>
          <p:nvPr>
            <p:ph type="title"/>
          </p:nvPr>
        </p:nvSpPr>
        <p:spPr/>
        <p:txBody>
          <a:bodyPr/>
          <a:lstStyle/>
          <a:p>
            <a:pPr eaLnBrk="1" hangingPunct="1"/>
            <a:r>
              <a:rPr lang="en-US" altLang="en-US" smtClean="0"/>
              <a:t>Example: Octal → Binary</a:t>
            </a:r>
          </a:p>
        </p:txBody>
      </p:sp>
      <p:sp>
        <p:nvSpPr>
          <p:cNvPr id="6148" name="TextBox 5"/>
          <p:cNvSpPr txBox="1">
            <a:spLocks noChangeArrowheads="1"/>
          </p:cNvSpPr>
          <p:nvPr/>
        </p:nvSpPr>
        <p:spPr bwMode="auto">
          <a:xfrm>
            <a:off x="1981200" y="1371601"/>
            <a:ext cx="80772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600"/>
              </a:spcAft>
            </a:pPr>
            <a:r>
              <a:rPr lang="en-US" altLang="en-US" sz="2000" i="1"/>
              <a:t>Example</a:t>
            </a:r>
            <a:r>
              <a:rPr lang="en-US" altLang="en-US" sz="2000"/>
              <a:t>:</a:t>
            </a:r>
          </a:p>
          <a:p>
            <a:pPr lvl="1" eaLnBrk="1" hangingPunct="1"/>
            <a:r>
              <a:rPr lang="en-US" altLang="en-US" sz="2000"/>
              <a:t>Convert the octal number 132</a:t>
            </a:r>
            <a:r>
              <a:rPr lang="en-US" altLang="en-US" sz="2000" baseline="-25000"/>
              <a:t>8</a:t>
            </a:r>
            <a:r>
              <a:rPr lang="en-US" altLang="en-US" sz="2000"/>
              <a:t> into its binary equivalent.</a:t>
            </a:r>
            <a:endParaRPr lang="en-US" altLang="en-US"/>
          </a:p>
        </p:txBody>
      </p:sp>
      <p:grpSp>
        <p:nvGrpSpPr>
          <p:cNvPr id="6149" name="Group 11"/>
          <p:cNvGrpSpPr>
            <a:grpSpLocks/>
          </p:cNvGrpSpPr>
          <p:nvPr/>
        </p:nvGrpSpPr>
        <p:grpSpPr bwMode="auto">
          <a:xfrm>
            <a:off x="7870825" y="4267200"/>
            <a:ext cx="2370138" cy="609600"/>
            <a:chOff x="1078484" y="5698175"/>
            <a:chExt cx="2369972" cy="609600"/>
          </a:xfrm>
        </p:grpSpPr>
        <p:sp>
          <p:nvSpPr>
            <p:cNvPr id="6181" name="TextBox 68"/>
            <p:cNvSpPr txBox="1">
              <a:spLocks noChangeArrowheads="1"/>
            </p:cNvSpPr>
            <p:nvPr/>
          </p:nvSpPr>
          <p:spPr bwMode="auto">
            <a:xfrm>
              <a:off x="1085285" y="5791200"/>
              <a:ext cx="23631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buFont typeface="Symbol" panose="05050102010706020507" pitchFamily="18" charset="2"/>
                <a:buChar char="\"/>
              </a:pPr>
              <a:r>
                <a:rPr lang="en-US" altLang="en-US" sz="2000">
                  <a:sym typeface="Symbol" panose="05050102010706020507" pitchFamily="18" charset="2"/>
                </a:rPr>
                <a:t> </a:t>
              </a:r>
              <a:r>
                <a:rPr lang="en-US" altLang="en-US" sz="2000">
                  <a:solidFill>
                    <a:srgbClr val="FF0000"/>
                  </a:solidFill>
                  <a:sym typeface="Symbol" panose="05050102010706020507" pitchFamily="18" charset="2"/>
                </a:rPr>
                <a:t>132</a:t>
              </a:r>
              <a:r>
                <a:rPr lang="en-US" altLang="en-US" sz="2000" baseline="-25000">
                  <a:solidFill>
                    <a:srgbClr val="FF0000"/>
                  </a:solidFill>
                  <a:sym typeface="Symbol" panose="05050102010706020507" pitchFamily="18" charset="2"/>
                </a:rPr>
                <a:t>8</a:t>
              </a:r>
              <a:r>
                <a:rPr lang="en-US" altLang="en-US" sz="2000"/>
                <a:t> = </a:t>
              </a:r>
              <a:r>
                <a:rPr lang="en-US" altLang="en-US" sz="2000">
                  <a:solidFill>
                    <a:srgbClr val="FF0000"/>
                  </a:solidFill>
                </a:rPr>
                <a:t>1011010</a:t>
              </a:r>
              <a:r>
                <a:rPr lang="en-US" altLang="en-US" sz="2000" baseline="-25000">
                  <a:solidFill>
                    <a:srgbClr val="FF0000"/>
                  </a:solidFill>
                </a:rPr>
                <a:t>2</a:t>
              </a:r>
            </a:p>
          </p:txBody>
        </p:sp>
        <p:sp>
          <p:nvSpPr>
            <p:cNvPr id="6" name="Rounded Rectangle 5"/>
            <p:cNvSpPr/>
            <p:nvPr/>
          </p:nvSpPr>
          <p:spPr bwMode="auto">
            <a:xfrm>
              <a:off x="1078484" y="5698175"/>
              <a:ext cx="2358860" cy="609600"/>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dirty="0"/>
            </a:p>
          </p:txBody>
        </p:sp>
      </p:grpSp>
      <p:graphicFrame>
        <p:nvGraphicFramePr>
          <p:cNvPr id="7" name="Table 6"/>
          <p:cNvGraphicFramePr>
            <a:graphicFrameLocks noGrp="1"/>
          </p:cNvGraphicFramePr>
          <p:nvPr/>
        </p:nvGraphicFramePr>
        <p:xfrm>
          <a:off x="2514600" y="3276601"/>
          <a:ext cx="2408239" cy="2011363"/>
        </p:xfrm>
        <a:graphic>
          <a:graphicData uri="http://schemas.openxmlformats.org/drawingml/2006/table">
            <a:tbl>
              <a:tblPr firstRow="1" bandRow="1">
                <a:tableStyleId>{2D5ABB26-0587-4C30-8999-92F81FD0307C}</a:tableStyleId>
              </a:tblPr>
              <a:tblGrid>
                <a:gridCol w="366249">
                  <a:extLst>
                    <a:ext uri="{9D8B030D-6E8A-4147-A177-3AD203B41FA5}">
                      <a16:colId xmlns:a16="http://schemas.microsoft.com/office/drawing/2014/main" val="20000"/>
                    </a:ext>
                  </a:extLst>
                </a:gridCol>
                <a:gridCol w="208329">
                  <a:extLst>
                    <a:ext uri="{9D8B030D-6E8A-4147-A177-3AD203B41FA5}">
                      <a16:colId xmlns:a16="http://schemas.microsoft.com/office/drawing/2014/main" val="20001"/>
                    </a:ext>
                  </a:extLst>
                </a:gridCol>
                <a:gridCol w="366249">
                  <a:extLst>
                    <a:ext uri="{9D8B030D-6E8A-4147-A177-3AD203B41FA5}">
                      <a16:colId xmlns:a16="http://schemas.microsoft.com/office/drawing/2014/main" val="20002"/>
                    </a:ext>
                  </a:extLst>
                </a:gridCol>
                <a:gridCol w="208329">
                  <a:extLst>
                    <a:ext uri="{9D8B030D-6E8A-4147-A177-3AD203B41FA5}">
                      <a16:colId xmlns:a16="http://schemas.microsoft.com/office/drawing/2014/main" val="20003"/>
                    </a:ext>
                  </a:extLst>
                </a:gridCol>
                <a:gridCol w="366249">
                  <a:extLst>
                    <a:ext uri="{9D8B030D-6E8A-4147-A177-3AD203B41FA5}">
                      <a16:colId xmlns:a16="http://schemas.microsoft.com/office/drawing/2014/main" val="20004"/>
                    </a:ext>
                  </a:extLst>
                </a:gridCol>
                <a:gridCol w="233585">
                  <a:extLst>
                    <a:ext uri="{9D8B030D-6E8A-4147-A177-3AD203B41FA5}">
                      <a16:colId xmlns:a16="http://schemas.microsoft.com/office/drawing/2014/main" val="20005"/>
                    </a:ext>
                  </a:extLst>
                </a:gridCol>
                <a:gridCol w="659249">
                  <a:extLst>
                    <a:ext uri="{9D8B030D-6E8A-4147-A177-3AD203B41FA5}">
                      <a16:colId xmlns:a16="http://schemas.microsoft.com/office/drawing/2014/main" val="20006"/>
                    </a:ext>
                  </a:extLst>
                </a:gridCol>
              </a:tblGrid>
              <a:tr h="457128">
                <a:tc>
                  <a:txBody>
                    <a:bodyPr/>
                    <a:lstStyle/>
                    <a:p>
                      <a:pPr algn="ctr"/>
                      <a:r>
                        <a:rPr lang="en-US" sz="2000" b="0" dirty="0" smtClean="0">
                          <a:solidFill>
                            <a:srgbClr val="FF0000"/>
                          </a:solidFill>
                          <a:latin typeface="Arial" pitchFamily="34" charset="0"/>
                          <a:cs typeface="Arial" pitchFamily="34" charset="0"/>
                        </a:rPr>
                        <a:t>1</a:t>
                      </a:r>
                      <a:endParaRPr lang="en-US" sz="2000" b="0" dirty="0">
                        <a:solidFill>
                          <a:srgbClr val="FF0000"/>
                        </a:solidFill>
                        <a:latin typeface="Arial" pitchFamily="34" charset="0"/>
                        <a:cs typeface="Arial" pitchFamily="34" charset="0"/>
                      </a:endParaRPr>
                    </a:p>
                  </a:txBody>
                  <a:tcPr marL="91462" marR="91462" marT="45713" marB="45713" anchor="ctr"/>
                </a:tc>
                <a:tc>
                  <a:txBody>
                    <a:bodyPr/>
                    <a:lstStyle/>
                    <a:p>
                      <a:pPr algn="ctr"/>
                      <a:endParaRPr lang="en-US" sz="2000" b="0" dirty="0">
                        <a:solidFill>
                          <a:srgbClr val="FF0000"/>
                        </a:solidFill>
                        <a:latin typeface="Arial" pitchFamily="34" charset="0"/>
                        <a:cs typeface="Arial" pitchFamily="34" charset="0"/>
                      </a:endParaRPr>
                    </a:p>
                  </a:txBody>
                  <a:tcPr marL="91462" marR="91462" marT="45713" marB="45713" anchor="ctr"/>
                </a:tc>
                <a:tc>
                  <a:txBody>
                    <a:bodyPr/>
                    <a:lstStyle/>
                    <a:p>
                      <a:pPr algn="ctr"/>
                      <a:r>
                        <a:rPr lang="en-US" sz="2000" b="0" dirty="0" smtClean="0">
                          <a:solidFill>
                            <a:srgbClr val="FF0000"/>
                          </a:solidFill>
                          <a:latin typeface="Arial" pitchFamily="34" charset="0"/>
                          <a:cs typeface="Arial" pitchFamily="34" charset="0"/>
                        </a:rPr>
                        <a:t>3</a:t>
                      </a:r>
                      <a:endParaRPr lang="en-US" sz="2000" b="0" dirty="0">
                        <a:solidFill>
                          <a:srgbClr val="FF0000"/>
                        </a:solidFill>
                        <a:latin typeface="Arial" pitchFamily="34" charset="0"/>
                        <a:cs typeface="Arial" pitchFamily="34" charset="0"/>
                      </a:endParaRPr>
                    </a:p>
                  </a:txBody>
                  <a:tcPr marL="91462" marR="91462" marT="45713" marB="45713" anchor="ctr"/>
                </a:tc>
                <a:tc>
                  <a:txBody>
                    <a:bodyPr/>
                    <a:lstStyle/>
                    <a:p>
                      <a:pPr algn="ctr"/>
                      <a:endParaRPr lang="en-US" sz="2000" b="0" dirty="0">
                        <a:solidFill>
                          <a:srgbClr val="FF0000"/>
                        </a:solidFill>
                        <a:latin typeface="Arial" pitchFamily="34" charset="0"/>
                        <a:cs typeface="Arial" pitchFamily="34" charset="0"/>
                      </a:endParaRPr>
                    </a:p>
                  </a:txBody>
                  <a:tcPr marL="91462" marR="91462" marT="45713" marB="45713" anchor="ctr"/>
                </a:tc>
                <a:tc>
                  <a:txBody>
                    <a:bodyPr/>
                    <a:lstStyle/>
                    <a:p>
                      <a:pPr algn="ctr"/>
                      <a:r>
                        <a:rPr lang="en-US" sz="2000" b="0" dirty="0" smtClean="0">
                          <a:solidFill>
                            <a:srgbClr val="FF0000"/>
                          </a:solidFill>
                          <a:latin typeface="Arial" pitchFamily="34" charset="0"/>
                          <a:cs typeface="Arial" pitchFamily="34" charset="0"/>
                        </a:rPr>
                        <a:t>2</a:t>
                      </a:r>
                      <a:endParaRPr lang="en-US" sz="2000" b="0" dirty="0">
                        <a:solidFill>
                          <a:srgbClr val="FF0000"/>
                        </a:solidFill>
                        <a:latin typeface="Arial" pitchFamily="34" charset="0"/>
                        <a:cs typeface="Arial" pitchFamily="34" charset="0"/>
                      </a:endParaRPr>
                    </a:p>
                  </a:txBody>
                  <a:tcPr marL="91462" marR="91462" marT="45713" marB="45713" anchor="ctr"/>
                </a:tc>
                <a:tc>
                  <a:txBody>
                    <a:bodyPr/>
                    <a:lstStyle/>
                    <a:p>
                      <a:pPr algn="ctr"/>
                      <a:endParaRPr lang="en-US" sz="1800" dirty="0"/>
                    </a:p>
                  </a:txBody>
                  <a:tcPr marL="91462" marR="91462" marT="45713" marB="45713" anchor="ctr"/>
                </a:tc>
                <a:tc>
                  <a:txBody>
                    <a:bodyPr/>
                    <a:lstStyle/>
                    <a:p>
                      <a:pPr algn="ctr"/>
                      <a:endParaRPr lang="en-US" sz="1800" dirty="0"/>
                    </a:p>
                  </a:txBody>
                  <a:tcPr marL="91462" marR="91462" marT="45713" marB="45713" anchor="ctr"/>
                </a:tc>
                <a:extLst>
                  <a:ext uri="{0D108BD9-81ED-4DB2-BD59-A6C34878D82A}">
                    <a16:rowId xmlns:a16="http://schemas.microsoft.com/office/drawing/2014/main" val="10000"/>
                  </a:ext>
                </a:extLst>
              </a:tr>
              <a:tr h="45712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baseline="0" dirty="0" smtClean="0">
                          <a:latin typeface="Arial" pitchFamily="34" charset="0"/>
                          <a:cs typeface="Arial" pitchFamily="34" charset="0"/>
                        </a:rPr>
                        <a:t>8</a:t>
                      </a:r>
                      <a:r>
                        <a:rPr lang="en-US" sz="1400" b="1" baseline="30000" dirty="0" smtClean="0">
                          <a:latin typeface="Arial" pitchFamily="34" charset="0"/>
                          <a:cs typeface="Arial" pitchFamily="34" charset="0"/>
                        </a:rPr>
                        <a:t>2</a:t>
                      </a:r>
                    </a:p>
                  </a:txBody>
                  <a:tcPr marL="91462" marR="91462" marT="45713" marB="45713"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baseline="30000" dirty="0" smtClean="0">
                        <a:latin typeface="Arial" pitchFamily="34" charset="0"/>
                        <a:cs typeface="Arial" pitchFamily="34" charset="0"/>
                      </a:endParaRPr>
                    </a:p>
                  </a:txBody>
                  <a:tcPr marL="91462" marR="91462" marT="45713" marB="45713"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baseline="0" dirty="0" smtClean="0">
                          <a:latin typeface="Arial" pitchFamily="34" charset="0"/>
                          <a:cs typeface="Arial" pitchFamily="34" charset="0"/>
                        </a:rPr>
                        <a:t>8</a:t>
                      </a:r>
                      <a:r>
                        <a:rPr lang="en-US" sz="1400" b="1" baseline="30000" dirty="0" smtClean="0">
                          <a:latin typeface="Arial" pitchFamily="34" charset="0"/>
                          <a:cs typeface="Arial" pitchFamily="34" charset="0"/>
                        </a:rPr>
                        <a:t>1</a:t>
                      </a:r>
                    </a:p>
                  </a:txBody>
                  <a:tcPr marL="91462" marR="91462" marT="45713" marB="45713"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baseline="30000" dirty="0" smtClean="0">
                        <a:latin typeface="Arial" pitchFamily="34" charset="0"/>
                        <a:cs typeface="Arial" pitchFamily="34" charset="0"/>
                      </a:endParaRPr>
                    </a:p>
                  </a:txBody>
                  <a:tcPr marL="91462" marR="91462" marT="45713" marB="45713"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baseline="0" dirty="0" smtClean="0">
                          <a:latin typeface="Arial" pitchFamily="34" charset="0"/>
                          <a:cs typeface="Arial" pitchFamily="34" charset="0"/>
                        </a:rPr>
                        <a:t>8</a:t>
                      </a:r>
                      <a:r>
                        <a:rPr lang="en-US" sz="1400" b="1" baseline="30000" dirty="0" smtClean="0">
                          <a:latin typeface="Arial" pitchFamily="34" charset="0"/>
                          <a:cs typeface="Arial" pitchFamily="34" charset="0"/>
                        </a:rPr>
                        <a:t>0</a:t>
                      </a:r>
                    </a:p>
                  </a:txBody>
                  <a:tcPr marL="91462" marR="91462" marT="45713" marB="45713" anchor="ctr"/>
                </a:tc>
                <a:tc>
                  <a:txBody>
                    <a:bodyPr/>
                    <a:lstStyle/>
                    <a:p>
                      <a:pPr algn="ctr"/>
                      <a:endParaRPr lang="en-US" sz="1800" dirty="0"/>
                    </a:p>
                  </a:txBody>
                  <a:tcPr marL="91462" marR="91462" marT="45713" marB="45713" anchor="ctr"/>
                </a:tc>
                <a:tc>
                  <a:txBody>
                    <a:bodyPr/>
                    <a:lstStyle/>
                    <a:p>
                      <a:pPr algn="ctr"/>
                      <a:endParaRPr lang="en-US" sz="1800" dirty="0"/>
                    </a:p>
                  </a:txBody>
                  <a:tcPr marL="91462" marR="91462" marT="45713" marB="45713" anchor="ctr"/>
                </a:tc>
                <a:extLst>
                  <a:ext uri="{0D108BD9-81ED-4DB2-BD59-A6C34878D82A}">
                    <a16:rowId xmlns:a16="http://schemas.microsoft.com/office/drawing/2014/main" val="10001"/>
                  </a:ext>
                </a:extLst>
              </a:tr>
              <a:tr h="457128">
                <a:tc>
                  <a:txBody>
                    <a:bodyPr/>
                    <a:lstStyle/>
                    <a:p>
                      <a:pPr algn="ctr"/>
                      <a:r>
                        <a:rPr lang="en-US" sz="1200" b="1" dirty="0" smtClean="0">
                          <a:latin typeface="Arial" pitchFamily="34" charset="0"/>
                          <a:cs typeface="Arial" pitchFamily="34" charset="0"/>
                        </a:rPr>
                        <a:t>64</a:t>
                      </a:r>
                      <a:endParaRPr lang="en-US" sz="1200" b="1" dirty="0">
                        <a:latin typeface="Arial" pitchFamily="34" charset="0"/>
                        <a:cs typeface="Arial" pitchFamily="34" charset="0"/>
                      </a:endParaRPr>
                    </a:p>
                  </a:txBody>
                  <a:tcPr marL="91462" marR="91462" marT="45713" marB="45713" anchor="ctr"/>
                </a:tc>
                <a:tc>
                  <a:txBody>
                    <a:bodyPr/>
                    <a:lstStyle/>
                    <a:p>
                      <a:pPr algn="ctr"/>
                      <a:endParaRPr lang="en-US" sz="1200" b="1" dirty="0">
                        <a:latin typeface="Arial" pitchFamily="34" charset="0"/>
                        <a:cs typeface="Arial" pitchFamily="34" charset="0"/>
                      </a:endParaRPr>
                    </a:p>
                  </a:txBody>
                  <a:tcPr marL="91462" marR="91462" marT="45713" marB="45713" anchor="ctr"/>
                </a:tc>
                <a:tc>
                  <a:txBody>
                    <a:bodyPr/>
                    <a:lstStyle/>
                    <a:p>
                      <a:pPr algn="ctr"/>
                      <a:r>
                        <a:rPr lang="en-US" sz="1200" b="1" dirty="0" smtClean="0">
                          <a:latin typeface="Arial" pitchFamily="34" charset="0"/>
                          <a:cs typeface="Arial" pitchFamily="34" charset="0"/>
                        </a:rPr>
                        <a:t>8</a:t>
                      </a:r>
                      <a:endParaRPr lang="en-US" sz="1200" b="1" dirty="0">
                        <a:latin typeface="Arial" pitchFamily="34" charset="0"/>
                        <a:cs typeface="Arial" pitchFamily="34" charset="0"/>
                      </a:endParaRPr>
                    </a:p>
                  </a:txBody>
                  <a:tcPr marL="91462" marR="91462" marT="45713" marB="45713" anchor="ctr"/>
                </a:tc>
                <a:tc>
                  <a:txBody>
                    <a:bodyPr/>
                    <a:lstStyle/>
                    <a:p>
                      <a:pPr algn="ctr"/>
                      <a:endParaRPr lang="en-US" sz="1200" b="1" dirty="0">
                        <a:latin typeface="Arial" pitchFamily="34" charset="0"/>
                        <a:cs typeface="Arial" pitchFamily="34" charset="0"/>
                      </a:endParaRPr>
                    </a:p>
                  </a:txBody>
                  <a:tcPr marL="91462" marR="91462" marT="45713" marB="45713" anchor="ctr"/>
                </a:tc>
                <a:tc>
                  <a:txBody>
                    <a:bodyPr/>
                    <a:lstStyle/>
                    <a:p>
                      <a:pPr algn="ctr"/>
                      <a:r>
                        <a:rPr lang="en-US" sz="1200" b="1" dirty="0" smtClean="0">
                          <a:latin typeface="Arial" pitchFamily="34" charset="0"/>
                          <a:cs typeface="Arial" pitchFamily="34" charset="0"/>
                        </a:rPr>
                        <a:t>1</a:t>
                      </a:r>
                      <a:endParaRPr lang="en-US" sz="1200" b="1" dirty="0">
                        <a:latin typeface="Arial" pitchFamily="34" charset="0"/>
                        <a:cs typeface="Arial" pitchFamily="34" charset="0"/>
                      </a:endParaRPr>
                    </a:p>
                  </a:txBody>
                  <a:tcPr marL="91462" marR="91462" marT="45713" marB="45713" anchor="ctr"/>
                </a:tc>
                <a:tc>
                  <a:txBody>
                    <a:bodyPr/>
                    <a:lstStyle/>
                    <a:p>
                      <a:pPr algn="ctr"/>
                      <a:endParaRPr lang="en-US" sz="1800" dirty="0"/>
                    </a:p>
                  </a:txBody>
                  <a:tcPr marL="91462" marR="91462" marT="45713" marB="45713" anchor="ctr"/>
                </a:tc>
                <a:tc>
                  <a:txBody>
                    <a:bodyPr/>
                    <a:lstStyle/>
                    <a:p>
                      <a:pPr algn="ctr"/>
                      <a:endParaRPr lang="en-US" sz="1800" dirty="0"/>
                    </a:p>
                  </a:txBody>
                  <a:tcPr marL="91462" marR="91462" marT="45713" marB="45713" anchor="ctr"/>
                </a:tc>
                <a:extLst>
                  <a:ext uri="{0D108BD9-81ED-4DB2-BD59-A6C34878D82A}">
                    <a16:rowId xmlns:a16="http://schemas.microsoft.com/office/drawing/2014/main" val="10002"/>
                  </a:ext>
                </a:extLst>
              </a:tr>
              <a:tr h="639979">
                <a:tc>
                  <a:txBody>
                    <a:bodyPr/>
                    <a:lstStyle/>
                    <a:p>
                      <a:pPr algn="ctr"/>
                      <a:r>
                        <a:rPr lang="en-US" sz="1200" b="1" dirty="0" smtClean="0">
                          <a:latin typeface="Arial" pitchFamily="34" charset="0"/>
                          <a:cs typeface="Arial" pitchFamily="34" charset="0"/>
                        </a:rPr>
                        <a:t>64</a:t>
                      </a:r>
                      <a:endParaRPr lang="en-US" sz="1200" b="1" dirty="0">
                        <a:latin typeface="Arial" pitchFamily="34" charset="0"/>
                        <a:cs typeface="Arial" pitchFamily="34" charset="0"/>
                      </a:endParaRPr>
                    </a:p>
                  </a:txBody>
                  <a:tcPr marL="91462" marR="91462" marT="45713" marB="45713" anchor="ctr"/>
                </a:tc>
                <a:tc>
                  <a:txBody>
                    <a:bodyPr/>
                    <a:lstStyle/>
                    <a:p>
                      <a:pPr algn="ctr"/>
                      <a:r>
                        <a:rPr lang="en-US" sz="1200" b="1" dirty="0" smtClean="0">
                          <a:latin typeface="Arial" pitchFamily="34" charset="0"/>
                          <a:cs typeface="Arial" pitchFamily="34" charset="0"/>
                        </a:rPr>
                        <a:t>+</a:t>
                      </a:r>
                      <a:endParaRPr lang="en-US" sz="1200" b="1" dirty="0">
                        <a:latin typeface="Arial" pitchFamily="34" charset="0"/>
                        <a:cs typeface="Arial" pitchFamily="34" charset="0"/>
                      </a:endParaRPr>
                    </a:p>
                  </a:txBody>
                  <a:tcPr marL="91462" marR="91462" marT="45713" marB="45713" anchor="ctr"/>
                </a:tc>
                <a:tc>
                  <a:txBody>
                    <a:bodyPr/>
                    <a:lstStyle/>
                    <a:p>
                      <a:pPr algn="ctr"/>
                      <a:r>
                        <a:rPr lang="en-US" sz="1200" b="1" dirty="0" smtClean="0">
                          <a:latin typeface="Arial" pitchFamily="34" charset="0"/>
                          <a:cs typeface="Arial" pitchFamily="34" charset="0"/>
                        </a:rPr>
                        <a:t>24</a:t>
                      </a:r>
                      <a:endParaRPr lang="en-US" sz="1200" b="1" dirty="0">
                        <a:latin typeface="Arial" pitchFamily="34" charset="0"/>
                        <a:cs typeface="Arial" pitchFamily="34" charset="0"/>
                      </a:endParaRPr>
                    </a:p>
                  </a:txBody>
                  <a:tcPr marL="91462" marR="91462" marT="45713" marB="45713" anchor="ctr"/>
                </a:tc>
                <a:tc>
                  <a:txBody>
                    <a:bodyPr/>
                    <a:lstStyle/>
                    <a:p>
                      <a:pPr algn="ctr"/>
                      <a:r>
                        <a:rPr lang="en-US" sz="1200" b="1" dirty="0" smtClean="0">
                          <a:latin typeface="Arial" pitchFamily="34" charset="0"/>
                          <a:cs typeface="Arial" pitchFamily="34" charset="0"/>
                        </a:rPr>
                        <a:t>+</a:t>
                      </a:r>
                      <a:endParaRPr lang="en-US" sz="1200" b="1" dirty="0">
                        <a:latin typeface="Arial" pitchFamily="34" charset="0"/>
                        <a:cs typeface="Arial" pitchFamily="34" charset="0"/>
                      </a:endParaRPr>
                    </a:p>
                  </a:txBody>
                  <a:tcPr marL="91462" marR="91462" marT="45713" marB="45713" anchor="ctr"/>
                </a:tc>
                <a:tc>
                  <a:txBody>
                    <a:bodyPr/>
                    <a:lstStyle/>
                    <a:p>
                      <a:pPr algn="ctr"/>
                      <a:r>
                        <a:rPr lang="en-US" sz="1200" b="1" dirty="0" smtClean="0">
                          <a:latin typeface="Arial" pitchFamily="34" charset="0"/>
                          <a:cs typeface="Arial" pitchFamily="34" charset="0"/>
                        </a:rPr>
                        <a:t>2</a:t>
                      </a:r>
                      <a:endParaRPr lang="en-US" sz="1200" b="1" dirty="0">
                        <a:latin typeface="Arial" pitchFamily="34" charset="0"/>
                        <a:cs typeface="Arial" pitchFamily="34" charset="0"/>
                      </a:endParaRPr>
                    </a:p>
                  </a:txBody>
                  <a:tcPr marL="91462" marR="91462" marT="45713" marB="45713" anchor="ctr"/>
                </a:tc>
                <a:tc>
                  <a:txBody>
                    <a:bodyPr/>
                    <a:lstStyle/>
                    <a:p>
                      <a:pPr algn="ctr"/>
                      <a:r>
                        <a:rPr lang="en-US" sz="1800" dirty="0" smtClean="0"/>
                        <a:t>=</a:t>
                      </a:r>
                      <a:endParaRPr lang="en-US" sz="1800" dirty="0"/>
                    </a:p>
                  </a:txBody>
                  <a:tcPr marL="91462" marR="91462" marT="45713" marB="45713" anchor="ctr"/>
                </a:tc>
                <a:tc>
                  <a:txBody>
                    <a:bodyPr/>
                    <a:lstStyle/>
                    <a:p>
                      <a:pPr algn="ctr"/>
                      <a:r>
                        <a:rPr lang="en-US" sz="2000" b="0" baseline="0" dirty="0" smtClean="0">
                          <a:solidFill>
                            <a:srgbClr val="FF0000"/>
                          </a:solidFill>
                        </a:rPr>
                        <a:t>90</a:t>
                      </a:r>
                      <a:r>
                        <a:rPr lang="en-US" sz="2000" b="0" baseline="-25000" dirty="0" smtClean="0">
                          <a:solidFill>
                            <a:srgbClr val="FF0000"/>
                          </a:solidFill>
                        </a:rPr>
                        <a:t>10</a:t>
                      </a:r>
                      <a:endParaRPr lang="en-US" sz="2000" b="0" baseline="-25000" dirty="0">
                        <a:solidFill>
                          <a:srgbClr val="FF0000"/>
                        </a:solidFill>
                      </a:endParaRPr>
                    </a:p>
                  </a:txBody>
                  <a:tcPr marL="91462" marR="91462" marT="45713" marB="45713" anchor="ctr"/>
                </a:tc>
                <a:extLst>
                  <a:ext uri="{0D108BD9-81ED-4DB2-BD59-A6C34878D82A}">
                    <a16:rowId xmlns:a16="http://schemas.microsoft.com/office/drawing/2014/main" val="10003"/>
                  </a:ext>
                </a:extLst>
              </a:tr>
            </a:tbl>
          </a:graphicData>
        </a:graphic>
      </p:graphicFrame>
      <p:graphicFrame>
        <p:nvGraphicFramePr>
          <p:cNvPr id="4102" name="Object 6"/>
          <p:cNvGraphicFramePr>
            <a:graphicFrameLocks noChangeAspect="1"/>
          </p:cNvGraphicFramePr>
          <p:nvPr/>
        </p:nvGraphicFramePr>
        <p:xfrm>
          <a:off x="5257801" y="3271838"/>
          <a:ext cx="2157413" cy="3586162"/>
        </p:xfrm>
        <a:graphic>
          <a:graphicData uri="http://schemas.openxmlformats.org/presentationml/2006/ole">
            <mc:AlternateContent xmlns:mc="http://schemas.openxmlformats.org/markup-compatibility/2006">
              <mc:Choice xmlns:v="urn:schemas-microsoft-com:vml" Requires="v">
                <p:oleObj spid="_x0000_s6214" name="Equation" r:id="rId4" imgW="1993680" imgH="3314520" progId="Equation.3">
                  <p:embed/>
                </p:oleObj>
              </mc:Choice>
              <mc:Fallback>
                <p:oleObj name="Equation" r:id="rId4" imgW="1993680" imgH="3314520" progId="Equation.3">
                  <p:embed/>
                  <p:pic>
                    <p:nvPicPr>
                      <p:cNvPr id="410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1" y="3271838"/>
                        <a:ext cx="2157413" cy="358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79" name="TextBox 5"/>
          <p:cNvSpPr txBox="1">
            <a:spLocks noChangeArrowheads="1"/>
          </p:cNvSpPr>
          <p:nvPr/>
        </p:nvSpPr>
        <p:spPr bwMode="auto">
          <a:xfrm>
            <a:off x="1981200" y="2133601"/>
            <a:ext cx="8458200" cy="150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600"/>
              </a:spcAft>
            </a:pPr>
            <a:r>
              <a:rPr lang="en-US" altLang="en-US" sz="2000" i="1"/>
              <a:t>Solution</a:t>
            </a:r>
            <a:r>
              <a:rPr lang="en-US" altLang="en-US" sz="2000"/>
              <a:t>:</a:t>
            </a:r>
          </a:p>
          <a:p>
            <a:pPr lvl="1" eaLnBrk="1" hangingPunct="1">
              <a:spcAft>
                <a:spcPts val="1200"/>
              </a:spcAft>
            </a:pPr>
            <a:r>
              <a:rPr lang="en-US" altLang="en-US" sz="2000"/>
              <a:t>First convert the octal number into its decimal equivalent, then convert the decimal number into its binary equivalent.</a:t>
            </a:r>
          </a:p>
          <a:p>
            <a:pPr eaLnBrk="1" hangingPunct="1"/>
            <a:endParaRPr lang="en-US" altLang="en-US"/>
          </a:p>
        </p:txBody>
      </p:sp>
      <p:sp>
        <p:nvSpPr>
          <p:cNvPr id="10" name="Slide Number Placeholder 9"/>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671DEAC-33CC-4BD9-A29E-67404EF97DCB}" type="slidenum">
              <a:rPr lang="en-US" altLang="en-US"/>
              <a:pPr eaLnBrk="1" hangingPunct="1"/>
              <a:t>25</a:t>
            </a:fld>
            <a:endParaRPr lang="en-US" altLang="en-US"/>
          </a:p>
        </p:txBody>
      </p:sp>
    </p:spTree>
    <p:extLst>
      <p:ext uri="{BB962C8B-B14F-4D97-AF65-F5344CB8AC3E}">
        <p14:creationId xmlns:p14="http://schemas.microsoft.com/office/powerpoint/2010/main" val="1581443799"/>
      </p:ext>
    </p:extLst>
  </p:cSld>
  <p:clrMapOvr>
    <a:masterClrMapping/>
  </p:clrMapOvr>
  <p:transition advClick="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79389" y="224628"/>
            <a:ext cx="10515600" cy="726283"/>
          </a:xfrm>
        </p:spPr>
        <p:txBody>
          <a:bodyPr/>
          <a:lstStyle/>
          <a:p>
            <a:pPr eaLnBrk="1" hangingPunct="1"/>
            <a:r>
              <a:rPr lang="en-US" altLang="en-US" dirty="0" smtClean="0"/>
              <a:t>Binary ↔ Octal ↔ Hex Shortcut</a:t>
            </a:r>
          </a:p>
        </p:txBody>
      </p:sp>
      <p:sp>
        <p:nvSpPr>
          <p:cNvPr id="30723" name="Content Placeholder 4"/>
          <p:cNvSpPr txBox="1">
            <a:spLocks/>
          </p:cNvSpPr>
          <p:nvPr/>
        </p:nvSpPr>
        <p:spPr bwMode="auto">
          <a:xfrm>
            <a:off x="1905000" y="1219200"/>
            <a:ext cx="84582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t>Because binary, octal, and hex number systems are all powers of two (which is the reason we use them) there is a relationship that we can exploit to make conversion easier.</a:t>
            </a:r>
          </a:p>
          <a:p>
            <a:pPr eaLnBrk="1" hangingPunct="1"/>
            <a:endParaRPr lang="en-US" altLang="en-US" sz="2000"/>
          </a:p>
          <a:p>
            <a:pPr eaLnBrk="1" hangingPunct="1"/>
            <a:endParaRPr lang="en-US" altLang="en-US" sz="2000"/>
          </a:p>
          <a:p>
            <a:pPr eaLnBrk="1" hangingPunct="1"/>
            <a:r>
              <a:rPr lang="en-US" altLang="en-US" sz="2000"/>
              <a:t>To convert directly between binary and octal, group the binary bits into sets of 3 (because 2</a:t>
            </a:r>
            <a:r>
              <a:rPr lang="en-US" altLang="en-US" sz="2000" baseline="30000"/>
              <a:t>3</a:t>
            </a:r>
            <a:r>
              <a:rPr lang="en-US" altLang="en-US" sz="2000"/>
              <a:t> = 8). You may need to pad with leading zeros.</a:t>
            </a:r>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r>
              <a:rPr lang="en-US" altLang="en-US" sz="2000"/>
              <a:t>To convert directly between binary and hexadecimal number systems, group the binary bits into sets of 4 (because 2</a:t>
            </a:r>
            <a:r>
              <a:rPr lang="en-US" altLang="en-US" sz="2000" baseline="30000"/>
              <a:t>4</a:t>
            </a:r>
            <a:r>
              <a:rPr lang="en-US" altLang="en-US" sz="2000"/>
              <a:t> = 16). You may need to pad with leading zeros.</a:t>
            </a:r>
          </a:p>
          <a:p>
            <a:pPr eaLnBrk="1" hangingPunct="1"/>
            <a:endParaRPr lang="en-US" altLang="en-US" sz="2000"/>
          </a:p>
          <a:p>
            <a:pPr eaLnBrk="1" hangingPunct="1"/>
            <a:endParaRPr lang="en-US" altLang="en-US" sz="2400"/>
          </a:p>
          <a:p>
            <a:pPr eaLnBrk="1" hangingPunct="1"/>
            <a:endParaRPr lang="en-US" altLang="en-US" sz="2400"/>
          </a:p>
        </p:txBody>
      </p:sp>
      <p:sp>
        <p:nvSpPr>
          <p:cNvPr id="30724" name="TextBox 68"/>
          <p:cNvSpPr txBox="1">
            <a:spLocks noChangeArrowheads="1"/>
          </p:cNvSpPr>
          <p:nvPr/>
        </p:nvSpPr>
        <p:spPr bwMode="auto">
          <a:xfrm>
            <a:off x="2994025" y="2286000"/>
            <a:ext cx="4133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2400">
                <a:solidFill>
                  <a:srgbClr val="FF0000"/>
                </a:solidFill>
              </a:rPr>
              <a:t>1 0 1 1 0 1 0 </a:t>
            </a:r>
            <a:r>
              <a:rPr lang="en-US" altLang="en-US" sz="2400" baseline="-25000">
                <a:solidFill>
                  <a:srgbClr val="FF0000"/>
                </a:solidFill>
              </a:rPr>
              <a:t>2 </a:t>
            </a:r>
            <a:r>
              <a:rPr lang="en-US" altLang="en-US" sz="2400"/>
              <a:t>= </a:t>
            </a:r>
            <a:r>
              <a:rPr lang="en-US" altLang="en-US" sz="2400">
                <a:solidFill>
                  <a:srgbClr val="FF0000"/>
                </a:solidFill>
                <a:sym typeface="Symbol" panose="05050102010706020507" pitchFamily="18" charset="2"/>
              </a:rPr>
              <a:t>132 </a:t>
            </a:r>
            <a:r>
              <a:rPr lang="en-US" altLang="en-US" sz="2400" baseline="-25000">
                <a:solidFill>
                  <a:srgbClr val="FF0000"/>
                </a:solidFill>
                <a:sym typeface="Symbol" panose="05050102010706020507" pitchFamily="18" charset="2"/>
              </a:rPr>
              <a:t>8</a:t>
            </a:r>
            <a:r>
              <a:rPr lang="en-US" altLang="en-US" sz="2400"/>
              <a:t> = </a:t>
            </a:r>
            <a:r>
              <a:rPr lang="en-US" altLang="en-US" sz="2400">
                <a:solidFill>
                  <a:srgbClr val="FF0000"/>
                </a:solidFill>
                <a:sym typeface="Symbol" panose="05050102010706020507" pitchFamily="18" charset="2"/>
              </a:rPr>
              <a:t>5A </a:t>
            </a:r>
            <a:r>
              <a:rPr lang="en-US" altLang="en-US" sz="2400" baseline="-25000">
                <a:solidFill>
                  <a:srgbClr val="FF0000"/>
                </a:solidFill>
                <a:sym typeface="Symbol" panose="05050102010706020507" pitchFamily="18" charset="2"/>
              </a:rPr>
              <a:t>H</a:t>
            </a:r>
            <a:r>
              <a:rPr lang="en-US" altLang="en-US" sz="2400"/>
              <a:t> </a:t>
            </a:r>
            <a:endParaRPr lang="en-US" altLang="en-US" sz="2400" baseline="-25000">
              <a:solidFill>
                <a:srgbClr val="FF0000"/>
              </a:solidFill>
            </a:endParaRPr>
          </a:p>
        </p:txBody>
      </p:sp>
      <p:grpSp>
        <p:nvGrpSpPr>
          <p:cNvPr id="30725" name="Group 31"/>
          <p:cNvGrpSpPr>
            <a:grpSpLocks/>
          </p:cNvGrpSpPr>
          <p:nvPr/>
        </p:nvGrpSpPr>
        <p:grpSpPr bwMode="auto">
          <a:xfrm>
            <a:off x="2525714" y="3505200"/>
            <a:ext cx="4954587" cy="1111250"/>
            <a:chOff x="1001408" y="3843650"/>
            <a:chExt cx="4954380" cy="1111434"/>
          </a:xfrm>
        </p:grpSpPr>
        <p:sp>
          <p:nvSpPr>
            <p:cNvPr id="6" name="TextBox 68"/>
            <p:cNvSpPr txBox="1">
              <a:spLocks noChangeArrowheads="1"/>
            </p:cNvSpPr>
            <p:nvPr/>
          </p:nvSpPr>
          <p:spPr bwMode="auto">
            <a:xfrm>
              <a:off x="1001408" y="3843650"/>
              <a:ext cx="4954380" cy="457276"/>
            </a:xfrm>
            <a:prstGeom prst="rect">
              <a:avLst/>
            </a:prstGeom>
            <a:noFill/>
            <a:ln w="9525">
              <a:noFill/>
              <a:miter lim="800000"/>
              <a:headEnd/>
              <a:tailEnd/>
            </a:ln>
          </p:spPr>
          <p:txBody>
            <a:bodyPr wrap="none">
              <a:spAutoFit/>
            </a:bodyPr>
            <a:lstStyle/>
            <a:p>
              <a:pPr algn="r">
                <a:defRPr/>
              </a:pPr>
              <a:r>
                <a:rPr lang="en-US" sz="2400" dirty="0">
                  <a:solidFill>
                    <a:schemeClr val="bg2">
                      <a:lumMod val="60000"/>
                      <a:lumOff val="40000"/>
                    </a:schemeClr>
                  </a:solidFill>
                  <a:latin typeface="Arial" charset="0"/>
                  <a:cs typeface="Arial" charset="0"/>
                </a:rPr>
                <a:t>0 0 </a:t>
              </a:r>
              <a:r>
                <a:rPr lang="en-US" sz="2400" dirty="0">
                  <a:solidFill>
                    <a:srgbClr val="FF0000"/>
                  </a:solidFill>
                  <a:latin typeface="Arial" charset="0"/>
                  <a:cs typeface="Arial" charset="0"/>
                </a:rPr>
                <a:t>1 0 1 1 0 1 0 </a:t>
              </a:r>
              <a:r>
                <a:rPr lang="en-US" sz="2400" baseline="-25000" dirty="0">
                  <a:solidFill>
                    <a:srgbClr val="FF0000"/>
                  </a:solidFill>
                  <a:latin typeface="Arial" charset="0"/>
                  <a:cs typeface="Arial" charset="0"/>
                </a:rPr>
                <a:t>2 </a:t>
              </a:r>
              <a:r>
                <a:rPr lang="en-US" sz="2400" dirty="0">
                  <a:latin typeface="Arial" charset="0"/>
                  <a:cs typeface="Arial" charset="0"/>
                </a:rPr>
                <a:t>= </a:t>
              </a:r>
              <a:r>
                <a:rPr lang="en-US" sz="2400" dirty="0">
                  <a:solidFill>
                    <a:srgbClr val="FF0000"/>
                  </a:solidFill>
                  <a:latin typeface="Arial" charset="0"/>
                  <a:cs typeface="Arial" charset="0"/>
                  <a:sym typeface="Symbol" pitchFamily="18" charset="2"/>
                </a:rPr>
                <a:t>1       3        2 </a:t>
              </a:r>
              <a:r>
                <a:rPr lang="en-US" sz="2400" baseline="-25000" dirty="0">
                  <a:solidFill>
                    <a:srgbClr val="FF0000"/>
                  </a:solidFill>
                  <a:latin typeface="Arial" charset="0"/>
                  <a:cs typeface="Arial" charset="0"/>
                  <a:sym typeface="Symbol" pitchFamily="18" charset="2"/>
                </a:rPr>
                <a:t>8</a:t>
              </a:r>
              <a:r>
                <a:rPr lang="en-US" sz="2400" dirty="0">
                  <a:latin typeface="Arial" charset="0"/>
                  <a:cs typeface="Arial" charset="0"/>
                </a:rPr>
                <a:t> </a:t>
              </a:r>
              <a:endParaRPr lang="en-US" sz="2400" baseline="-25000" dirty="0">
                <a:solidFill>
                  <a:srgbClr val="FF0000"/>
                </a:solidFill>
                <a:latin typeface="Arial" charset="0"/>
                <a:cs typeface="Arial" charset="0"/>
              </a:endParaRPr>
            </a:p>
          </p:txBody>
        </p:sp>
        <p:sp>
          <p:nvSpPr>
            <p:cNvPr id="7" name="Left Brace 6"/>
            <p:cNvSpPr>
              <a:spLocks/>
            </p:cNvSpPr>
            <p:nvPr/>
          </p:nvSpPr>
          <p:spPr bwMode="auto">
            <a:xfrm rot="-5400000">
              <a:off x="2740398" y="4020757"/>
              <a:ext cx="411231" cy="685771"/>
            </a:xfrm>
            <a:prstGeom prst="leftBrace">
              <a:avLst>
                <a:gd name="adj1" fmla="val 8330"/>
                <a:gd name="adj2" fmla="val 50000"/>
              </a:avLst>
            </a:prstGeom>
            <a:noFill/>
            <a:ln w="19050" algn="ctr">
              <a:solidFill>
                <a:srgbClr val="0000FF"/>
              </a:solidFill>
              <a:round/>
              <a:headEnd/>
              <a:tailEnd/>
            </a:ln>
          </p:spPr>
          <p:txBody>
            <a:bodyPr vert="eaVert" anchor="ctr"/>
            <a:lstStyle/>
            <a:p>
              <a:pPr algn="ctr">
                <a:defRPr/>
              </a:pPr>
              <a:endParaRPr lang="en-US" dirty="0"/>
            </a:p>
          </p:txBody>
        </p:sp>
        <p:sp>
          <p:nvSpPr>
            <p:cNvPr id="8" name="Left Brace 7"/>
            <p:cNvSpPr>
              <a:spLocks/>
            </p:cNvSpPr>
            <p:nvPr/>
          </p:nvSpPr>
          <p:spPr bwMode="auto">
            <a:xfrm rot="-5400000">
              <a:off x="1978430" y="4020757"/>
              <a:ext cx="411231" cy="685771"/>
            </a:xfrm>
            <a:prstGeom prst="leftBrace">
              <a:avLst>
                <a:gd name="adj1" fmla="val 8330"/>
                <a:gd name="adj2" fmla="val 50000"/>
              </a:avLst>
            </a:prstGeom>
            <a:noFill/>
            <a:ln w="19050" algn="ctr">
              <a:solidFill>
                <a:srgbClr val="0000FF"/>
              </a:solidFill>
              <a:round/>
              <a:headEnd/>
              <a:tailEnd/>
            </a:ln>
          </p:spPr>
          <p:txBody>
            <a:bodyPr vert="eaVert" anchor="ctr"/>
            <a:lstStyle/>
            <a:p>
              <a:pPr algn="ctr">
                <a:defRPr/>
              </a:pPr>
              <a:endParaRPr lang="en-US" dirty="0"/>
            </a:p>
          </p:txBody>
        </p:sp>
        <p:sp>
          <p:nvSpPr>
            <p:cNvPr id="9" name="Left Brace 8"/>
            <p:cNvSpPr>
              <a:spLocks/>
            </p:cNvSpPr>
            <p:nvPr/>
          </p:nvSpPr>
          <p:spPr bwMode="auto">
            <a:xfrm rot="-5400000">
              <a:off x="1232336" y="4020757"/>
              <a:ext cx="411231" cy="685771"/>
            </a:xfrm>
            <a:prstGeom prst="leftBrace">
              <a:avLst>
                <a:gd name="adj1" fmla="val 8330"/>
                <a:gd name="adj2" fmla="val 50000"/>
              </a:avLst>
            </a:prstGeom>
            <a:noFill/>
            <a:ln w="19050" algn="ctr">
              <a:solidFill>
                <a:srgbClr val="0000FF"/>
              </a:solidFill>
              <a:round/>
              <a:headEnd/>
              <a:tailEnd/>
            </a:ln>
          </p:spPr>
          <p:txBody>
            <a:bodyPr vert="eaVert" anchor="ctr"/>
            <a:lstStyle/>
            <a:p>
              <a:pPr algn="ctr">
                <a:defRPr/>
              </a:pPr>
              <a:endParaRPr lang="en-US" dirty="0"/>
            </a:p>
          </p:txBody>
        </p:sp>
        <p:sp>
          <p:nvSpPr>
            <p:cNvPr id="10" name="Left Brace 9"/>
            <p:cNvSpPr>
              <a:spLocks/>
            </p:cNvSpPr>
            <p:nvPr/>
          </p:nvSpPr>
          <p:spPr bwMode="auto">
            <a:xfrm rot="5400000" flipV="1">
              <a:off x="3569805" y="4224784"/>
              <a:ext cx="685914" cy="685771"/>
            </a:xfrm>
            <a:prstGeom prst="leftBrace">
              <a:avLst>
                <a:gd name="adj1" fmla="val 8333"/>
                <a:gd name="adj2" fmla="val 50000"/>
              </a:avLst>
            </a:prstGeom>
            <a:noFill/>
            <a:ln w="19050" algn="ctr">
              <a:solidFill>
                <a:srgbClr val="0000FF"/>
              </a:solidFill>
              <a:round/>
              <a:headEnd/>
              <a:tailEnd/>
            </a:ln>
          </p:spPr>
          <p:txBody>
            <a:bodyPr vert="eaVert" anchor="ctr"/>
            <a:lstStyle/>
            <a:p>
              <a:pPr algn="ctr">
                <a:defRPr/>
              </a:pPr>
              <a:endParaRPr lang="en-US" dirty="0"/>
            </a:p>
          </p:txBody>
        </p:sp>
        <p:sp>
          <p:nvSpPr>
            <p:cNvPr id="11" name="Left Brace 10"/>
            <p:cNvSpPr>
              <a:spLocks/>
            </p:cNvSpPr>
            <p:nvPr/>
          </p:nvSpPr>
          <p:spPr bwMode="auto">
            <a:xfrm rot="5400000" flipV="1">
              <a:off x="4327010" y="4224784"/>
              <a:ext cx="685914" cy="685771"/>
            </a:xfrm>
            <a:prstGeom prst="leftBrace">
              <a:avLst>
                <a:gd name="adj1" fmla="val 8333"/>
                <a:gd name="adj2" fmla="val 50000"/>
              </a:avLst>
            </a:prstGeom>
            <a:noFill/>
            <a:ln w="19050" algn="ctr">
              <a:solidFill>
                <a:srgbClr val="0000FF"/>
              </a:solidFill>
              <a:round/>
              <a:headEnd/>
              <a:tailEnd/>
            </a:ln>
          </p:spPr>
          <p:txBody>
            <a:bodyPr vert="eaVert" anchor="ctr"/>
            <a:lstStyle/>
            <a:p>
              <a:pPr algn="ctr">
                <a:defRPr/>
              </a:pPr>
              <a:endParaRPr lang="en-US" dirty="0"/>
            </a:p>
          </p:txBody>
        </p:sp>
        <p:sp>
          <p:nvSpPr>
            <p:cNvPr id="12" name="Left Brace 11"/>
            <p:cNvSpPr>
              <a:spLocks/>
            </p:cNvSpPr>
            <p:nvPr/>
          </p:nvSpPr>
          <p:spPr bwMode="auto">
            <a:xfrm rot="5400000" flipV="1">
              <a:off x="5146126" y="4224784"/>
              <a:ext cx="685914" cy="685771"/>
            </a:xfrm>
            <a:prstGeom prst="leftBrace">
              <a:avLst>
                <a:gd name="adj1" fmla="val 8333"/>
                <a:gd name="adj2" fmla="val 50000"/>
              </a:avLst>
            </a:prstGeom>
            <a:noFill/>
            <a:ln w="19050" algn="ctr">
              <a:solidFill>
                <a:srgbClr val="0000FF"/>
              </a:solidFill>
              <a:round/>
              <a:headEnd/>
              <a:tailEnd/>
            </a:ln>
          </p:spPr>
          <p:txBody>
            <a:bodyPr vert="eaVert" anchor="ctr"/>
            <a:lstStyle/>
            <a:p>
              <a:pPr algn="ctr">
                <a:defRPr/>
              </a:pPr>
              <a:endParaRPr lang="en-US" dirty="0"/>
            </a:p>
          </p:txBody>
        </p:sp>
        <p:sp>
          <p:nvSpPr>
            <p:cNvPr id="30741" name="TextBox 68"/>
            <p:cNvSpPr txBox="1">
              <a:spLocks noChangeArrowheads="1"/>
            </p:cNvSpPr>
            <p:nvPr/>
          </p:nvSpPr>
          <p:spPr bwMode="auto">
            <a:xfrm>
              <a:off x="1271272" y="4558144"/>
              <a:ext cx="4673405" cy="39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rgbClr val="0000FF"/>
                  </a:solidFill>
                  <a:sym typeface="Symbol" panose="05050102010706020507" pitchFamily="18" charset="2"/>
                </a:rPr>
                <a:t>1         3         2         0 0 </a:t>
              </a:r>
              <a:r>
                <a:rPr lang="en-US" altLang="en-US" sz="2000">
                  <a:solidFill>
                    <a:srgbClr val="0000FF"/>
                  </a:solidFill>
                </a:rPr>
                <a:t>1   0 1 1   0 1 0 </a:t>
              </a:r>
              <a:endParaRPr lang="en-US" altLang="en-US" sz="2000" baseline="-25000">
                <a:solidFill>
                  <a:srgbClr val="0000FF"/>
                </a:solidFill>
              </a:endParaRPr>
            </a:p>
          </p:txBody>
        </p:sp>
      </p:grpSp>
      <p:grpSp>
        <p:nvGrpSpPr>
          <p:cNvPr id="30726" name="Group 30"/>
          <p:cNvGrpSpPr>
            <a:grpSpLocks/>
          </p:cNvGrpSpPr>
          <p:nvPr/>
        </p:nvGrpSpPr>
        <p:grpSpPr bwMode="auto">
          <a:xfrm>
            <a:off x="2611438" y="5549900"/>
            <a:ext cx="4419600" cy="1079500"/>
            <a:chOff x="1087186" y="5634335"/>
            <a:chExt cx="4420435" cy="1079964"/>
          </a:xfrm>
        </p:grpSpPr>
        <p:sp>
          <p:nvSpPr>
            <p:cNvPr id="15" name="TextBox 68"/>
            <p:cNvSpPr txBox="1">
              <a:spLocks noChangeArrowheads="1"/>
            </p:cNvSpPr>
            <p:nvPr/>
          </p:nvSpPr>
          <p:spPr bwMode="auto">
            <a:xfrm>
              <a:off x="1217386" y="5634335"/>
              <a:ext cx="4256891" cy="457397"/>
            </a:xfrm>
            <a:prstGeom prst="rect">
              <a:avLst/>
            </a:prstGeom>
            <a:noFill/>
            <a:ln w="9525">
              <a:noFill/>
              <a:miter lim="800000"/>
              <a:headEnd/>
              <a:tailEnd/>
            </a:ln>
          </p:spPr>
          <p:txBody>
            <a:bodyPr wrap="none">
              <a:spAutoFit/>
            </a:bodyPr>
            <a:lstStyle/>
            <a:p>
              <a:pPr algn="r">
                <a:defRPr/>
              </a:pPr>
              <a:r>
                <a:rPr lang="en-US" sz="2400" dirty="0">
                  <a:solidFill>
                    <a:schemeClr val="bg2">
                      <a:lumMod val="60000"/>
                      <a:lumOff val="40000"/>
                    </a:schemeClr>
                  </a:solidFill>
                  <a:latin typeface="Arial" charset="0"/>
                  <a:cs typeface="Arial" charset="0"/>
                </a:rPr>
                <a:t>0 </a:t>
              </a:r>
              <a:r>
                <a:rPr lang="en-US" sz="2400" dirty="0">
                  <a:solidFill>
                    <a:srgbClr val="FF0000"/>
                  </a:solidFill>
                  <a:latin typeface="Arial" charset="0"/>
                  <a:cs typeface="Arial" charset="0"/>
                </a:rPr>
                <a:t>1 0 1 1 0 1 0 </a:t>
              </a:r>
              <a:r>
                <a:rPr lang="en-US" sz="2400" baseline="-25000" dirty="0">
                  <a:solidFill>
                    <a:srgbClr val="FF0000"/>
                  </a:solidFill>
                  <a:latin typeface="Arial" charset="0"/>
                  <a:cs typeface="Arial" charset="0"/>
                </a:rPr>
                <a:t>2 </a:t>
              </a:r>
              <a:r>
                <a:rPr lang="en-US" sz="2400" dirty="0">
                  <a:latin typeface="Arial" charset="0"/>
                  <a:cs typeface="Arial" charset="0"/>
                </a:rPr>
                <a:t>= </a:t>
              </a:r>
              <a:r>
                <a:rPr lang="en-US" sz="2400" dirty="0">
                  <a:solidFill>
                    <a:srgbClr val="FF0000"/>
                  </a:solidFill>
                  <a:latin typeface="Arial" charset="0"/>
                  <a:cs typeface="Arial" charset="0"/>
                  <a:sym typeface="Symbol" pitchFamily="18" charset="2"/>
                </a:rPr>
                <a:t>5          A </a:t>
              </a:r>
              <a:r>
                <a:rPr lang="en-US" sz="2400" baseline="-25000" dirty="0">
                  <a:solidFill>
                    <a:srgbClr val="FF0000"/>
                  </a:solidFill>
                  <a:latin typeface="Arial" charset="0"/>
                  <a:cs typeface="Arial" charset="0"/>
                  <a:sym typeface="Symbol" pitchFamily="18" charset="2"/>
                </a:rPr>
                <a:t>16</a:t>
              </a:r>
              <a:r>
                <a:rPr lang="en-US" sz="2400" dirty="0">
                  <a:latin typeface="Arial" charset="0"/>
                  <a:cs typeface="Arial" charset="0"/>
                </a:rPr>
                <a:t> </a:t>
              </a:r>
              <a:endParaRPr lang="en-US" sz="2400" baseline="-25000" dirty="0">
                <a:solidFill>
                  <a:srgbClr val="FF0000"/>
                </a:solidFill>
                <a:latin typeface="Arial" charset="0"/>
                <a:cs typeface="Arial" charset="0"/>
              </a:endParaRPr>
            </a:p>
          </p:txBody>
        </p:sp>
        <p:sp>
          <p:nvSpPr>
            <p:cNvPr id="16" name="Left Brace 15"/>
            <p:cNvSpPr>
              <a:spLocks/>
            </p:cNvSpPr>
            <p:nvPr/>
          </p:nvSpPr>
          <p:spPr bwMode="auto">
            <a:xfrm rot="-5400000">
              <a:off x="2659064" y="5666214"/>
              <a:ext cx="366870" cy="960619"/>
            </a:xfrm>
            <a:prstGeom prst="leftBrace">
              <a:avLst>
                <a:gd name="adj1" fmla="val 8328"/>
                <a:gd name="adj2" fmla="val 50000"/>
              </a:avLst>
            </a:prstGeom>
            <a:noFill/>
            <a:ln w="19050" algn="ctr">
              <a:solidFill>
                <a:srgbClr val="0000FF"/>
              </a:solidFill>
              <a:round/>
              <a:headEnd/>
              <a:tailEnd/>
            </a:ln>
          </p:spPr>
          <p:txBody>
            <a:bodyPr vert="eaVert" anchor="ctr"/>
            <a:lstStyle/>
            <a:p>
              <a:pPr algn="ctr">
                <a:defRPr/>
              </a:pPr>
              <a:endParaRPr lang="en-US" dirty="0"/>
            </a:p>
          </p:txBody>
        </p:sp>
        <p:sp>
          <p:nvSpPr>
            <p:cNvPr id="17" name="Left Brace 16"/>
            <p:cNvSpPr>
              <a:spLocks/>
            </p:cNvSpPr>
            <p:nvPr/>
          </p:nvSpPr>
          <p:spPr bwMode="auto">
            <a:xfrm rot="-5400000">
              <a:off x="1627788" y="5667008"/>
              <a:ext cx="366870" cy="959031"/>
            </a:xfrm>
            <a:prstGeom prst="leftBrace">
              <a:avLst>
                <a:gd name="adj1" fmla="val 8338"/>
                <a:gd name="adj2" fmla="val 50000"/>
              </a:avLst>
            </a:prstGeom>
            <a:noFill/>
            <a:ln w="19050" algn="ctr">
              <a:solidFill>
                <a:srgbClr val="0000FF"/>
              </a:solidFill>
              <a:round/>
              <a:headEnd/>
              <a:tailEnd/>
            </a:ln>
          </p:spPr>
          <p:txBody>
            <a:bodyPr vert="eaVert" anchor="ctr"/>
            <a:lstStyle/>
            <a:p>
              <a:pPr algn="ctr">
                <a:defRPr/>
              </a:pPr>
              <a:endParaRPr lang="en-US" dirty="0"/>
            </a:p>
          </p:txBody>
        </p:sp>
        <p:sp>
          <p:nvSpPr>
            <p:cNvPr id="18" name="Left Brace 17"/>
            <p:cNvSpPr>
              <a:spLocks/>
            </p:cNvSpPr>
            <p:nvPr/>
          </p:nvSpPr>
          <p:spPr bwMode="auto">
            <a:xfrm rot="5400000" flipV="1">
              <a:off x="3544223" y="5881408"/>
              <a:ext cx="684507" cy="914573"/>
            </a:xfrm>
            <a:prstGeom prst="leftBrace">
              <a:avLst>
                <a:gd name="adj1" fmla="val 8332"/>
                <a:gd name="adj2" fmla="val 50000"/>
              </a:avLst>
            </a:prstGeom>
            <a:noFill/>
            <a:ln w="19050" algn="ctr">
              <a:solidFill>
                <a:srgbClr val="0000FF"/>
              </a:solidFill>
              <a:round/>
              <a:headEnd/>
              <a:tailEnd/>
            </a:ln>
          </p:spPr>
          <p:txBody>
            <a:bodyPr vert="eaVert" anchor="ctr"/>
            <a:lstStyle/>
            <a:p>
              <a:pPr algn="ctr">
                <a:defRPr/>
              </a:pPr>
              <a:endParaRPr lang="en-US" dirty="0"/>
            </a:p>
          </p:txBody>
        </p:sp>
        <p:sp>
          <p:nvSpPr>
            <p:cNvPr id="19" name="Left Brace 18"/>
            <p:cNvSpPr>
              <a:spLocks/>
            </p:cNvSpPr>
            <p:nvPr/>
          </p:nvSpPr>
          <p:spPr bwMode="auto">
            <a:xfrm rot="5400000" flipV="1">
              <a:off x="4546125" y="5871879"/>
              <a:ext cx="684507" cy="914573"/>
            </a:xfrm>
            <a:prstGeom prst="leftBrace">
              <a:avLst>
                <a:gd name="adj1" fmla="val 8332"/>
                <a:gd name="adj2" fmla="val 50000"/>
              </a:avLst>
            </a:prstGeom>
            <a:noFill/>
            <a:ln w="19050" algn="ctr">
              <a:solidFill>
                <a:srgbClr val="0000FF"/>
              </a:solidFill>
              <a:round/>
              <a:headEnd/>
              <a:tailEnd/>
            </a:ln>
          </p:spPr>
          <p:txBody>
            <a:bodyPr vert="eaVert" anchor="ctr"/>
            <a:lstStyle/>
            <a:p>
              <a:pPr algn="ctr">
                <a:defRPr/>
              </a:pPr>
              <a:endParaRPr lang="en-US" dirty="0"/>
            </a:p>
          </p:txBody>
        </p:sp>
        <p:sp>
          <p:nvSpPr>
            <p:cNvPr id="30733" name="TextBox 68"/>
            <p:cNvSpPr txBox="1">
              <a:spLocks noChangeArrowheads="1"/>
            </p:cNvSpPr>
            <p:nvPr/>
          </p:nvSpPr>
          <p:spPr bwMode="auto">
            <a:xfrm>
              <a:off x="1087186" y="6317253"/>
              <a:ext cx="4420435" cy="39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rgbClr val="0000FF"/>
                  </a:solidFill>
                  <a:sym typeface="Symbol" panose="05050102010706020507" pitchFamily="18" charset="2"/>
                </a:rPr>
                <a:t>        5             A        0 </a:t>
              </a:r>
              <a:r>
                <a:rPr lang="en-US" altLang="en-US" sz="2000">
                  <a:solidFill>
                    <a:srgbClr val="0000FF"/>
                  </a:solidFill>
                </a:rPr>
                <a:t>1 0 1   1  0 1 0 </a:t>
              </a:r>
              <a:endParaRPr lang="en-US" altLang="en-US" sz="2000" baseline="-25000">
                <a:solidFill>
                  <a:srgbClr val="0000FF"/>
                </a:solidFill>
              </a:endParaRPr>
            </a:p>
          </p:txBody>
        </p:sp>
      </p:grpSp>
      <p:sp>
        <p:nvSpPr>
          <p:cNvPr id="21" name="Slide Number Placeholder 20"/>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E1F63A5-C2E8-4880-8392-B3B2D0457392}" type="slidenum">
              <a:rPr lang="en-US" altLang="en-US"/>
              <a:pPr eaLnBrk="1" hangingPunct="1"/>
              <a:t>26</a:t>
            </a:fld>
            <a:endParaRPr lang="en-US" altLang="en-US"/>
          </a:p>
        </p:txBody>
      </p:sp>
    </p:spTree>
    <p:extLst>
      <p:ext uri="{BB962C8B-B14F-4D97-AF65-F5344CB8AC3E}">
        <p14:creationId xmlns:p14="http://schemas.microsoft.com/office/powerpoint/2010/main" val="1089701056"/>
      </p:ext>
    </p:extLst>
  </p:cSld>
  <p:clrMapOvr>
    <a:masterClrMapping/>
  </p:clrMapOvr>
  <p:transition advClick="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524000" y="274638"/>
            <a:ext cx="9144000" cy="1143000"/>
          </a:xfrm>
        </p:spPr>
        <p:txBody>
          <a:bodyPr/>
          <a:lstStyle/>
          <a:p>
            <a:pPr eaLnBrk="1" hangingPunct="1"/>
            <a:r>
              <a:rPr lang="en-US" altLang="en-US" smtClean="0"/>
              <a:t>Example: Binary ↔ Octal ↔ Hex</a:t>
            </a:r>
          </a:p>
        </p:txBody>
      </p:sp>
      <p:sp>
        <p:nvSpPr>
          <p:cNvPr id="31747" name="TextBox 5"/>
          <p:cNvSpPr txBox="1">
            <a:spLocks noChangeArrowheads="1"/>
          </p:cNvSpPr>
          <p:nvPr/>
        </p:nvSpPr>
        <p:spPr bwMode="auto">
          <a:xfrm>
            <a:off x="1981200" y="1371601"/>
            <a:ext cx="8686800"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600"/>
              </a:spcAft>
            </a:pPr>
            <a:r>
              <a:rPr lang="en-US" altLang="en-US" sz="2000" i="1"/>
              <a:t>Example</a:t>
            </a:r>
            <a:r>
              <a:rPr lang="en-US" altLang="en-US" sz="2000"/>
              <a:t>:</a:t>
            </a:r>
          </a:p>
          <a:p>
            <a:pPr lvl="1" eaLnBrk="1" hangingPunct="1"/>
            <a:r>
              <a:rPr lang="en-US" altLang="en-US" sz="2000"/>
              <a:t>Using the shortcut technique, convert the hexadecimal number A6</a:t>
            </a:r>
            <a:r>
              <a:rPr lang="en-US" altLang="en-US" sz="2000" baseline="-25000"/>
              <a:t>16</a:t>
            </a:r>
            <a:r>
              <a:rPr lang="en-US" altLang="en-US" sz="2000"/>
              <a:t> into its binary and octal equivalent. Use your calculator to check your answers.</a:t>
            </a:r>
            <a:endParaRPr lang="en-US" altLang="en-US"/>
          </a:p>
        </p:txBody>
      </p:sp>
      <p:sp>
        <p:nvSpPr>
          <p:cNvPr id="4"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AC111EE-588D-4473-906D-903FB719B357}" type="slidenum">
              <a:rPr lang="en-US" altLang="en-US"/>
              <a:pPr eaLnBrk="1" hangingPunct="1"/>
              <a:t>27</a:t>
            </a:fld>
            <a:endParaRPr lang="en-US" altLang="en-US"/>
          </a:p>
        </p:txBody>
      </p:sp>
    </p:spTree>
    <p:extLst>
      <p:ext uri="{BB962C8B-B14F-4D97-AF65-F5344CB8AC3E}">
        <p14:creationId xmlns:p14="http://schemas.microsoft.com/office/powerpoint/2010/main" val="1260026103"/>
      </p:ext>
    </p:extLst>
  </p:cSld>
  <p:clrMapOvr>
    <a:masterClrMapping/>
  </p:clrMapOvr>
  <p:transition advClick="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1524000" y="274638"/>
            <a:ext cx="9144000" cy="1143000"/>
          </a:xfrm>
        </p:spPr>
        <p:txBody>
          <a:bodyPr/>
          <a:lstStyle/>
          <a:p>
            <a:pPr eaLnBrk="1" hangingPunct="1"/>
            <a:r>
              <a:rPr lang="en-US" altLang="en-US" smtClean="0"/>
              <a:t>Example: Binary ↔ Octal ↔ Hex</a:t>
            </a:r>
          </a:p>
        </p:txBody>
      </p:sp>
      <p:sp>
        <p:nvSpPr>
          <p:cNvPr id="32771" name="TextBox 5"/>
          <p:cNvSpPr txBox="1">
            <a:spLocks noChangeArrowheads="1"/>
          </p:cNvSpPr>
          <p:nvPr/>
        </p:nvSpPr>
        <p:spPr bwMode="auto">
          <a:xfrm>
            <a:off x="1981200" y="2755901"/>
            <a:ext cx="8458200" cy="291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600"/>
              </a:spcAft>
            </a:pPr>
            <a:r>
              <a:rPr lang="en-US" altLang="en-US" sz="2000" i="1"/>
              <a:t>Solution</a:t>
            </a:r>
            <a:r>
              <a:rPr lang="en-US" altLang="en-US" sz="2000"/>
              <a:t>:</a:t>
            </a:r>
          </a:p>
          <a:p>
            <a:pPr lvl="1" eaLnBrk="1" hangingPunct="1">
              <a:spcAft>
                <a:spcPts val="600"/>
              </a:spcAft>
            </a:pPr>
            <a:r>
              <a:rPr lang="en-US" altLang="en-US" sz="2000"/>
              <a:t>First convert the hexadecimal number into binary by expanding the hexadecimal digits into binary groups of (4).</a:t>
            </a:r>
          </a:p>
          <a:p>
            <a:pPr lvl="1" eaLnBrk="1" hangingPunct="1">
              <a:spcAft>
                <a:spcPts val="600"/>
              </a:spcAft>
            </a:pPr>
            <a:endParaRPr lang="en-US" altLang="en-US" sz="2000"/>
          </a:p>
          <a:p>
            <a:pPr lvl="1" eaLnBrk="1" hangingPunct="1">
              <a:spcAft>
                <a:spcPts val="600"/>
              </a:spcAft>
            </a:pPr>
            <a:endParaRPr lang="en-US" altLang="en-US" sz="2000"/>
          </a:p>
          <a:p>
            <a:pPr lvl="1" eaLnBrk="1" hangingPunct="1">
              <a:spcAft>
                <a:spcPts val="600"/>
              </a:spcAft>
            </a:pPr>
            <a:endParaRPr lang="en-US" altLang="en-US" sz="2000"/>
          </a:p>
          <a:p>
            <a:pPr lvl="1" eaLnBrk="1" hangingPunct="1">
              <a:spcAft>
                <a:spcPts val="600"/>
              </a:spcAft>
            </a:pPr>
            <a:r>
              <a:rPr lang="en-US" altLang="en-US" sz="2000"/>
              <a:t>Convert the binary number into octal by grouping the binary bits into groups of (3).  </a:t>
            </a:r>
          </a:p>
        </p:txBody>
      </p:sp>
      <p:grpSp>
        <p:nvGrpSpPr>
          <p:cNvPr id="32772" name="Group 29"/>
          <p:cNvGrpSpPr>
            <a:grpSpLocks/>
          </p:cNvGrpSpPr>
          <p:nvPr/>
        </p:nvGrpSpPr>
        <p:grpSpPr bwMode="auto">
          <a:xfrm>
            <a:off x="2714625" y="5683251"/>
            <a:ext cx="2578100" cy="1114425"/>
            <a:chOff x="1190499" y="5743575"/>
            <a:chExt cx="2577949" cy="1114491"/>
          </a:xfrm>
        </p:grpSpPr>
        <p:sp>
          <p:nvSpPr>
            <p:cNvPr id="6" name="TextBox 68"/>
            <p:cNvSpPr txBox="1">
              <a:spLocks noChangeArrowheads="1"/>
            </p:cNvSpPr>
            <p:nvPr/>
          </p:nvSpPr>
          <p:spPr bwMode="auto">
            <a:xfrm>
              <a:off x="1190499" y="5743575"/>
              <a:ext cx="2577949" cy="461990"/>
            </a:xfrm>
            <a:prstGeom prst="rect">
              <a:avLst/>
            </a:prstGeom>
            <a:noFill/>
            <a:ln w="9525">
              <a:noFill/>
              <a:miter lim="800000"/>
              <a:headEnd/>
              <a:tailEnd/>
            </a:ln>
          </p:spPr>
          <p:txBody>
            <a:bodyPr wrap="none">
              <a:spAutoFit/>
            </a:bodyPr>
            <a:lstStyle/>
            <a:p>
              <a:pPr>
                <a:defRPr/>
              </a:pPr>
              <a:r>
                <a:rPr lang="en-US" sz="2400" dirty="0">
                  <a:solidFill>
                    <a:schemeClr val="bg2">
                      <a:lumMod val="60000"/>
                      <a:lumOff val="40000"/>
                    </a:schemeClr>
                  </a:solidFill>
                  <a:latin typeface="Arial" charset="0"/>
                  <a:cs typeface="Arial" charset="0"/>
                </a:rPr>
                <a:t>0</a:t>
              </a:r>
              <a:r>
                <a:rPr lang="en-US" sz="2400" dirty="0">
                  <a:solidFill>
                    <a:srgbClr val="FF0000"/>
                  </a:solidFill>
                  <a:latin typeface="Arial" charset="0"/>
                  <a:cs typeface="Arial" charset="0"/>
                </a:rPr>
                <a:t> 1 0 1 0 0 1 1 0</a:t>
              </a:r>
              <a:r>
                <a:rPr lang="en-US" sz="2400" dirty="0">
                  <a:latin typeface="Arial" charset="0"/>
                  <a:cs typeface="Arial" charset="0"/>
                </a:rPr>
                <a:t> </a:t>
              </a:r>
              <a:endParaRPr lang="en-US" sz="2400" baseline="-25000" dirty="0">
                <a:solidFill>
                  <a:srgbClr val="FF0000"/>
                </a:solidFill>
                <a:latin typeface="Arial" charset="0"/>
                <a:cs typeface="Arial" charset="0"/>
              </a:endParaRPr>
            </a:p>
          </p:txBody>
        </p:sp>
        <p:sp>
          <p:nvSpPr>
            <p:cNvPr id="7" name="Left Brace 6"/>
            <p:cNvSpPr/>
            <p:nvPr/>
          </p:nvSpPr>
          <p:spPr bwMode="auto">
            <a:xfrm rot="16200000">
              <a:off x="2929479" y="5920633"/>
              <a:ext cx="411187" cy="685760"/>
            </a:xfrm>
            <a:prstGeom prst="leftBrace">
              <a:avLst/>
            </a:prstGeom>
            <a:ln w="19050">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8" name="Left Brace 7"/>
            <p:cNvSpPr/>
            <p:nvPr/>
          </p:nvSpPr>
          <p:spPr bwMode="auto">
            <a:xfrm rot="16200000">
              <a:off x="2167524" y="5920633"/>
              <a:ext cx="411187" cy="685760"/>
            </a:xfrm>
            <a:prstGeom prst="leftBrace">
              <a:avLst/>
            </a:prstGeom>
            <a:ln w="19050">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9" name="Left Brace 8"/>
            <p:cNvSpPr/>
            <p:nvPr/>
          </p:nvSpPr>
          <p:spPr bwMode="auto">
            <a:xfrm rot="16200000">
              <a:off x="1408743" y="5898409"/>
              <a:ext cx="411187" cy="730207"/>
            </a:xfrm>
            <a:prstGeom prst="leftBrace">
              <a:avLst/>
            </a:prstGeom>
            <a:ln w="19050">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32790" name="TextBox 68"/>
            <p:cNvSpPr txBox="1">
              <a:spLocks noChangeArrowheads="1"/>
            </p:cNvSpPr>
            <p:nvPr/>
          </p:nvSpPr>
          <p:spPr bwMode="auto">
            <a:xfrm>
              <a:off x="1460397" y="6457956"/>
              <a:ext cx="19527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rgbClr val="0000FF"/>
                  </a:solidFill>
                  <a:sym typeface="Symbol" panose="05050102010706020507" pitchFamily="18" charset="2"/>
                </a:rPr>
                <a:t>2         4         6 </a:t>
              </a:r>
              <a:endParaRPr lang="en-US" altLang="en-US" sz="2000" baseline="-25000">
                <a:solidFill>
                  <a:srgbClr val="0000FF"/>
                </a:solidFill>
              </a:endParaRPr>
            </a:p>
          </p:txBody>
        </p:sp>
      </p:grpSp>
      <p:grpSp>
        <p:nvGrpSpPr>
          <p:cNvPr id="32773" name="Group 30"/>
          <p:cNvGrpSpPr>
            <a:grpSpLocks/>
          </p:cNvGrpSpPr>
          <p:nvPr/>
        </p:nvGrpSpPr>
        <p:grpSpPr bwMode="auto">
          <a:xfrm>
            <a:off x="2989264" y="3733800"/>
            <a:ext cx="2028825" cy="1143000"/>
            <a:chOff x="1335975" y="3352800"/>
            <a:chExt cx="2028700" cy="1143191"/>
          </a:xfrm>
        </p:grpSpPr>
        <p:sp>
          <p:nvSpPr>
            <p:cNvPr id="32782" name="TextBox 68"/>
            <p:cNvSpPr txBox="1">
              <a:spLocks noChangeArrowheads="1"/>
            </p:cNvSpPr>
            <p:nvPr/>
          </p:nvSpPr>
          <p:spPr bwMode="auto">
            <a:xfrm>
              <a:off x="1573159" y="3352800"/>
              <a:ext cx="17915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2400">
                  <a:solidFill>
                    <a:srgbClr val="FF0000"/>
                  </a:solidFill>
                  <a:sym typeface="Symbol" panose="05050102010706020507" pitchFamily="18" charset="2"/>
                </a:rPr>
                <a:t>A          6 </a:t>
              </a:r>
              <a:r>
                <a:rPr lang="en-US" altLang="en-US" sz="2400" baseline="-25000">
                  <a:solidFill>
                    <a:srgbClr val="FF0000"/>
                  </a:solidFill>
                  <a:sym typeface="Symbol" panose="05050102010706020507" pitchFamily="18" charset="2"/>
                </a:rPr>
                <a:t>16</a:t>
              </a:r>
              <a:r>
                <a:rPr lang="en-US" altLang="en-US" sz="2400"/>
                <a:t> </a:t>
              </a:r>
              <a:endParaRPr lang="en-US" altLang="en-US" sz="2400" baseline="-25000">
                <a:solidFill>
                  <a:srgbClr val="FF0000"/>
                </a:solidFill>
              </a:endParaRPr>
            </a:p>
          </p:txBody>
        </p:sp>
        <p:sp>
          <p:nvSpPr>
            <p:cNvPr id="13" name="Left Brace 12"/>
            <p:cNvSpPr/>
            <p:nvPr/>
          </p:nvSpPr>
          <p:spPr bwMode="auto">
            <a:xfrm rot="5400000" flipV="1">
              <a:off x="1462095" y="3618855"/>
              <a:ext cx="685915" cy="915932"/>
            </a:xfrm>
            <a:prstGeom prst="leftBrace">
              <a:avLst/>
            </a:prstGeom>
            <a:ln w="19050">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32784" name="TextBox 68"/>
            <p:cNvSpPr txBox="1">
              <a:spLocks noChangeArrowheads="1"/>
            </p:cNvSpPr>
            <p:nvPr/>
          </p:nvSpPr>
          <p:spPr bwMode="auto">
            <a:xfrm>
              <a:off x="1335975" y="4095881"/>
              <a:ext cx="19607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solidFill>
                    <a:srgbClr val="0000FF"/>
                  </a:solidFill>
                  <a:sym typeface="Symbol" panose="05050102010706020507" pitchFamily="18" charset="2"/>
                </a:rPr>
                <a:t>1 0 1 0</a:t>
              </a:r>
              <a:r>
                <a:rPr lang="en-US" altLang="en-US" sz="2000">
                  <a:solidFill>
                    <a:srgbClr val="0000FF"/>
                  </a:solidFill>
                </a:rPr>
                <a:t>   0 1 1 0</a:t>
              </a:r>
              <a:endParaRPr lang="en-US" altLang="en-US" sz="2000" baseline="-25000">
                <a:solidFill>
                  <a:srgbClr val="0000FF"/>
                </a:solidFill>
              </a:endParaRPr>
            </a:p>
          </p:txBody>
        </p:sp>
        <p:sp>
          <p:nvSpPr>
            <p:cNvPr id="15" name="Left Brace 14"/>
            <p:cNvSpPr/>
            <p:nvPr/>
          </p:nvSpPr>
          <p:spPr bwMode="auto">
            <a:xfrm rot="5400000" flipV="1">
              <a:off x="2440728" y="3619649"/>
              <a:ext cx="685915" cy="914344"/>
            </a:xfrm>
            <a:prstGeom prst="leftBrace">
              <a:avLst/>
            </a:prstGeom>
            <a:ln w="19050">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grpSp>
      <p:grpSp>
        <p:nvGrpSpPr>
          <p:cNvPr id="32774" name="Group 34"/>
          <p:cNvGrpSpPr>
            <a:grpSpLocks/>
          </p:cNvGrpSpPr>
          <p:nvPr/>
        </p:nvGrpSpPr>
        <p:grpSpPr bwMode="auto">
          <a:xfrm>
            <a:off x="5761039" y="5654675"/>
            <a:ext cx="2624137" cy="609600"/>
            <a:chOff x="4237158" y="5715000"/>
            <a:chExt cx="2624629" cy="609600"/>
          </a:xfrm>
        </p:grpSpPr>
        <p:sp>
          <p:nvSpPr>
            <p:cNvPr id="32780" name="TextBox 68"/>
            <p:cNvSpPr txBox="1">
              <a:spLocks noChangeArrowheads="1"/>
            </p:cNvSpPr>
            <p:nvPr/>
          </p:nvSpPr>
          <p:spPr bwMode="auto">
            <a:xfrm>
              <a:off x="4237158" y="5808025"/>
              <a:ext cx="26246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buFont typeface="Symbol" panose="05050102010706020507" pitchFamily="18" charset="2"/>
                <a:buChar char="\"/>
              </a:pPr>
              <a:r>
                <a:rPr lang="en-US" altLang="en-US" sz="2000">
                  <a:sym typeface="Symbol" panose="05050102010706020507" pitchFamily="18" charset="2"/>
                </a:rPr>
                <a:t> </a:t>
              </a:r>
              <a:r>
                <a:rPr lang="en-US" altLang="en-US" sz="2000">
                  <a:solidFill>
                    <a:srgbClr val="FF0000"/>
                  </a:solidFill>
                </a:rPr>
                <a:t>10100110</a:t>
              </a:r>
              <a:r>
                <a:rPr lang="en-US" altLang="en-US" sz="2000" baseline="-25000">
                  <a:solidFill>
                    <a:srgbClr val="FF0000"/>
                  </a:solidFill>
                </a:rPr>
                <a:t>2 </a:t>
              </a:r>
              <a:r>
                <a:rPr lang="en-US" altLang="en-US" sz="2000"/>
                <a:t>=  </a:t>
              </a:r>
              <a:r>
                <a:rPr lang="en-US" altLang="en-US" sz="2000">
                  <a:solidFill>
                    <a:srgbClr val="FF0000"/>
                  </a:solidFill>
                  <a:sym typeface="Symbol" panose="05050102010706020507" pitchFamily="18" charset="2"/>
                </a:rPr>
                <a:t>246</a:t>
              </a:r>
              <a:r>
                <a:rPr lang="en-US" altLang="en-US" sz="2000" baseline="-25000">
                  <a:solidFill>
                    <a:srgbClr val="FF0000"/>
                  </a:solidFill>
                  <a:sym typeface="Symbol" panose="05050102010706020507" pitchFamily="18" charset="2"/>
                </a:rPr>
                <a:t>8</a:t>
              </a:r>
              <a:r>
                <a:rPr lang="en-US" altLang="en-US" sz="2000"/>
                <a:t> </a:t>
              </a:r>
              <a:endParaRPr lang="en-US" altLang="en-US" sz="2000" baseline="-25000">
                <a:solidFill>
                  <a:srgbClr val="FF0000"/>
                </a:solidFill>
              </a:endParaRPr>
            </a:p>
          </p:txBody>
        </p:sp>
        <p:sp>
          <p:nvSpPr>
            <p:cNvPr id="18" name="Rounded Rectangle 17"/>
            <p:cNvSpPr/>
            <p:nvPr/>
          </p:nvSpPr>
          <p:spPr bwMode="auto">
            <a:xfrm>
              <a:off x="4249860" y="5715000"/>
              <a:ext cx="2599224" cy="609600"/>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dirty="0"/>
            </a:p>
          </p:txBody>
        </p:sp>
      </p:grpSp>
      <p:grpSp>
        <p:nvGrpSpPr>
          <p:cNvPr id="32775" name="Group 35"/>
          <p:cNvGrpSpPr>
            <a:grpSpLocks/>
          </p:cNvGrpSpPr>
          <p:nvPr/>
        </p:nvGrpSpPr>
        <p:grpSpPr bwMode="auto">
          <a:xfrm>
            <a:off x="5775325" y="4114800"/>
            <a:ext cx="2597150" cy="609600"/>
            <a:chOff x="4251024" y="3733800"/>
            <a:chExt cx="2596896" cy="609600"/>
          </a:xfrm>
        </p:grpSpPr>
        <p:sp>
          <p:nvSpPr>
            <p:cNvPr id="32778" name="TextBox 68"/>
            <p:cNvSpPr txBox="1">
              <a:spLocks noChangeArrowheads="1"/>
            </p:cNvSpPr>
            <p:nvPr/>
          </p:nvSpPr>
          <p:spPr bwMode="auto">
            <a:xfrm>
              <a:off x="4313172" y="3826825"/>
              <a:ext cx="2472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buFont typeface="Symbol" panose="05050102010706020507" pitchFamily="18" charset="2"/>
                <a:buChar char="\"/>
              </a:pPr>
              <a:r>
                <a:rPr lang="en-US" altLang="en-US" sz="2000">
                  <a:sym typeface="Symbol" panose="05050102010706020507" pitchFamily="18" charset="2"/>
                </a:rPr>
                <a:t> </a:t>
              </a:r>
              <a:r>
                <a:rPr lang="en-US" altLang="en-US" sz="2000">
                  <a:solidFill>
                    <a:srgbClr val="FF0000"/>
                  </a:solidFill>
                  <a:sym typeface="Symbol" panose="05050102010706020507" pitchFamily="18" charset="2"/>
                </a:rPr>
                <a:t>A6</a:t>
              </a:r>
              <a:r>
                <a:rPr lang="en-US" altLang="en-US" sz="2000" baseline="-25000">
                  <a:solidFill>
                    <a:srgbClr val="FF0000"/>
                  </a:solidFill>
                  <a:sym typeface="Symbol" panose="05050102010706020507" pitchFamily="18" charset="2"/>
                </a:rPr>
                <a:t>16</a:t>
              </a:r>
              <a:r>
                <a:rPr lang="en-US" altLang="en-US" sz="2000"/>
                <a:t> = </a:t>
              </a:r>
              <a:r>
                <a:rPr lang="en-US" altLang="en-US" sz="2000">
                  <a:solidFill>
                    <a:srgbClr val="FF0000"/>
                  </a:solidFill>
                </a:rPr>
                <a:t>10100110</a:t>
              </a:r>
              <a:r>
                <a:rPr lang="en-US" altLang="en-US" sz="2000" baseline="-25000">
                  <a:solidFill>
                    <a:srgbClr val="FF0000"/>
                  </a:solidFill>
                </a:rPr>
                <a:t>2</a:t>
              </a:r>
            </a:p>
          </p:txBody>
        </p:sp>
        <p:sp>
          <p:nvSpPr>
            <p:cNvPr id="21" name="Rounded Rectangle 20"/>
            <p:cNvSpPr/>
            <p:nvPr/>
          </p:nvSpPr>
          <p:spPr bwMode="auto">
            <a:xfrm>
              <a:off x="4251024" y="3733800"/>
              <a:ext cx="2596896" cy="609600"/>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dirty="0"/>
            </a:p>
          </p:txBody>
        </p:sp>
      </p:grpSp>
      <p:sp>
        <p:nvSpPr>
          <p:cNvPr id="32776" name="TextBox 5"/>
          <p:cNvSpPr txBox="1">
            <a:spLocks noChangeArrowheads="1"/>
          </p:cNvSpPr>
          <p:nvPr/>
        </p:nvSpPr>
        <p:spPr bwMode="auto">
          <a:xfrm>
            <a:off x="1981200" y="1371601"/>
            <a:ext cx="86868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Aft>
                <a:spcPts val="600"/>
              </a:spcAft>
            </a:pPr>
            <a:r>
              <a:rPr lang="en-US" altLang="en-US" sz="2000" i="1"/>
              <a:t>Example</a:t>
            </a:r>
            <a:r>
              <a:rPr lang="en-US" altLang="en-US" sz="2000"/>
              <a:t>:</a:t>
            </a:r>
          </a:p>
          <a:p>
            <a:pPr lvl="1" eaLnBrk="1" hangingPunct="1"/>
            <a:r>
              <a:rPr lang="en-US" altLang="en-US" sz="2000"/>
              <a:t>Using the shortcut technique, convert the hexadecimal number A6</a:t>
            </a:r>
            <a:r>
              <a:rPr lang="en-US" altLang="en-US" sz="2000" baseline="-25000"/>
              <a:t>16</a:t>
            </a:r>
            <a:r>
              <a:rPr lang="en-US" altLang="en-US" sz="2000"/>
              <a:t> into its binary &amp; octal equivalent. Use your calculator to check your answers.</a:t>
            </a:r>
            <a:endParaRPr lang="en-US" altLang="en-US"/>
          </a:p>
        </p:txBody>
      </p:sp>
      <p:sp>
        <p:nvSpPr>
          <p:cNvPr id="22" name="Slide Number Placeholder 21"/>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30106A2-F766-41B2-A171-BE042D7A31CF}" type="slidenum">
              <a:rPr lang="en-US" altLang="en-US"/>
              <a:pPr eaLnBrk="1" hangingPunct="1"/>
              <a:t>28</a:t>
            </a:fld>
            <a:endParaRPr lang="en-US" altLang="en-US"/>
          </a:p>
        </p:txBody>
      </p:sp>
    </p:spTree>
    <p:extLst>
      <p:ext uri="{BB962C8B-B14F-4D97-AF65-F5344CB8AC3E}">
        <p14:creationId xmlns:p14="http://schemas.microsoft.com/office/powerpoint/2010/main" val="2735014737"/>
      </p:ext>
    </p:extLst>
  </p:cSld>
  <p:clrMapOvr>
    <a:masterClrMapping/>
  </p:clrMapOvr>
  <p:transition advClick="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TextBox 2"/>
          <p:cNvSpPr txBox="1"/>
          <p:nvPr/>
        </p:nvSpPr>
        <p:spPr>
          <a:xfrm>
            <a:off x="689113" y="1895061"/>
            <a:ext cx="8441635" cy="3416320"/>
          </a:xfrm>
          <a:prstGeom prst="rect">
            <a:avLst/>
          </a:prstGeom>
          <a:noFill/>
        </p:spPr>
        <p:txBody>
          <a:bodyPr wrap="square" rtlCol="0">
            <a:spAutoFit/>
          </a:bodyPr>
          <a:lstStyle/>
          <a:p>
            <a:r>
              <a:rPr lang="en-US" dirty="0" smtClean="0"/>
              <a:t>a) Convert to decimal</a:t>
            </a:r>
          </a:p>
          <a:p>
            <a:pPr marL="342900" indent="-342900">
              <a:buAutoNum type="arabicParenR"/>
            </a:pPr>
            <a:r>
              <a:rPr lang="en-US" dirty="0" smtClean="0"/>
              <a:t>11011		 2) 111000110 		3) 1011</a:t>
            </a:r>
          </a:p>
          <a:p>
            <a:pPr marL="342900" indent="-342900">
              <a:buAutoNum type="arabicParenR"/>
            </a:pPr>
            <a:endParaRPr lang="en-US" dirty="0"/>
          </a:p>
          <a:p>
            <a:pPr marL="342900" indent="-342900">
              <a:buAutoNum type="arabicParenR"/>
            </a:pPr>
            <a:r>
              <a:rPr lang="en-US" dirty="0" smtClean="0"/>
              <a:t>Convert the following hexadecimal numbers to decimal</a:t>
            </a:r>
          </a:p>
          <a:p>
            <a:pPr marL="800100" lvl="1" indent="-342900">
              <a:buAutoNum type="arabicParenR"/>
            </a:pPr>
            <a:r>
              <a:rPr lang="en-US" dirty="0" smtClean="0"/>
              <a:t>AB6	2) 2EB5		3) A05.23</a:t>
            </a:r>
          </a:p>
          <a:p>
            <a:pPr marL="342900" indent="-342900">
              <a:buAutoNum type="arabicParenR"/>
            </a:pPr>
            <a:endParaRPr lang="en-US" dirty="0" smtClean="0"/>
          </a:p>
          <a:p>
            <a:pPr marL="342900" indent="-342900">
              <a:buAutoNum type="arabicParenR"/>
            </a:pPr>
            <a:r>
              <a:rPr lang="en-US" dirty="0"/>
              <a:t>Convert the following decimal </a:t>
            </a:r>
            <a:r>
              <a:rPr lang="en-US" dirty="0" smtClean="0"/>
              <a:t>numbers to </a:t>
            </a:r>
            <a:r>
              <a:rPr lang="en-US" dirty="0"/>
              <a:t>hexadecimal</a:t>
            </a:r>
          </a:p>
          <a:p>
            <a:pPr marL="800100" lvl="1" indent="-342900">
              <a:buAutoNum type="arabicParenR"/>
            </a:pPr>
            <a:r>
              <a:rPr lang="en-US" dirty="0" smtClean="0"/>
              <a:t>456</a:t>
            </a:r>
            <a:r>
              <a:rPr lang="en-US" dirty="0"/>
              <a:t>	2) </a:t>
            </a:r>
            <a:r>
              <a:rPr lang="en-US" dirty="0" smtClean="0"/>
              <a:t>2587</a:t>
            </a:r>
            <a:r>
              <a:rPr lang="en-US" dirty="0"/>
              <a:t>		3) </a:t>
            </a:r>
            <a:r>
              <a:rPr lang="en-US" dirty="0" smtClean="0"/>
              <a:t>8905.37</a:t>
            </a:r>
            <a:endParaRPr lang="en-US" dirty="0"/>
          </a:p>
          <a:p>
            <a:pPr marL="342900" indent="-342900">
              <a:buAutoNum type="arabicParenR"/>
            </a:pPr>
            <a:endParaRPr lang="en-US" dirty="0" smtClean="0"/>
          </a:p>
          <a:p>
            <a:pPr marL="342900" indent="-342900">
              <a:buFontTx/>
              <a:buAutoNum type="arabicParenR"/>
            </a:pPr>
            <a:r>
              <a:rPr lang="en-US" dirty="0"/>
              <a:t>Convert the following </a:t>
            </a:r>
            <a:r>
              <a:rPr lang="en-US" dirty="0" smtClean="0"/>
              <a:t>hexadecimal </a:t>
            </a:r>
            <a:r>
              <a:rPr lang="en-US" dirty="0"/>
              <a:t>to </a:t>
            </a:r>
          </a:p>
          <a:p>
            <a:r>
              <a:rPr lang="en-US" dirty="0"/>
              <a:t> </a:t>
            </a:r>
            <a:r>
              <a:rPr lang="en-US" dirty="0" smtClean="0"/>
              <a:t>        1)  </a:t>
            </a:r>
            <a:r>
              <a:rPr lang="en-US" dirty="0"/>
              <a:t>binary numbers </a:t>
            </a:r>
            <a:r>
              <a:rPr lang="en-US" dirty="0" smtClean="0"/>
              <a:t>AB6</a:t>
            </a:r>
            <a:r>
              <a:rPr lang="en-US" dirty="0"/>
              <a:t>	</a:t>
            </a:r>
            <a:r>
              <a:rPr lang="en-US" dirty="0" smtClean="0"/>
              <a:t>     2</a:t>
            </a:r>
            <a:r>
              <a:rPr lang="en-US" dirty="0"/>
              <a:t>) 2EB5	</a:t>
            </a:r>
            <a:r>
              <a:rPr lang="en-US" dirty="0" smtClean="0"/>
              <a:t>3</a:t>
            </a:r>
            <a:r>
              <a:rPr lang="en-US" dirty="0"/>
              <a:t>) A05.23</a:t>
            </a:r>
          </a:p>
          <a:p>
            <a:endParaRPr lang="en-US" dirty="0"/>
          </a:p>
        </p:txBody>
      </p:sp>
    </p:spTree>
    <p:extLst>
      <p:ext uri="{BB962C8B-B14F-4D97-AF65-F5344CB8AC3E}">
        <p14:creationId xmlns:p14="http://schemas.microsoft.com/office/powerpoint/2010/main" val="2704685803"/>
      </p:ext>
    </p:extLst>
  </p:cSld>
  <p:clrMapOvr>
    <a:masterClrMapping/>
  </p:clrMapOvr>
  <p:transition advClick="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52869" y="861391"/>
            <a:ext cx="10638183" cy="609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t>Envisioning the Accident Avoidance Cars</a:t>
            </a:r>
            <a:endParaRPr lang="en-US" sz="2800" b="1" dirty="0"/>
          </a:p>
        </p:txBody>
      </p:sp>
      <p:pic>
        <p:nvPicPr>
          <p:cNvPr id="3" name="Picture 2"/>
          <p:cNvPicPr>
            <a:picLocks noChangeAspect="1"/>
          </p:cNvPicPr>
          <p:nvPr/>
        </p:nvPicPr>
        <p:blipFill rotWithShape="1">
          <a:blip r:embed="rId2"/>
          <a:srcRect l="15825" t="12868" r="13621" b="12622"/>
          <a:stretch/>
        </p:blipFill>
        <p:spPr>
          <a:xfrm>
            <a:off x="1709530" y="1630017"/>
            <a:ext cx="8269357" cy="5071839"/>
          </a:xfrm>
          <a:prstGeom prst="rect">
            <a:avLst/>
          </a:prstGeom>
        </p:spPr>
      </p:pic>
      <p:sp>
        <p:nvSpPr>
          <p:cNvPr id="6" name="TextBox 5"/>
          <p:cNvSpPr txBox="1"/>
          <p:nvPr/>
        </p:nvSpPr>
        <p:spPr>
          <a:xfrm>
            <a:off x="145774" y="117590"/>
            <a:ext cx="4426020" cy="584775"/>
          </a:xfrm>
          <a:prstGeom prst="rect">
            <a:avLst/>
          </a:prstGeom>
          <a:solidFill>
            <a:srgbClr val="00B0F0"/>
          </a:solidFill>
        </p:spPr>
        <p:txBody>
          <a:bodyPr wrap="none" rtlCol="0">
            <a:spAutoFit/>
          </a:bodyPr>
          <a:lstStyle/>
          <a:p>
            <a:r>
              <a:rPr lang="en-US" sz="3200" dirty="0" smtClean="0">
                <a:latin typeface="Times New Roman" panose="02020603050405020304" pitchFamily="18" charset="0"/>
                <a:cs typeface="Times New Roman" panose="02020603050405020304" pitchFamily="18" charset="0"/>
              </a:rPr>
              <a:t>Embedded Applications 2</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1966176"/>
      </p:ext>
    </p:extLst>
  </p:cSld>
  <p:clrMapOvr>
    <a:masterClrMapping/>
  </p:clrMapOvr>
  <p:transition advClick="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30" y="139838"/>
            <a:ext cx="10515600" cy="1325563"/>
          </a:xfrm>
        </p:spPr>
        <p:txBody>
          <a:bodyPr>
            <a:normAutofit/>
          </a:bodyPr>
          <a:lstStyle/>
          <a:p>
            <a:r>
              <a:rPr lang="en-US" b="1" dirty="0" smtClean="0">
                <a:solidFill>
                  <a:srgbClr val="7030A0"/>
                </a:solidFill>
              </a:rPr>
              <a:t> </a:t>
            </a:r>
            <a:r>
              <a:rPr lang="en-US" b="1" dirty="0">
                <a:solidFill>
                  <a:srgbClr val="7030A0"/>
                </a:solidFill>
              </a:rPr>
              <a:t>Combinational Circuits </a:t>
            </a:r>
          </a:p>
        </p:txBody>
      </p:sp>
      <p:sp>
        <p:nvSpPr>
          <p:cNvPr id="4" name="Rectangle 3"/>
          <p:cNvSpPr/>
          <p:nvPr/>
        </p:nvSpPr>
        <p:spPr>
          <a:xfrm>
            <a:off x="109330" y="4837200"/>
            <a:ext cx="8189843" cy="1323439"/>
          </a:xfrm>
          <a:prstGeom prst="rect">
            <a:avLst/>
          </a:prstGeom>
        </p:spPr>
        <p:txBody>
          <a:bodyPr wrap="square">
            <a:spAutoFit/>
          </a:bodyPr>
          <a:lstStyle/>
          <a:p>
            <a:r>
              <a:rPr lang="en-US" sz="2000" b="1" dirty="0" smtClean="0">
                <a:solidFill>
                  <a:srgbClr val="7030A0"/>
                </a:solidFill>
                <a:latin typeface="Calibri" panose="020F0502020204030204" pitchFamily="34" charset="0"/>
              </a:rPr>
              <a:t>What </a:t>
            </a:r>
            <a:r>
              <a:rPr lang="en-US" sz="2000" b="1" dirty="0">
                <a:solidFill>
                  <a:srgbClr val="7030A0"/>
                </a:solidFill>
                <a:latin typeface="Calibri" panose="020F0502020204030204" pitchFamily="34" charset="0"/>
              </a:rPr>
              <a:t>is Combinational Circuits? </a:t>
            </a:r>
            <a:endParaRPr lang="en-US" sz="2000" b="1" dirty="0" smtClean="0">
              <a:solidFill>
                <a:srgbClr val="7030A0"/>
              </a:solidFill>
              <a:latin typeface="Calibri" panose="020F0502020204030204" pitchFamily="34" charset="0"/>
            </a:endParaRPr>
          </a:p>
          <a:p>
            <a:endParaRPr lang="en-US" sz="2000" dirty="0">
              <a:latin typeface="Calibri" panose="020F0502020204030204" pitchFamily="34" charset="0"/>
            </a:endParaRPr>
          </a:p>
          <a:p>
            <a:r>
              <a:rPr lang="en-US" sz="2000" dirty="0" smtClean="0">
                <a:latin typeface="Calibri" panose="020F0502020204030204" pitchFamily="34" charset="0"/>
              </a:rPr>
              <a:t>A </a:t>
            </a:r>
            <a:r>
              <a:rPr lang="en-US" sz="2000" dirty="0">
                <a:latin typeface="Calibri" panose="020F0502020204030204" pitchFamily="34" charset="0"/>
              </a:rPr>
              <a:t>Combinational Circuit is a combination of Logic gates, the output depends upon the current value of the inputs. </a:t>
            </a:r>
          </a:p>
        </p:txBody>
      </p:sp>
      <p:sp>
        <p:nvSpPr>
          <p:cNvPr id="5" name="Rectangle 4"/>
          <p:cNvSpPr/>
          <p:nvPr/>
        </p:nvSpPr>
        <p:spPr>
          <a:xfrm>
            <a:off x="8040756" y="318208"/>
            <a:ext cx="4239039" cy="3416320"/>
          </a:xfrm>
          <a:prstGeom prst="rect">
            <a:avLst/>
          </a:prstGeom>
        </p:spPr>
        <p:txBody>
          <a:bodyPr wrap="square">
            <a:spAutoFit/>
          </a:bodyPr>
          <a:lstStyle/>
          <a:p>
            <a:r>
              <a:rPr lang="en-US" b="1" dirty="0">
                <a:solidFill>
                  <a:srgbClr val="7030A0"/>
                </a:solidFill>
              </a:rPr>
              <a:t>Examples of Combinational Circuits</a:t>
            </a:r>
          </a:p>
          <a:p>
            <a:pPr marL="285750" indent="-285750">
              <a:buFont typeface="Arial" panose="020B0604020202020204" pitchFamily="34" charset="0"/>
              <a:buChar char="•"/>
            </a:pPr>
            <a:r>
              <a:rPr lang="en-US" dirty="0" smtClean="0">
                <a:solidFill>
                  <a:srgbClr val="FF0000"/>
                </a:solidFill>
              </a:rPr>
              <a:t>Addition</a:t>
            </a:r>
            <a:r>
              <a:rPr lang="en-US" dirty="0">
                <a:solidFill>
                  <a:srgbClr val="FF0000"/>
                </a:solidFill>
              </a:rPr>
              <a:t>:</a:t>
            </a:r>
          </a:p>
          <a:p>
            <a:pPr marL="742950" lvl="1" indent="-285750">
              <a:buFont typeface="Arial" panose="020B0604020202020204" pitchFamily="34" charset="0"/>
              <a:buChar char="•"/>
            </a:pPr>
            <a:r>
              <a:rPr lang="en-US" dirty="0" smtClean="0"/>
              <a:t>Half </a:t>
            </a:r>
            <a:r>
              <a:rPr lang="en-US" dirty="0"/>
              <a:t>Adder (HA).</a:t>
            </a:r>
          </a:p>
          <a:p>
            <a:pPr marL="742950" lvl="1" indent="-285750">
              <a:buFont typeface="Arial" panose="020B0604020202020204" pitchFamily="34" charset="0"/>
              <a:buChar char="•"/>
            </a:pPr>
            <a:r>
              <a:rPr lang="en-US" dirty="0" smtClean="0"/>
              <a:t>Full </a:t>
            </a:r>
            <a:r>
              <a:rPr lang="en-US" dirty="0"/>
              <a:t>Adder (FA).</a:t>
            </a:r>
          </a:p>
          <a:p>
            <a:pPr marL="742950" lvl="1" indent="-285750">
              <a:buFont typeface="Arial" panose="020B0604020202020204" pitchFamily="34" charset="0"/>
              <a:buChar char="•"/>
            </a:pPr>
            <a:r>
              <a:rPr lang="en-US" dirty="0" smtClean="0"/>
              <a:t>BCD(Decimal</a:t>
            </a:r>
            <a:r>
              <a:rPr lang="en-US" dirty="0"/>
              <a:t>) Adder.</a:t>
            </a:r>
          </a:p>
          <a:p>
            <a:pPr marL="285750" indent="-285750">
              <a:buFont typeface="Arial" panose="020B0604020202020204" pitchFamily="34" charset="0"/>
              <a:buChar char="•"/>
            </a:pPr>
            <a:r>
              <a:rPr lang="en-US" dirty="0">
                <a:solidFill>
                  <a:srgbClr val="FF0000"/>
                </a:solidFill>
              </a:rPr>
              <a:t>Subtraction:</a:t>
            </a:r>
          </a:p>
          <a:p>
            <a:pPr marL="742950" lvl="1" indent="-285750">
              <a:buFont typeface="Arial" panose="020B0604020202020204" pitchFamily="34" charset="0"/>
              <a:buChar char="•"/>
            </a:pPr>
            <a:r>
              <a:rPr lang="en-US" dirty="0" smtClean="0"/>
              <a:t>Half </a:t>
            </a:r>
            <a:r>
              <a:rPr lang="en-US" dirty="0" err="1"/>
              <a:t>Subtractor</a:t>
            </a:r>
            <a:r>
              <a:rPr lang="en-US" dirty="0"/>
              <a:t>.</a:t>
            </a:r>
          </a:p>
          <a:p>
            <a:pPr marL="742950" lvl="1" indent="-285750">
              <a:buFont typeface="Arial" panose="020B0604020202020204" pitchFamily="34" charset="0"/>
              <a:buChar char="•"/>
            </a:pPr>
            <a:r>
              <a:rPr lang="en-US" dirty="0" smtClean="0"/>
              <a:t>Full </a:t>
            </a:r>
            <a:r>
              <a:rPr lang="en-US" dirty="0" err="1"/>
              <a:t>Subtractor</a:t>
            </a:r>
            <a:r>
              <a:rPr lang="en-US" dirty="0"/>
              <a:t>.</a:t>
            </a:r>
          </a:p>
          <a:p>
            <a:pPr marL="285750" indent="-285750">
              <a:buFont typeface="Arial" panose="020B0604020202020204" pitchFamily="34" charset="0"/>
              <a:buChar char="•"/>
            </a:pPr>
            <a:r>
              <a:rPr lang="en-US" dirty="0" smtClean="0"/>
              <a:t>Multiplication</a:t>
            </a:r>
            <a:r>
              <a:rPr lang="en-US" dirty="0"/>
              <a:t>:</a:t>
            </a:r>
          </a:p>
          <a:p>
            <a:pPr marL="742950" lvl="1" indent="-285750">
              <a:buFont typeface="Arial" panose="020B0604020202020204" pitchFamily="34" charset="0"/>
              <a:buChar char="•"/>
            </a:pPr>
            <a:r>
              <a:rPr lang="en-US" dirty="0" smtClean="0"/>
              <a:t>Binary </a:t>
            </a:r>
            <a:r>
              <a:rPr lang="en-US" dirty="0"/>
              <a:t>Multipliers.</a:t>
            </a:r>
          </a:p>
          <a:p>
            <a:pPr marL="285750" indent="-285750">
              <a:buFont typeface="Arial" panose="020B0604020202020204" pitchFamily="34" charset="0"/>
              <a:buChar char="•"/>
            </a:pPr>
            <a:r>
              <a:rPr lang="en-US" dirty="0" smtClean="0"/>
              <a:t>Comparator</a:t>
            </a:r>
            <a:r>
              <a:rPr lang="en-US" dirty="0"/>
              <a:t>:</a:t>
            </a:r>
          </a:p>
          <a:p>
            <a:pPr marL="742950" lvl="1" indent="-285750">
              <a:buFont typeface="Arial" panose="020B0604020202020204" pitchFamily="34" charset="0"/>
              <a:buChar char="•"/>
            </a:pPr>
            <a:r>
              <a:rPr lang="en-US" dirty="0" smtClean="0"/>
              <a:t>Magnitude </a:t>
            </a:r>
            <a:r>
              <a:rPr lang="en-US" dirty="0"/>
              <a:t>Comparator.</a:t>
            </a:r>
          </a:p>
        </p:txBody>
      </p:sp>
      <p:sp>
        <p:nvSpPr>
          <p:cNvPr id="6" name="Rectangle 5"/>
          <p:cNvSpPr/>
          <p:nvPr/>
        </p:nvSpPr>
        <p:spPr>
          <a:xfrm>
            <a:off x="8060634" y="3733047"/>
            <a:ext cx="6096000" cy="2308324"/>
          </a:xfrm>
          <a:prstGeom prst="rect">
            <a:avLst/>
          </a:prstGeom>
        </p:spPr>
        <p:txBody>
          <a:bodyPr>
            <a:spAutoFit/>
          </a:bodyPr>
          <a:lstStyle/>
          <a:p>
            <a:pPr marL="285750" indent="-285750">
              <a:buFont typeface="Arial" panose="020B0604020202020204" pitchFamily="34" charset="0"/>
              <a:buChar char="•"/>
            </a:pPr>
            <a:r>
              <a:rPr lang="en-US" dirty="0" smtClean="0"/>
              <a:t>Multiplexers</a:t>
            </a:r>
            <a:endParaRPr lang="en-US" dirty="0"/>
          </a:p>
          <a:p>
            <a:pPr marL="285750" indent="-285750">
              <a:buFont typeface="Arial" panose="020B0604020202020204" pitchFamily="34" charset="0"/>
              <a:buChar char="•"/>
            </a:pPr>
            <a:r>
              <a:rPr lang="en-US" dirty="0" err="1" smtClean="0"/>
              <a:t>Demultiplexers</a:t>
            </a:r>
            <a:endParaRPr lang="en-US" dirty="0"/>
          </a:p>
          <a:p>
            <a:pPr marL="285750" indent="-285750">
              <a:buFont typeface="Arial" panose="020B0604020202020204" pitchFamily="34" charset="0"/>
              <a:buChar char="•"/>
            </a:pPr>
            <a:r>
              <a:rPr lang="en-US" dirty="0">
                <a:solidFill>
                  <a:srgbClr val="FF0000"/>
                </a:solidFill>
              </a:rPr>
              <a:t>Encoders</a:t>
            </a:r>
          </a:p>
          <a:p>
            <a:pPr marL="285750" indent="-285750">
              <a:buFont typeface="Arial" panose="020B0604020202020204" pitchFamily="34" charset="0"/>
              <a:buChar char="•"/>
            </a:pPr>
            <a:r>
              <a:rPr lang="en-US" dirty="0">
                <a:solidFill>
                  <a:srgbClr val="FF0000"/>
                </a:solidFill>
              </a:rPr>
              <a:t>Decoders</a:t>
            </a:r>
          </a:p>
          <a:p>
            <a:pPr marL="285750" indent="-285750">
              <a:buFont typeface="Arial" panose="020B0604020202020204" pitchFamily="34" charset="0"/>
              <a:buChar char="•"/>
            </a:pPr>
            <a:r>
              <a:rPr lang="en-US" dirty="0" smtClean="0"/>
              <a:t>Converters</a:t>
            </a:r>
            <a:endParaRPr lang="en-US" dirty="0"/>
          </a:p>
          <a:p>
            <a:pPr marL="742950" lvl="1" indent="-285750">
              <a:buFont typeface="Arial" panose="020B0604020202020204" pitchFamily="34" charset="0"/>
              <a:buChar char="•"/>
            </a:pPr>
            <a:r>
              <a:rPr lang="en-US" dirty="0" smtClean="0"/>
              <a:t>Binary </a:t>
            </a:r>
            <a:r>
              <a:rPr lang="en-US" dirty="0"/>
              <a:t>to Gray Code</a:t>
            </a:r>
          </a:p>
          <a:p>
            <a:pPr marL="742950" lvl="1" indent="-285750">
              <a:buFont typeface="Arial" panose="020B0604020202020204" pitchFamily="34" charset="0"/>
              <a:buChar char="•"/>
            </a:pPr>
            <a:r>
              <a:rPr lang="en-US" dirty="0" smtClean="0"/>
              <a:t>Gray </a:t>
            </a:r>
            <a:r>
              <a:rPr lang="en-US" dirty="0"/>
              <a:t>to Binary Code</a:t>
            </a:r>
          </a:p>
          <a:p>
            <a:pPr marL="742950" lvl="1" indent="-285750">
              <a:buFont typeface="Arial" panose="020B0604020202020204" pitchFamily="34" charset="0"/>
              <a:buChar char="•"/>
            </a:pPr>
            <a:r>
              <a:rPr lang="en-US" dirty="0" smtClean="0"/>
              <a:t>Binary </a:t>
            </a:r>
            <a:r>
              <a:rPr lang="en-US" dirty="0"/>
              <a:t>to BCD Code</a:t>
            </a:r>
          </a:p>
        </p:txBody>
      </p:sp>
      <p:pic>
        <p:nvPicPr>
          <p:cNvPr id="7" name="Picture 6"/>
          <p:cNvPicPr>
            <a:picLocks noChangeAspect="1"/>
          </p:cNvPicPr>
          <p:nvPr/>
        </p:nvPicPr>
        <p:blipFill>
          <a:blip r:embed="rId2"/>
          <a:stretch>
            <a:fillRect/>
          </a:stretch>
        </p:blipFill>
        <p:spPr>
          <a:xfrm>
            <a:off x="242266" y="1298713"/>
            <a:ext cx="7334250" cy="3200400"/>
          </a:xfrm>
          <a:prstGeom prst="rect">
            <a:avLst/>
          </a:prstGeom>
        </p:spPr>
      </p:pic>
    </p:spTree>
    <p:extLst>
      <p:ext uri="{BB962C8B-B14F-4D97-AF65-F5344CB8AC3E}">
        <p14:creationId xmlns:p14="http://schemas.microsoft.com/office/powerpoint/2010/main" val="1674244895"/>
      </p:ext>
    </p:extLst>
  </p:cSld>
  <p:clrMapOvr>
    <a:masterClrMapping/>
  </p:clrMapOvr>
  <p:transition advClick="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rPr>
              <a:t>Designing Combinational Circuits </a:t>
            </a:r>
            <a:endParaRPr lang="en-US" dirty="0"/>
          </a:p>
        </p:txBody>
      </p:sp>
      <p:sp>
        <p:nvSpPr>
          <p:cNvPr id="3" name="Rectangle 2"/>
          <p:cNvSpPr/>
          <p:nvPr/>
        </p:nvSpPr>
        <p:spPr>
          <a:xfrm>
            <a:off x="838200" y="1690688"/>
            <a:ext cx="7832035" cy="3970318"/>
          </a:xfrm>
          <a:prstGeom prst="rect">
            <a:avLst/>
          </a:prstGeom>
        </p:spPr>
        <p:txBody>
          <a:bodyPr wrap="square">
            <a:spAutoFit/>
          </a:bodyPr>
          <a:lstStyle/>
          <a:p>
            <a:endParaRPr lang="en-US" sz="3600" dirty="0">
              <a:solidFill>
                <a:srgbClr val="000000"/>
              </a:solidFill>
              <a:latin typeface="Calibri" panose="020F0502020204030204" pitchFamily="34" charset="0"/>
            </a:endParaRPr>
          </a:p>
          <a:p>
            <a:r>
              <a:rPr lang="en-US" sz="3600" dirty="0" smtClean="0">
                <a:latin typeface="Calibri" panose="020F0502020204030204" pitchFamily="34" charset="0"/>
              </a:rPr>
              <a:t>In </a:t>
            </a:r>
            <a:r>
              <a:rPr lang="en-US" sz="3600" dirty="0">
                <a:latin typeface="Calibri" panose="020F0502020204030204" pitchFamily="34" charset="0"/>
              </a:rPr>
              <a:t>general we have to do following steps: </a:t>
            </a:r>
          </a:p>
          <a:p>
            <a:pPr lvl="1"/>
            <a:r>
              <a:rPr lang="en-US" sz="3600" dirty="0">
                <a:latin typeface="Calibri" panose="020F0502020204030204" pitchFamily="34" charset="0"/>
              </a:rPr>
              <a:t>1.Problem description </a:t>
            </a:r>
          </a:p>
          <a:p>
            <a:pPr lvl="1"/>
            <a:r>
              <a:rPr lang="en-US" sz="3600" dirty="0">
                <a:latin typeface="Calibri" panose="020F0502020204030204" pitchFamily="34" charset="0"/>
              </a:rPr>
              <a:t>2.Input/output of the circuit </a:t>
            </a:r>
          </a:p>
          <a:p>
            <a:pPr lvl="1"/>
            <a:r>
              <a:rPr lang="en-US" sz="3600" dirty="0">
                <a:latin typeface="Calibri" panose="020F0502020204030204" pitchFamily="34" charset="0"/>
              </a:rPr>
              <a:t>3.Define truth table </a:t>
            </a:r>
          </a:p>
          <a:p>
            <a:pPr lvl="1"/>
            <a:r>
              <a:rPr lang="en-US" sz="3600" dirty="0">
                <a:latin typeface="Calibri" panose="020F0502020204030204" pitchFamily="34" charset="0"/>
              </a:rPr>
              <a:t>4.Simplification for each output </a:t>
            </a:r>
          </a:p>
          <a:p>
            <a:pPr lvl="1"/>
            <a:r>
              <a:rPr lang="en-US" sz="3600" dirty="0">
                <a:latin typeface="Calibri" panose="020F0502020204030204" pitchFamily="34" charset="0"/>
              </a:rPr>
              <a:t>5.Draw the circuit </a:t>
            </a:r>
          </a:p>
        </p:txBody>
      </p:sp>
    </p:spTree>
    <p:extLst>
      <p:ext uri="{BB962C8B-B14F-4D97-AF65-F5344CB8AC3E}">
        <p14:creationId xmlns:p14="http://schemas.microsoft.com/office/powerpoint/2010/main" val="48128669"/>
      </p:ext>
    </p:extLst>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Half </a:t>
            </a:r>
            <a:r>
              <a:rPr lang="en-US" b="1" dirty="0"/>
              <a:t>Adder </a:t>
            </a:r>
            <a:endParaRPr lang="en-US" dirty="0"/>
          </a:p>
        </p:txBody>
      </p:sp>
      <p:sp>
        <p:nvSpPr>
          <p:cNvPr id="3" name="Rectangle 2"/>
          <p:cNvSpPr/>
          <p:nvPr/>
        </p:nvSpPr>
        <p:spPr>
          <a:xfrm>
            <a:off x="543338" y="1205940"/>
            <a:ext cx="9488557" cy="1246495"/>
          </a:xfrm>
          <a:prstGeom prst="rect">
            <a:avLst/>
          </a:prstGeom>
        </p:spPr>
        <p:txBody>
          <a:bodyPr wrap="square">
            <a:spAutoFit/>
          </a:bodyPr>
          <a:lstStyle/>
          <a:p>
            <a:endParaRPr lang="en-US" sz="1050" dirty="0">
              <a:solidFill>
                <a:srgbClr val="000000"/>
              </a:solidFill>
              <a:latin typeface="Calibri" panose="020F0502020204030204" pitchFamily="34" charset="0"/>
            </a:endParaRPr>
          </a:p>
          <a:p>
            <a:endParaRPr lang="en-US" sz="1050" dirty="0">
              <a:latin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rPr>
              <a:t>Adding two single-bit binary values, X, Y produces a sum S bit and a carry out C-out bit. </a:t>
            </a:r>
            <a:endParaRPr lang="en-US" dirty="0" smtClean="0">
              <a:latin typeface="Calibri" panose="020F0502020204030204" pitchFamily="34" charset="0"/>
            </a:endParaRPr>
          </a:p>
          <a:p>
            <a:endParaRPr lang="en-US" dirty="0" smtClean="0">
              <a:latin typeface="Calibri" panose="020F0502020204030204" pitchFamily="34" charset="0"/>
            </a:endParaRPr>
          </a:p>
          <a:p>
            <a:pPr marL="285750" indent="-285750">
              <a:buFont typeface="Arial" panose="020B0604020202020204" pitchFamily="34" charset="0"/>
              <a:buChar char="•"/>
            </a:pPr>
            <a:r>
              <a:rPr lang="en-US" dirty="0" smtClean="0">
                <a:latin typeface="Calibri" panose="020F0502020204030204" pitchFamily="34" charset="0"/>
              </a:rPr>
              <a:t>This </a:t>
            </a:r>
            <a:r>
              <a:rPr lang="en-US" dirty="0">
                <a:latin typeface="Calibri" panose="020F0502020204030204" pitchFamily="34" charset="0"/>
              </a:rPr>
              <a:t>operation is called half addition and the circuit to realize it is called a half adder. </a:t>
            </a:r>
          </a:p>
        </p:txBody>
      </p:sp>
      <p:pic>
        <p:nvPicPr>
          <p:cNvPr id="4" name="Picture 3"/>
          <p:cNvPicPr>
            <a:picLocks noChangeAspect="1"/>
          </p:cNvPicPr>
          <p:nvPr/>
        </p:nvPicPr>
        <p:blipFill>
          <a:blip r:embed="rId2"/>
          <a:stretch>
            <a:fillRect/>
          </a:stretch>
        </p:blipFill>
        <p:spPr>
          <a:xfrm>
            <a:off x="7750848" y="3293250"/>
            <a:ext cx="2657846" cy="981212"/>
          </a:xfrm>
          <a:prstGeom prst="rect">
            <a:avLst/>
          </a:prstGeom>
        </p:spPr>
      </p:pic>
      <p:pic>
        <p:nvPicPr>
          <p:cNvPr id="5" name="Picture 4"/>
          <p:cNvPicPr>
            <a:picLocks noChangeAspect="1"/>
          </p:cNvPicPr>
          <p:nvPr/>
        </p:nvPicPr>
        <p:blipFill>
          <a:blip r:embed="rId3"/>
          <a:stretch>
            <a:fillRect/>
          </a:stretch>
        </p:blipFill>
        <p:spPr>
          <a:xfrm>
            <a:off x="1230778" y="2773673"/>
            <a:ext cx="3210373" cy="2476846"/>
          </a:xfrm>
          <a:prstGeom prst="rect">
            <a:avLst/>
          </a:prstGeom>
        </p:spPr>
      </p:pic>
      <p:pic>
        <p:nvPicPr>
          <p:cNvPr id="6" name="Picture 5"/>
          <p:cNvPicPr>
            <a:picLocks noChangeAspect="1"/>
          </p:cNvPicPr>
          <p:nvPr/>
        </p:nvPicPr>
        <p:blipFill>
          <a:blip r:embed="rId4"/>
          <a:stretch>
            <a:fillRect/>
          </a:stretch>
        </p:blipFill>
        <p:spPr>
          <a:xfrm>
            <a:off x="5067156" y="2993901"/>
            <a:ext cx="2057687" cy="1771897"/>
          </a:xfrm>
          <a:prstGeom prst="rect">
            <a:avLst/>
          </a:prstGeom>
        </p:spPr>
      </p:pic>
    </p:spTree>
    <p:extLst>
      <p:ext uri="{BB962C8B-B14F-4D97-AF65-F5344CB8AC3E}">
        <p14:creationId xmlns:p14="http://schemas.microsoft.com/office/powerpoint/2010/main" val="794739714"/>
      </p:ext>
    </p:extLst>
  </p:cSld>
  <p:clrMapOvr>
    <a:masterClrMapping/>
  </p:clrMapOvr>
  <p:transition advClick="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050" y="105817"/>
            <a:ext cx="10515600" cy="1325563"/>
          </a:xfrm>
        </p:spPr>
        <p:txBody>
          <a:bodyPr/>
          <a:lstStyle/>
          <a:p>
            <a:r>
              <a:rPr lang="en-US" dirty="0" smtClean="0"/>
              <a:t>Circuit Implementation</a:t>
            </a:r>
            <a:endParaRPr lang="en-US" dirty="0"/>
          </a:p>
        </p:txBody>
      </p:sp>
      <p:pic>
        <p:nvPicPr>
          <p:cNvPr id="3" name="Picture 2"/>
          <p:cNvPicPr>
            <a:picLocks noChangeAspect="1"/>
          </p:cNvPicPr>
          <p:nvPr/>
        </p:nvPicPr>
        <p:blipFill>
          <a:blip r:embed="rId2"/>
          <a:stretch>
            <a:fillRect/>
          </a:stretch>
        </p:blipFill>
        <p:spPr>
          <a:xfrm>
            <a:off x="650542" y="1581851"/>
            <a:ext cx="10890915" cy="4794619"/>
          </a:xfrm>
          <a:prstGeom prst="rect">
            <a:avLst/>
          </a:prstGeom>
        </p:spPr>
      </p:pic>
    </p:spTree>
    <p:extLst>
      <p:ext uri="{BB962C8B-B14F-4D97-AF65-F5344CB8AC3E}">
        <p14:creationId xmlns:p14="http://schemas.microsoft.com/office/powerpoint/2010/main" val="1396757048"/>
      </p:ext>
    </p:extLst>
  </p:cSld>
  <p:clrMapOvr>
    <a:masterClrMapping/>
  </p:clrMapOvr>
  <p:transition advClick="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Full </a:t>
            </a:r>
            <a:r>
              <a:rPr lang="en-US" b="1" dirty="0"/>
              <a:t>Adder </a:t>
            </a:r>
            <a:endParaRPr lang="en-US" dirty="0"/>
          </a:p>
        </p:txBody>
      </p:sp>
      <p:sp>
        <p:nvSpPr>
          <p:cNvPr id="3" name="Rectangle 2"/>
          <p:cNvSpPr/>
          <p:nvPr/>
        </p:nvSpPr>
        <p:spPr>
          <a:xfrm>
            <a:off x="291548" y="1542079"/>
            <a:ext cx="11062252" cy="369332"/>
          </a:xfrm>
          <a:prstGeom prst="rect">
            <a:avLst/>
          </a:prstGeom>
        </p:spPr>
        <p:txBody>
          <a:bodyPr wrap="square">
            <a:spAutoFit/>
          </a:bodyPr>
          <a:lstStyle/>
          <a:p>
            <a:r>
              <a:rPr lang="en-US" dirty="0"/>
              <a:t>Adding two single-bit binary values, X, Y with a carry input bit C-in produces a sum bit S and a carry out C-out bit.</a:t>
            </a:r>
          </a:p>
        </p:txBody>
      </p:sp>
      <p:pic>
        <p:nvPicPr>
          <p:cNvPr id="5" name="Picture 4"/>
          <p:cNvPicPr>
            <a:picLocks noChangeAspect="1"/>
          </p:cNvPicPr>
          <p:nvPr/>
        </p:nvPicPr>
        <p:blipFill>
          <a:blip r:embed="rId2"/>
          <a:stretch>
            <a:fillRect/>
          </a:stretch>
        </p:blipFill>
        <p:spPr>
          <a:xfrm>
            <a:off x="838200" y="2342913"/>
            <a:ext cx="6763694" cy="3391373"/>
          </a:xfrm>
          <a:prstGeom prst="rect">
            <a:avLst/>
          </a:prstGeom>
        </p:spPr>
      </p:pic>
    </p:spTree>
    <p:extLst>
      <p:ext uri="{BB962C8B-B14F-4D97-AF65-F5344CB8AC3E}">
        <p14:creationId xmlns:p14="http://schemas.microsoft.com/office/powerpoint/2010/main" val="352087613"/>
      </p:ext>
    </p:extLst>
  </p:cSld>
  <p:clrMapOvr>
    <a:masterClrMapping/>
  </p:clrMapOvr>
  <p:transition advClick="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97495" y="430979"/>
            <a:ext cx="9088199" cy="5877190"/>
          </a:xfrm>
          <a:prstGeom prst="rect">
            <a:avLst/>
          </a:prstGeom>
        </p:spPr>
      </p:pic>
    </p:spTree>
    <p:extLst>
      <p:ext uri="{BB962C8B-B14F-4D97-AF65-F5344CB8AC3E}">
        <p14:creationId xmlns:p14="http://schemas.microsoft.com/office/powerpoint/2010/main" val="3729621687"/>
      </p:ext>
    </p:extLst>
  </p:cSld>
  <p:clrMapOvr>
    <a:masterClrMapping/>
  </p:clrMapOvr>
  <p:transition advClick="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013991" y="76940"/>
            <a:ext cx="6125430" cy="4239217"/>
          </a:xfrm>
          <a:prstGeom prst="rect">
            <a:avLst/>
          </a:prstGeom>
        </p:spPr>
      </p:pic>
      <p:pic>
        <p:nvPicPr>
          <p:cNvPr id="4" name="Picture 3"/>
          <p:cNvPicPr>
            <a:picLocks noChangeAspect="1"/>
          </p:cNvPicPr>
          <p:nvPr/>
        </p:nvPicPr>
        <p:blipFill>
          <a:blip r:embed="rId3"/>
          <a:stretch>
            <a:fillRect/>
          </a:stretch>
        </p:blipFill>
        <p:spPr>
          <a:xfrm>
            <a:off x="39756" y="1835709"/>
            <a:ext cx="5868219" cy="4829849"/>
          </a:xfrm>
          <a:prstGeom prst="rect">
            <a:avLst/>
          </a:prstGeom>
        </p:spPr>
      </p:pic>
    </p:spTree>
    <p:extLst>
      <p:ext uri="{BB962C8B-B14F-4D97-AF65-F5344CB8AC3E}">
        <p14:creationId xmlns:p14="http://schemas.microsoft.com/office/powerpoint/2010/main" val="1838047344"/>
      </p:ext>
    </p:extLst>
  </p:cSld>
  <p:clrMapOvr>
    <a:masterClrMapping/>
  </p:clrMapOvr>
  <p:transition advClick="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78" y="163229"/>
            <a:ext cx="10515600" cy="1325563"/>
          </a:xfrm>
        </p:spPr>
        <p:txBody>
          <a:bodyPr/>
          <a:lstStyle/>
          <a:p>
            <a:r>
              <a:rPr lang="en-US" dirty="0"/>
              <a:t>Full Adder Circuit Using two half - Adders</a:t>
            </a:r>
          </a:p>
        </p:txBody>
      </p:sp>
      <p:pic>
        <p:nvPicPr>
          <p:cNvPr id="3" name="Picture 2"/>
          <p:cNvPicPr>
            <a:picLocks noChangeAspect="1"/>
          </p:cNvPicPr>
          <p:nvPr/>
        </p:nvPicPr>
        <p:blipFill>
          <a:blip r:embed="rId2"/>
          <a:stretch>
            <a:fillRect/>
          </a:stretch>
        </p:blipFill>
        <p:spPr>
          <a:xfrm>
            <a:off x="624644" y="1488792"/>
            <a:ext cx="10729156" cy="4774571"/>
          </a:xfrm>
          <a:prstGeom prst="rect">
            <a:avLst/>
          </a:prstGeom>
        </p:spPr>
      </p:pic>
    </p:spTree>
    <p:extLst>
      <p:ext uri="{BB962C8B-B14F-4D97-AF65-F5344CB8AC3E}">
        <p14:creationId xmlns:p14="http://schemas.microsoft.com/office/powerpoint/2010/main" val="2619106858"/>
      </p:ext>
    </p:extLst>
  </p:cSld>
  <p:clrMapOvr>
    <a:masterClrMapping/>
  </p:clrMapOvr>
  <p:transition advClick="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087" y="139838"/>
            <a:ext cx="10515600" cy="1325563"/>
          </a:xfrm>
        </p:spPr>
        <p:txBody>
          <a:bodyPr/>
          <a:lstStyle/>
          <a:p>
            <a:r>
              <a:rPr lang="en-US" b="1" dirty="0" smtClean="0"/>
              <a:t>Half </a:t>
            </a:r>
            <a:r>
              <a:rPr lang="en-US" b="1" dirty="0" err="1"/>
              <a:t>Subtractor</a:t>
            </a:r>
            <a:r>
              <a:rPr lang="en-US" b="1" dirty="0"/>
              <a:t> </a:t>
            </a:r>
            <a:endParaRPr lang="en-US" dirty="0"/>
          </a:p>
        </p:txBody>
      </p:sp>
      <p:sp>
        <p:nvSpPr>
          <p:cNvPr id="3" name="Rectangle 2"/>
          <p:cNvSpPr/>
          <p:nvPr/>
        </p:nvSpPr>
        <p:spPr>
          <a:xfrm>
            <a:off x="149087" y="1251827"/>
            <a:ext cx="11416748" cy="1200329"/>
          </a:xfrm>
          <a:prstGeom prst="rect">
            <a:avLst/>
          </a:prstGeom>
        </p:spPr>
        <p:txBody>
          <a:bodyPr wrap="square">
            <a:spAutoFit/>
          </a:bodyPr>
          <a:lstStyle/>
          <a:p>
            <a:pPr marL="285750" indent="-285750">
              <a:lnSpc>
                <a:spcPct val="200000"/>
              </a:lnSpc>
              <a:buFont typeface="Arial" panose="020B0604020202020204" pitchFamily="34" charset="0"/>
              <a:buChar char="•"/>
            </a:pPr>
            <a:r>
              <a:rPr lang="en-US" dirty="0"/>
              <a:t>Subtracting a single-bit binary value Y from anther X (I.e. X -Y ) produces a difference bit D and a borrow out bit B-out.</a:t>
            </a:r>
          </a:p>
          <a:p>
            <a:pPr marL="285750" indent="-285750">
              <a:lnSpc>
                <a:spcPct val="200000"/>
              </a:lnSpc>
              <a:buFont typeface="Arial" panose="020B0604020202020204" pitchFamily="34" charset="0"/>
              <a:buChar char="•"/>
            </a:pPr>
            <a:r>
              <a:rPr lang="en-US" dirty="0" smtClean="0"/>
              <a:t>This </a:t>
            </a:r>
            <a:r>
              <a:rPr lang="en-US" dirty="0"/>
              <a:t>operation is called half subtraction and the circuit to realize it is called a half </a:t>
            </a:r>
            <a:r>
              <a:rPr lang="en-US" dirty="0" err="1"/>
              <a:t>subtractor</a:t>
            </a:r>
            <a:r>
              <a:rPr lang="en-US" dirty="0"/>
              <a:t>.</a:t>
            </a:r>
          </a:p>
        </p:txBody>
      </p:sp>
      <p:pic>
        <p:nvPicPr>
          <p:cNvPr id="4" name="Picture 3"/>
          <p:cNvPicPr>
            <a:picLocks noChangeAspect="1"/>
          </p:cNvPicPr>
          <p:nvPr/>
        </p:nvPicPr>
        <p:blipFill>
          <a:blip r:embed="rId2"/>
          <a:stretch>
            <a:fillRect/>
          </a:stretch>
        </p:blipFill>
        <p:spPr>
          <a:xfrm>
            <a:off x="2075508" y="2822870"/>
            <a:ext cx="7563906" cy="3677163"/>
          </a:xfrm>
          <a:prstGeom prst="rect">
            <a:avLst/>
          </a:prstGeom>
        </p:spPr>
      </p:pic>
    </p:spTree>
    <p:extLst>
      <p:ext uri="{BB962C8B-B14F-4D97-AF65-F5344CB8AC3E}">
        <p14:creationId xmlns:p14="http://schemas.microsoft.com/office/powerpoint/2010/main" val="476947932"/>
      </p:ext>
    </p:extLst>
  </p:cSld>
  <p:clrMapOvr>
    <a:masterClrMapping/>
  </p:clrMapOvr>
  <p:transition advClick="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78" y="-80060"/>
            <a:ext cx="10515600" cy="1325563"/>
          </a:xfrm>
        </p:spPr>
        <p:txBody>
          <a:bodyPr/>
          <a:lstStyle/>
          <a:p>
            <a:r>
              <a:rPr lang="en-US" b="1" dirty="0" smtClean="0"/>
              <a:t>Full </a:t>
            </a:r>
            <a:r>
              <a:rPr lang="en-US" b="1" dirty="0" err="1"/>
              <a:t>Subtractor</a:t>
            </a:r>
            <a:r>
              <a:rPr lang="en-US" b="1" dirty="0"/>
              <a:t> </a:t>
            </a:r>
            <a:endParaRPr lang="en-US" dirty="0"/>
          </a:p>
        </p:txBody>
      </p:sp>
      <p:sp>
        <p:nvSpPr>
          <p:cNvPr id="3" name="Rectangle 2"/>
          <p:cNvSpPr/>
          <p:nvPr/>
        </p:nvSpPr>
        <p:spPr>
          <a:xfrm>
            <a:off x="116515" y="1112031"/>
            <a:ext cx="6814372" cy="1815882"/>
          </a:xfrm>
          <a:prstGeom prst="rect">
            <a:avLst/>
          </a:prstGeom>
        </p:spPr>
        <p:txBody>
          <a:bodyPr wrap="square">
            <a:spAutoFit/>
          </a:bodyPr>
          <a:lstStyle/>
          <a:p>
            <a:pPr algn="just"/>
            <a:r>
              <a:rPr lang="en-US" sz="2800" dirty="0"/>
              <a:t>Subtracting two single-bit binary values, Y, B-in from a single-bit value X produces a difference bit D and a borrow out B-out bit. This is called full subtraction.</a:t>
            </a:r>
          </a:p>
        </p:txBody>
      </p:sp>
      <p:pic>
        <p:nvPicPr>
          <p:cNvPr id="4" name="Picture 3"/>
          <p:cNvPicPr>
            <a:picLocks noChangeAspect="1"/>
          </p:cNvPicPr>
          <p:nvPr/>
        </p:nvPicPr>
        <p:blipFill>
          <a:blip r:embed="rId2"/>
          <a:stretch>
            <a:fillRect/>
          </a:stretch>
        </p:blipFill>
        <p:spPr>
          <a:xfrm>
            <a:off x="471445" y="3310745"/>
            <a:ext cx="3562847" cy="3258005"/>
          </a:xfrm>
          <a:prstGeom prst="rect">
            <a:avLst/>
          </a:prstGeom>
        </p:spPr>
      </p:pic>
      <p:pic>
        <p:nvPicPr>
          <p:cNvPr id="5" name="Picture 4"/>
          <p:cNvPicPr>
            <a:picLocks noChangeAspect="1"/>
          </p:cNvPicPr>
          <p:nvPr/>
        </p:nvPicPr>
        <p:blipFill>
          <a:blip r:embed="rId3"/>
          <a:stretch>
            <a:fillRect/>
          </a:stretch>
        </p:blipFill>
        <p:spPr>
          <a:xfrm>
            <a:off x="7391958" y="911361"/>
            <a:ext cx="4216946" cy="5657389"/>
          </a:xfrm>
          <a:prstGeom prst="rect">
            <a:avLst/>
          </a:prstGeom>
        </p:spPr>
      </p:pic>
    </p:spTree>
    <p:extLst>
      <p:ext uri="{BB962C8B-B14F-4D97-AF65-F5344CB8AC3E}">
        <p14:creationId xmlns:p14="http://schemas.microsoft.com/office/powerpoint/2010/main" val="696895759"/>
      </p:ext>
    </p:extLst>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68000" y="150876"/>
            <a:ext cx="1381125" cy="683260"/>
          </a:xfrm>
          <a:custGeom>
            <a:avLst/>
            <a:gdLst/>
            <a:ahLst/>
            <a:cxnLst/>
            <a:rect l="l" t="t" r="r" b="b"/>
            <a:pathLst>
              <a:path w="1381125" h="683260">
                <a:moveTo>
                  <a:pt x="1380744" y="0"/>
                </a:moveTo>
                <a:lnTo>
                  <a:pt x="0" y="0"/>
                </a:lnTo>
                <a:lnTo>
                  <a:pt x="0" y="682751"/>
                </a:lnTo>
                <a:lnTo>
                  <a:pt x="1380744" y="682751"/>
                </a:lnTo>
                <a:lnTo>
                  <a:pt x="1380744" y="0"/>
                </a:lnTo>
                <a:close/>
              </a:path>
            </a:pathLst>
          </a:custGeom>
          <a:solidFill>
            <a:srgbClr val="FFFFFF"/>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pic>
        <p:nvPicPr>
          <p:cNvPr id="3" name="object 3"/>
          <p:cNvPicPr/>
          <p:nvPr/>
        </p:nvPicPr>
        <p:blipFill>
          <a:blip r:embed="rId2" cstate="print"/>
          <a:stretch>
            <a:fillRect/>
          </a:stretch>
        </p:blipFill>
        <p:spPr>
          <a:xfrm>
            <a:off x="10399287" y="150876"/>
            <a:ext cx="1649838" cy="655760"/>
          </a:xfrm>
          <a:prstGeom prst="rect">
            <a:avLst/>
          </a:prstGeom>
        </p:spPr>
      </p:pic>
      <p:sp>
        <p:nvSpPr>
          <p:cNvPr id="7" name="TextBox 6"/>
          <p:cNvSpPr txBox="1"/>
          <p:nvPr/>
        </p:nvSpPr>
        <p:spPr>
          <a:xfrm>
            <a:off x="636770" y="332594"/>
            <a:ext cx="2999539" cy="584775"/>
          </a:xfrm>
          <a:prstGeom prst="rect">
            <a:avLst/>
          </a:prstGeom>
          <a:solidFill>
            <a:srgbClr val="00B0F0"/>
          </a:solidFill>
        </p:spPr>
        <p:txBody>
          <a:bodyPr wrap="none" rtlCol="0">
            <a:spAutoFit/>
          </a:bodyPr>
          <a:lstStyle/>
          <a:p>
            <a:r>
              <a:rPr lang="en-US" sz="3200" dirty="0" smtClean="0">
                <a:latin typeface="Times New Roman" panose="02020603050405020304" pitchFamily="18" charset="0"/>
                <a:cs typeface="Times New Roman" panose="02020603050405020304" pitchFamily="18" charset="0"/>
              </a:rPr>
              <a:t>Content (Unit 1) </a:t>
            </a:r>
            <a:endParaRPr lang="en-IN" sz="3200" dirty="0">
              <a:latin typeface="Times New Roman" panose="02020603050405020304" pitchFamily="18" charset="0"/>
              <a:cs typeface="Times New Roman" panose="02020603050405020304" pitchFamily="18" charset="0"/>
            </a:endParaRPr>
          </a:p>
        </p:txBody>
      </p:sp>
      <p:sp>
        <p:nvSpPr>
          <p:cNvPr id="12" name="Rectangle 11"/>
          <p:cNvSpPr/>
          <p:nvPr/>
        </p:nvSpPr>
        <p:spPr>
          <a:xfrm>
            <a:off x="636770" y="1655560"/>
            <a:ext cx="8570535" cy="3416320"/>
          </a:xfrm>
          <a:prstGeom prst="rect">
            <a:avLst/>
          </a:prstGeom>
          <a:solidFill>
            <a:srgbClr val="FFFF00"/>
          </a:solidFill>
        </p:spPr>
        <p:txBody>
          <a:bodyPr wrap="square">
            <a:spAutoFit/>
          </a:bodyPr>
          <a:lstStyle/>
          <a:p>
            <a:pPr marL="285750" indent="-28575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Number System: Binary and Hexadecimal; </a:t>
            </a:r>
            <a:endParaRPr lang="en-IN" sz="2400" dirty="0" smtClean="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Combinational </a:t>
            </a:r>
            <a:r>
              <a:rPr lang="en-IN" sz="2400" dirty="0">
                <a:latin typeface="Times New Roman" panose="02020603050405020304" pitchFamily="18" charset="0"/>
                <a:cs typeface="Times New Roman" panose="02020603050405020304" pitchFamily="18" charset="0"/>
              </a:rPr>
              <a:t>Circuits: Adder, </a:t>
            </a:r>
            <a:r>
              <a:rPr lang="en-IN" sz="2400" dirty="0" err="1">
                <a:latin typeface="Times New Roman" panose="02020603050405020304" pitchFamily="18" charset="0"/>
                <a:cs typeface="Times New Roman" panose="02020603050405020304" pitchFamily="18" charset="0"/>
              </a:rPr>
              <a:t>Subtractor</a:t>
            </a:r>
            <a:r>
              <a:rPr lang="en-IN" sz="2400" dirty="0">
                <a:latin typeface="Times New Roman" panose="02020603050405020304" pitchFamily="18" charset="0"/>
                <a:cs typeface="Times New Roman" panose="02020603050405020304" pitchFamily="18" charset="0"/>
              </a:rPr>
              <a:t>, Encoder-Decoder; </a:t>
            </a:r>
            <a:endParaRPr lang="en-IN" sz="2400" dirty="0" smtClean="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Sequential </a:t>
            </a:r>
            <a:r>
              <a:rPr lang="en-IN" sz="2400" dirty="0">
                <a:latin typeface="Times New Roman" panose="02020603050405020304" pitchFamily="18" charset="0"/>
                <a:cs typeface="Times New Roman" panose="02020603050405020304" pitchFamily="18" charset="0"/>
              </a:rPr>
              <a:t>Circuits: Flip-Flops, Register and Counters; </a:t>
            </a:r>
            <a:endParaRPr lang="en-IN" sz="2400" dirty="0" smtClean="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Von </a:t>
            </a:r>
            <a:r>
              <a:rPr lang="en-IN" sz="2400" dirty="0">
                <a:latin typeface="Times New Roman" panose="02020603050405020304" pitchFamily="18" charset="0"/>
                <a:cs typeface="Times New Roman" panose="02020603050405020304" pitchFamily="18" charset="0"/>
              </a:rPr>
              <a:t>Neumann Architecture, Computer Types, Functional Units, </a:t>
            </a:r>
            <a:endParaRPr lang="en-IN" sz="2400" dirty="0" smtClean="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Memory </a:t>
            </a:r>
            <a:r>
              <a:rPr lang="en-IN" sz="2400" dirty="0">
                <a:latin typeface="Times New Roman" panose="02020603050405020304" pitchFamily="18" charset="0"/>
                <a:cs typeface="Times New Roman" panose="02020603050405020304" pitchFamily="18" charset="0"/>
              </a:rPr>
              <a:t>System RAM, ROM, Cache, VM, etc</a:t>
            </a:r>
            <a:r>
              <a:rPr lang="en-IN" sz="2400" dirty="0" smtClean="0">
                <a:latin typeface="Times New Roman" panose="02020603050405020304" pitchFamily="18" charset="0"/>
                <a:cs typeface="Times New Roman" panose="02020603050405020304" pitchFamily="18" charset="0"/>
              </a:rPr>
              <a:t>., </a:t>
            </a:r>
          </a:p>
          <a:p>
            <a:pPr marL="285750" indent="-285750">
              <a:lnSpc>
                <a:spcPct val="150000"/>
              </a:lnSpc>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Design </a:t>
            </a:r>
            <a:r>
              <a:rPr lang="en-IN" sz="2400" dirty="0">
                <a:latin typeface="Times New Roman" panose="02020603050405020304" pitchFamily="18" charset="0"/>
                <a:cs typeface="Times New Roman" panose="02020603050405020304" pitchFamily="18" charset="0"/>
              </a:rPr>
              <a:t>of Basic Computer.</a:t>
            </a:r>
            <a:endParaRPr 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1581665"/>
      </p:ext>
    </p:extLst>
  </p:cSld>
  <p:clrMapOvr>
    <a:masterClrMapping/>
  </p:clrMapOvr>
  <p:transition advClick="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339" y="0"/>
            <a:ext cx="10515600" cy="1325563"/>
          </a:xfrm>
        </p:spPr>
        <p:txBody>
          <a:bodyPr/>
          <a:lstStyle/>
          <a:p>
            <a:r>
              <a:rPr lang="en-US" b="1" dirty="0" smtClean="0"/>
              <a:t>Full </a:t>
            </a:r>
            <a:r>
              <a:rPr lang="en-US" b="1" dirty="0" err="1"/>
              <a:t>Subtractor</a:t>
            </a:r>
            <a:r>
              <a:rPr lang="en-US" b="1" dirty="0"/>
              <a:t> Circuit Using XOR </a:t>
            </a:r>
            <a:endParaRPr lang="en-US" dirty="0"/>
          </a:p>
        </p:txBody>
      </p:sp>
      <p:pic>
        <p:nvPicPr>
          <p:cNvPr id="3" name="Picture 2"/>
          <p:cNvPicPr>
            <a:picLocks noChangeAspect="1"/>
          </p:cNvPicPr>
          <p:nvPr/>
        </p:nvPicPr>
        <p:blipFill>
          <a:blip r:embed="rId2"/>
          <a:stretch>
            <a:fillRect/>
          </a:stretch>
        </p:blipFill>
        <p:spPr>
          <a:xfrm>
            <a:off x="4678777" y="2042874"/>
            <a:ext cx="7327405" cy="3415327"/>
          </a:xfrm>
          <a:prstGeom prst="rect">
            <a:avLst/>
          </a:prstGeom>
        </p:spPr>
      </p:pic>
      <p:pic>
        <p:nvPicPr>
          <p:cNvPr id="4" name="Picture 3"/>
          <p:cNvPicPr>
            <a:picLocks noChangeAspect="1"/>
          </p:cNvPicPr>
          <p:nvPr/>
        </p:nvPicPr>
        <p:blipFill>
          <a:blip r:embed="rId3"/>
          <a:stretch>
            <a:fillRect/>
          </a:stretch>
        </p:blipFill>
        <p:spPr>
          <a:xfrm>
            <a:off x="162339" y="1325563"/>
            <a:ext cx="4415784" cy="4849950"/>
          </a:xfrm>
          <a:prstGeom prst="rect">
            <a:avLst/>
          </a:prstGeom>
        </p:spPr>
      </p:pic>
    </p:spTree>
    <p:extLst>
      <p:ext uri="{BB962C8B-B14F-4D97-AF65-F5344CB8AC3E}">
        <p14:creationId xmlns:p14="http://schemas.microsoft.com/office/powerpoint/2010/main" val="1420382167"/>
      </p:ext>
    </p:extLst>
  </p:cSld>
  <p:clrMapOvr>
    <a:masterClrMapping/>
  </p:clrMapOvr>
  <p:transition advClick="0"/>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effectLst>
                  <a:outerShdw blurRad="38100" dist="38100" dir="2700000" algn="tl">
                    <a:srgbClr val="C0C0C0"/>
                  </a:outerShdw>
                </a:effectLst>
                <a:latin typeface="Tahoma" pitchFamily="34" charset="0"/>
              </a:rPr>
              <a:t>Encoder/Decoder Vocabulary</a:t>
            </a:r>
            <a:r>
              <a:rPr lang="en-US" sz="2400" b="1" dirty="0">
                <a:solidFill>
                  <a:schemeClr val="accent2"/>
                </a:solidFill>
                <a:effectLst>
                  <a:outerShdw blurRad="38100" dist="38100" dir="2700000" algn="tl">
                    <a:srgbClr val="C0C0C0"/>
                  </a:outerShdw>
                </a:effectLst>
                <a:latin typeface="Tahoma" pitchFamily="34" charset="0"/>
              </a:rPr>
              <a:t/>
            </a:r>
            <a:br>
              <a:rPr lang="en-US" sz="2400" b="1" dirty="0">
                <a:solidFill>
                  <a:schemeClr val="accent2"/>
                </a:solidFill>
                <a:effectLst>
                  <a:outerShdw blurRad="38100" dist="38100" dir="2700000" algn="tl">
                    <a:srgbClr val="C0C0C0"/>
                  </a:outerShdw>
                </a:effectLst>
                <a:latin typeface="Tahoma" pitchFamily="34" charset="0"/>
              </a:rPr>
            </a:br>
            <a:endParaRPr lang="en-US" dirty="0"/>
          </a:p>
        </p:txBody>
      </p:sp>
      <p:sp>
        <p:nvSpPr>
          <p:cNvPr id="3" name="Rectangle 2"/>
          <p:cNvSpPr/>
          <p:nvPr/>
        </p:nvSpPr>
        <p:spPr>
          <a:xfrm>
            <a:off x="255104" y="1106193"/>
            <a:ext cx="6096000" cy="923330"/>
          </a:xfrm>
          <a:prstGeom prst="rect">
            <a:avLst/>
          </a:prstGeom>
        </p:spPr>
        <p:txBody>
          <a:bodyPr>
            <a:spAutoFit/>
          </a:bodyPr>
          <a:lstStyle/>
          <a:p>
            <a:pPr>
              <a:spcBef>
                <a:spcPct val="50000"/>
              </a:spcBef>
            </a:pPr>
            <a:r>
              <a:rPr lang="en-US" altLang="en-US" b="1" dirty="0">
                <a:solidFill>
                  <a:srgbClr val="0000CC"/>
                </a:solidFill>
                <a:latin typeface="Tahoma" panose="020B0604030504040204" pitchFamily="34" charset="0"/>
              </a:rPr>
              <a:t>ENCODER- a digital circuit that produces a binary output code depending on which of its inputs are activated. </a:t>
            </a:r>
          </a:p>
        </p:txBody>
      </p:sp>
      <p:sp>
        <p:nvSpPr>
          <p:cNvPr id="4" name="Rectangle 3"/>
          <p:cNvSpPr/>
          <p:nvPr/>
        </p:nvSpPr>
        <p:spPr>
          <a:xfrm>
            <a:off x="6351104" y="1127107"/>
            <a:ext cx="6096000" cy="646331"/>
          </a:xfrm>
          <a:prstGeom prst="rect">
            <a:avLst/>
          </a:prstGeom>
        </p:spPr>
        <p:txBody>
          <a:bodyPr>
            <a:spAutoFit/>
          </a:bodyPr>
          <a:lstStyle/>
          <a:p>
            <a:pPr>
              <a:spcBef>
                <a:spcPct val="50000"/>
              </a:spcBef>
            </a:pPr>
            <a:r>
              <a:rPr lang="en-US" altLang="en-US" b="1" dirty="0">
                <a:solidFill>
                  <a:srgbClr val="0000CC"/>
                </a:solidFill>
                <a:latin typeface="Tahoma" panose="020B0604030504040204" pitchFamily="34" charset="0"/>
              </a:rPr>
              <a:t>DECODER- a digital circuit that converts an input binary code into a single numeric output.</a:t>
            </a:r>
          </a:p>
        </p:txBody>
      </p:sp>
      <p:graphicFrame>
        <p:nvGraphicFramePr>
          <p:cNvPr id="6" name="Object 3"/>
          <p:cNvGraphicFramePr>
            <a:graphicFrameLocks noChangeAspect="1"/>
          </p:cNvGraphicFramePr>
          <p:nvPr>
            <p:extLst>
              <p:ext uri="{D42A27DB-BD31-4B8C-83A1-F6EECF244321}">
                <p14:modId xmlns:p14="http://schemas.microsoft.com/office/powerpoint/2010/main" val="4010660105"/>
              </p:ext>
            </p:extLst>
          </p:nvPr>
        </p:nvGraphicFramePr>
        <p:xfrm>
          <a:off x="2275785" y="2833688"/>
          <a:ext cx="2903538" cy="2425700"/>
        </p:xfrm>
        <a:graphic>
          <a:graphicData uri="http://schemas.openxmlformats.org/presentationml/2006/ole">
            <mc:AlternateContent xmlns:mc="http://schemas.openxmlformats.org/markup-compatibility/2006">
              <mc:Choice xmlns:v="urn:schemas-microsoft-com:vml" Requires="v">
                <p:oleObj spid="_x0000_s7274" name="VISIO" r:id="rId3" imgW="2522520" imgH="2122560" progId="Visio.Drawing.4">
                  <p:embed/>
                </p:oleObj>
              </mc:Choice>
              <mc:Fallback>
                <p:oleObj name="VISIO" r:id="rId3" imgW="2522520" imgH="2122560" progId="Visio.Drawing.4">
                  <p:embed/>
                  <p:pic>
                    <p:nvPicPr>
                      <p:cNvPr id="4198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785" y="2833688"/>
                        <a:ext cx="2903538" cy="242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4"/>
          <p:cNvGraphicFramePr>
            <a:graphicFrameLocks noChangeAspect="1"/>
          </p:cNvGraphicFramePr>
          <p:nvPr>
            <p:extLst>
              <p:ext uri="{D42A27DB-BD31-4B8C-83A1-F6EECF244321}">
                <p14:modId xmlns:p14="http://schemas.microsoft.com/office/powerpoint/2010/main" val="3365625038"/>
              </p:ext>
            </p:extLst>
          </p:nvPr>
        </p:nvGraphicFramePr>
        <p:xfrm>
          <a:off x="6223898" y="2833688"/>
          <a:ext cx="2903537" cy="2425700"/>
        </p:xfrm>
        <a:graphic>
          <a:graphicData uri="http://schemas.openxmlformats.org/presentationml/2006/ole">
            <mc:AlternateContent xmlns:mc="http://schemas.openxmlformats.org/markup-compatibility/2006">
              <mc:Choice xmlns:v="urn:schemas-microsoft-com:vml" Requires="v">
                <p:oleObj spid="_x0000_s7275" name="VISIO" r:id="rId5" imgW="2522520" imgH="2122560" progId="Visio.Drawing.4">
                  <p:embed/>
                </p:oleObj>
              </mc:Choice>
              <mc:Fallback>
                <p:oleObj name="VISIO" r:id="rId5" imgW="2522520" imgH="2122560" progId="Visio.Drawing.4">
                  <p:embed/>
                  <p:pic>
                    <p:nvPicPr>
                      <p:cNvPr id="4198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3898" y="2833688"/>
                        <a:ext cx="2903537" cy="242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6"/>
          <p:cNvSpPr txBox="1">
            <a:spLocks noChangeArrowheads="1"/>
          </p:cNvSpPr>
          <p:nvPr/>
        </p:nvSpPr>
        <p:spPr bwMode="auto">
          <a:xfrm>
            <a:off x="2345635" y="5576888"/>
            <a:ext cx="2717800" cy="641350"/>
          </a:xfrm>
          <a:prstGeom prst="rect">
            <a:avLst/>
          </a:prstGeom>
          <a:solidFill>
            <a:srgbClr val="008000"/>
          </a:solidFill>
          <a:ln w="9525">
            <a:noFill/>
            <a:miter lim="800000"/>
            <a:headEnd/>
            <a:tailEnd/>
          </a:ln>
          <a:effectLst/>
        </p:spPr>
        <p:txBody>
          <a:bodyPr>
            <a:spAutoFit/>
          </a:bodyPr>
          <a:lstStyle/>
          <a:p>
            <a:pPr>
              <a:spcBef>
                <a:spcPct val="50000"/>
              </a:spcBef>
              <a:defRPr/>
            </a:pPr>
            <a:r>
              <a:rPr lang="en-US" sz="1800">
                <a:effectLst>
                  <a:outerShdw blurRad="38100" dist="38100" dir="2700000" algn="tl">
                    <a:srgbClr val="000000"/>
                  </a:outerShdw>
                </a:effectLst>
              </a:rPr>
              <a:t>ONLY ONE INPUT ACTIVATED AT A TIME</a:t>
            </a:r>
          </a:p>
        </p:txBody>
      </p:sp>
      <p:sp>
        <p:nvSpPr>
          <p:cNvPr id="9" name="Rectangle 7"/>
          <p:cNvSpPr>
            <a:spLocks noChangeArrowheads="1"/>
          </p:cNvSpPr>
          <p:nvPr/>
        </p:nvSpPr>
        <p:spPr bwMode="auto">
          <a:xfrm>
            <a:off x="2345635" y="6205538"/>
            <a:ext cx="2708275" cy="376238"/>
          </a:xfrm>
          <a:prstGeom prst="rect">
            <a:avLst/>
          </a:prstGeom>
          <a:solidFill>
            <a:srgbClr val="008000"/>
          </a:solidFill>
          <a:ln w="9525">
            <a:solidFill>
              <a:srgbClr val="008000"/>
            </a:solidFill>
            <a:miter lim="800000"/>
            <a:headEnd/>
            <a:tailEnd/>
          </a:ln>
          <a:effectLst/>
        </p:spPr>
        <p:txBody>
          <a:bodyPr wrap="none">
            <a:spAutoFit/>
          </a:bodyPr>
          <a:lstStyle/>
          <a:p>
            <a:pPr>
              <a:defRPr/>
            </a:pPr>
            <a:r>
              <a:rPr lang="en-US" sz="1800">
                <a:effectLst>
                  <a:outerShdw blurRad="38100" dist="38100" dir="2700000" algn="tl">
                    <a:srgbClr val="000000"/>
                  </a:outerShdw>
                </a:effectLst>
              </a:rPr>
              <a:t>BINARY CODE OUTPUT</a:t>
            </a:r>
          </a:p>
        </p:txBody>
      </p:sp>
      <p:sp>
        <p:nvSpPr>
          <p:cNvPr id="10" name="Rectangle 8"/>
          <p:cNvSpPr>
            <a:spLocks noChangeArrowheads="1"/>
          </p:cNvSpPr>
          <p:nvPr/>
        </p:nvSpPr>
        <p:spPr bwMode="auto">
          <a:xfrm>
            <a:off x="6460435" y="5576888"/>
            <a:ext cx="2730500" cy="641350"/>
          </a:xfrm>
          <a:prstGeom prst="rect">
            <a:avLst/>
          </a:prstGeom>
          <a:solidFill>
            <a:srgbClr val="008000"/>
          </a:solidFill>
          <a:ln w="9525">
            <a:noFill/>
            <a:miter lim="800000"/>
            <a:headEnd/>
            <a:tailEnd/>
          </a:ln>
          <a:effectLst/>
        </p:spPr>
        <p:txBody>
          <a:bodyPr>
            <a:spAutoFit/>
          </a:bodyPr>
          <a:lstStyle/>
          <a:p>
            <a:pPr>
              <a:defRPr/>
            </a:pPr>
            <a:r>
              <a:rPr lang="en-US" sz="1800">
                <a:effectLst>
                  <a:outerShdw blurRad="38100" dist="38100" dir="2700000" algn="tl">
                    <a:srgbClr val="000000"/>
                  </a:outerShdw>
                </a:effectLst>
              </a:rPr>
              <a:t>BINARY CODE INPUT</a:t>
            </a:r>
          </a:p>
          <a:p>
            <a:pPr>
              <a:defRPr/>
            </a:pPr>
            <a:endParaRPr lang="en-US" sz="1800">
              <a:effectLst>
                <a:outerShdw blurRad="38100" dist="38100" dir="2700000" algn="tl">
                  <a:srgbClr val="000000"/>
                </a:outerShdw>
              </a:effectLst>
            </a:endParaRPr>
          </a:p>
        </p:txBody>
      </p:sp>
      <p:sp>
        <p:nvSpPr>
          <p:cNvPr id="11" name="Rectangle 9"/>
          <p:cNvSpPr>
            <a:spLocks noChangeArrowheads="1"/>
          </p:cNvSpPr>
          <p:nvPr/>
        </p:nvSpPr>
        <p:spPr bwMode="auto">
          <a:xfrm>
            <a:off x="6460435" y="5957888"/>
            <a:ext cx="2743200" cy="641350"/>
          </a:xfrm>
          <a:prstGeom prst="rect">
            <a:avLst/>
          </a:prstGeom>
          <a:solidFill>
            <a:srgbClr val="008000"/>
          </a:solidFill>
          <a:ln w="9525">
            <a:noFill/>
            <a:miter lim="800000"/>
            <a:headEnd/>
            <a:tailEnd/>
          </a:ln>
          <a:effectLst/>
        </p:spPr>
        <p:txBody>
          <a:bodyPr>
            <a:spAutoFit/>
          </a:bodyPr>
          <a:lstStyle/>
          <a:p>
            <a:pPr>
              <a:defRPr/>
            </a:pPr>
            <a:r>
              <a:rPr lang="en-US" sz="1800">
                <a:effectLst>
                  <a:outerShdw blurRad="38100" dist="38100" dir="2700000" algn="tl">
                    <a:srgbClr val="000000"/>
                  </a:outerShdw>
                </a:effectLst>
              </a:rPr>
              <a:t>ONLY ONE OUTPUT ACTIVATED AT A TIME</a:t>
            </a:r>
          </a:p>
        </p:txBody>
      </p:sp>
    </p:spTree>
    <p:extLst>
      <p:ext uri="{BB962C8B-B14F-4D97-AF65-F5344CB8AC3E}">
        <p14:creationId xmlns:p14="http://schemas.microsoft.com/office/powerpoint/2010/main" val="3681767059"/>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1+#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9" grpId="0" animBg="1" autoUpdateAnimBg="0"/>
      <p:bldP spid="10" grpId="0" animBg="1" autoUpdateAnimBg="0"/>
      <p:bldP spid="11"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11884"/>
          </a:xfrm>
        </p:spPr>
        <p:txBody>
          <a:bodyPr>
            <a:noAutofit/>
          </a:bodyPr>
          <a:lstStyle/>
          <a:p>
            <a:r>
              <a:rPr lang="en-US" sz="3200" dirty="0">
                <a:latin typeface="+mn-lt"/>
              </a:rPr>
              <a:t/>
            </a:r>
            <a:br>
              <a:rPr lang="en-US" sz="3200" dirty="0">
                <a:latin typeface="+mn-lt"/>
              </a:rPr>
            </a:br>
            <a:r>
              <a:rPr lang="en-US" sz="3200" dirty="0" smtClean="0">
                <a:latin typeface="+mn-lt"/>
              </a:rPr>
              <a:t/>
            </a:r>
            <a:br>
              <a:rPr lang="en-US" sz="3200" dirty="0" smtClean="0">
                <a:latin typeface="+mn-lt"/>
              </a:rPr>
            </a:br>
            <a:r>
              <a:rPr lang="en-US" sz="3200" dirty="0">
                <a:latin typeface="+mn-lt"/>
              </a:rPr>
              <a:t/>
            </a:r>
            <a:br>
              <a:rPr lang="en-US" sz="3200" dirty="0">
                <a:latin typeface="+mn-lt"/>
              </a:rPr>
            </a:br>
            <a:r>
              <a:rPr lang="en-US" sz="3200" dirty="0" smtClean="0">
                <a:latin typeface="+mn-lt"/>
              </a:rPr>
              <a:t/>
            </a:r>
            <a:br>
              <a:rPr lang="en-US" sz="3200" dirty="0" smtClean="0">
                <a:latin typeface="+mn-lt"/>
              </a:rPr>
            </a:br>
            <a:r>
              <a:rPr lang="en-US" sz="3200" dirty="0">
                <a:latin typeface="+mn-lt"/>
              </a:rPr>
              <a:t/>
            </a:r>
            <a:br>
              <a:rPr lang="en-US" sz="3200" dirty="0">
                <a:latin typeface="+mn-lt"/>
              </a:rPr>
            </a:br>
            <a:r>
              <a:rPr lang="en-US" sz="3200" dirty="0" smtClean="0">
                <a:latin typeface="+mn-lt"/>
              </a:rPr>
              <a:t/>
            </a:r>
            <a:br>
              <a:rPr lang="en-US" sz="3200" dirty="0" smtClean="0">
                <a:latin typeface="+mn-lt"/>
              </a:rPr>
            </a:br>
            <a:r>
              <a:rPr lang="en-US" sz="3200" dirty="0">
                <a:latin typeface="+mn-lt"/>
              </a:rPr>
              <a:t/>
            </a:r>
            <a:br>
              <a:rPr lang="en-US" sz="3200" dirty="0">
                <a:latin typeface="+mn-lt"/>
              </a:rPr>
            </a:br>
            <a:r>
              <a:rPr lang="en-US" sz="3200" dirty="0" smtClean="0">
                <a:latin typeface="+mn-lt"/>
              </a:rPr>
              <a:t/>
            </a:r>
            <a:br>
              <a:rPr lang="en-US" sz="3200" dirty="0" smtClean="0">
                <a:latin typeface="+mn-lt"/>
              </a:rPr>
            </a:br>
            <a:r>
              <a:rPr lang="en-US" sz="3200" dirty="0">
                <a:latin typeface="+mn-lt"/>
              </a:rPr>
              <a:t/>
            </a:r>
            <a:br>
              <a:rPr lang="en-US" sz="3200" dirty="0">
                <a:latin typeface="+mn-lt"/>
              </a:rPr>
            </a:br>
            <a:r>
              <a:rPr lang="en-US" sz="3200" dirty="0" smtClean="0">
                <a:latin typeface="+mn-lt"/>
              </a:rPr>
              <a:t/>
            </a:r>
            <a:br>
              <a:rPr lang="en-US" sz="3200" dirty="0" smtClean="0">
                <a:latin typeface="+mn-lt"/>
              </a:rPr>
            </a:br>
            <a:r>
              <a:rPr lang="en-US" sz="3200" dirty="0" smtClean="0">
                <a:latin typeface="+mn-lt"/>
              </a:rPr>
              <a:t/>
            </a:r>
            <a:br>
              <a:rPr lang="en-US" sz="3200" dirty="0" smtClean="0">
                <a:latin typeface="+mn-lt"/>
              </a:rPr>
            </a:br>
            <a:r>
              <a:rPr lang="en-US" sz="3200" b="1" dirty="0" smtClean="0">
                <a:latin typeface="+mn-lt"/>
              </a:rPr>
              <a:t>Encoder</a:t>
            </a:r>
            <a:br>
              <a:rPr lang="en-US" sz="3200" b="1" dirty="0" smtClean="0">
                <a:latin typeface="+mn-lt"/>
              </a:rPr>
            </a:br>
            <a:r>
              <a:rPr lang="en-US" sz="3200" b="1" dirty="0" smtClean="0">
                <a:latin typeface="+mn-lt"/>
              </a:rPr>
              <a:t> </a:t>
            </a:r>
            <a:r>
              <a:rPr lang="en-US" sz="3200" dirty="0">
                <a:latin typeface="+mn-lt"/>
              </a:rPr>
              <a:t/>
            </a:r>
            <a:br>
              <a:rPr lang="en-US" sz="3200" dirty="0">
                <a:latin typeface="+mn-lt"/>
              </a:rPr>
            </a:br>
            <a:r>
              <a:rPr lang="en-US" sz="3200" dirty="0">
                <a:latin typeface="+mn-lt"/>
              </a:rPr>
              <a:t>•An encoder is a combinational logic circuit that essentially performs a “reverse” of decoder functions. </a:t>
            </a:r>
            <a:r>
              <a:rPr lang="en-US" sz="3200" dirty="0" smtClean="0">
                <a:latin typeface="+mn-lt"/>
              </a:rPr>
              <a:t/>
            </a:r>
            <a:br>
              <a:rPr lang="en-US" sz="3200" dirty="0" smtClean="0">
                <a:latin typeface="+mn-lt"/>
              </a:rPr>
            </a:br>
            <a:r>
              <a:rPr lang="en-US" sz="3200" dirty="0">
                <a:latin typeface="+mn-lt"/>
              </a:rPr>
              <a:t/>
            </a:r>
            <a:br>
              <a:rPr lang="en-US" sz="3200" dirty="0">
                <a:latin typeface="+mn-lt"/>
              </a:rPr>
            </a:br>
            <a:r>
              <a:rPr lang="en-US" sz="3200" dirty="0">
                <a:latin typeface="+mn-lt"/>
              </a:rPr>
              <a:t>•An encoder accepts an active level on one of its inputs, representing digit, such as a decimal or octal digits, and converts it to a coded output such as BCD or binary. </a:t>
            </a:r>
            <a:r>
              <a:rPr lang="en-US" sz="3200" dirty="0" smtClean="0">
                <a:latin typeface="+mn-lt"/>
              </a:rPr>
              <a:t/>
            </a:r>
            <a:br>
              <a:rPr lang="en-US" sz="3200" dirty="0" smtClean="0">
                <a:latin typeface="+mn-lt"/>
              </a:rPr>
            </a:br>
            <a:r>
              <a:rPr lang="en-US" sz="3200" dirty="0">
                <a:latin typeface="+mn-lt"/>
              </a:rPr>
              <a:t/>
            </a:r>
            <a:br>
              <a:rPr lang="en-US" sz="3200" dirty="0">
                <a:latin typeface="+mn-lt"/>
              </a:rPr>
            </a:br>
            <a:r>
              <a:rPr lang="en-US" sz="3200" dirty="0">
                <a:latin typeface="+mn-lt"/>
              </a:rPr>
              <a:t>•Encoders can also be devised to encode various symbols and alphabetic characters. </a:t>
            </a:r>
            <a:r>
              <a:rPr lang="en-US" sz="3200" dirty="0" smtClean="0">
                <a:latin typeface="+mn-lt"/>
              </a:rPr>
              <a:t/>
            </a:r>
            <a:br>
              <a:rPr lang="en-US" sz="3200" dirty="0" smtClean="0">
                <a:latin typeface="+mn-lt"/>
              </a:rPr>
            </a:br>
            <a:r>
              <a:rPr lang="en-US" sz="3200" dirty="0">
                <a:latin typeface="+mn-lt"/>
              </a:rPr>
              <a:t/>
            </a:r>
            <a:br>
              <a:rPr lang="en-US" sz="3200" dirty="0">
                <a:latin typeface="+mn-lt"/>
              </a:rPr>
            </a:br>
            <a:r>
              <a:rPr lang="en-US" sz="3200" dirty="0">
                <a:latin typeface="+mn-lt"/>
              </a:rPr>
              <a:t>•The process of converting from familiar symbols or numbers to a coded format is called </a:t>
            </a:r>
            <a:r>
              <a:rPr lang="en-US" sz="3200" b="1" i="1" dirty="0">
                <a:latin typeface="+mn-lt"/>
              </a:rPr>
              <a:t>encoding</a:t>
            </a:r>
            <a:r>
              <a:rPr lang="en-US" sz="3200" i="1" dirty="0">
                <a:latin typeface="+mn-lt"/>
              </a:rPr>
              <a:t>. </a:t>
            </a:r>
            <a:r>
              <a:rPr lang="en-US" sz="3200" dirty="0">
                <a:latin typeface="+mn-lt"/>
              </a:rPr>
              <a:t/>
            </a:r>
            <a:br>
              <a:rPr lang="en-US" sz="3200" dirty="0">
                <a:latin typeface="+mn-lt"/>
              </a:rPr>
            </a:br>
            <a:endParaRPr lang="en-US" sz="3200" dirty="0">
              <a:latin typeface="+mn-lt"/>
            </a:endParaRPr>
          </a:p>
        </p:txBody>
      </p:sp>
    </p:spTree>
    <p:extLst>
      <p:ext uri="{BB962C8B-B14F-4D97-AF65-F5344CB8AC3E}">
        <p14:creationId xmlns:p14="http://schemas.microsoft.com/office/powerpoint/2010/main" val="3929058611"/>
      </p:ext>
    </p:extLst>
  </p:cSld>
  <p:clrMapOvr>
    <a:masterClrMapping/>
  </p:clrMapOvr>
  <p:transition advClick="0"/>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291547" y="70954"/>
            <a:ext cx="11555895" cy="7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FFFF00"/>
                </a:solidFill>
                <a:latin typeface="Times New Roman" panose="02020603050405020304" pitchFamily="18" charset="0"/>
              </a:defRPr>
            </a:lvl1pPr>
            <a:lvl2pPr marL="742950" indent="-285750">
              <a:defRPr sz="2400">
                <a:solidFill>
                  <a:srgbClr val="FFFF00"/>
                </a:solidFill>
                <a:latin typeface="Times New Roman" panose="02020603050405020304" pitchFamily="18" charset="0"/>
              </a:defRPr>
            </a:lvl2pPr>
            <a:lvl3pPr marL="1143000" indent="-228600">
              <a:defRPr sz="2400">
                <a:solidFill>
                  <a:srgbClr val="FFFF00"/>
                </a:solidFill>
                <a:latin typeface="Times New Roman" panose="02020603050405020304" pitchFamily="18" charset="0"/>
              </a:defRPr>
            </a:lvl3pPr>
            <a:lvl4pPr marL="1600200" indent="-228600">
              <a:defRPr sz="2400">
                <a:solidFill>
                  <a:srgbClr val="FFFF00"/>
                </a:solidFill>
                <a:latin typeface="Times New Roman" panose="02020603050405020304" pitchFamily="18" charset="0"/>
              </a:defRPr>
            </a:lvl4pPr>
            <a:lvl5pPr marL="2057400" indent="-228600">
              <a:defRPr sz="2400">
                <a:solidFill>
                  <a:srgbClr val="FFFF00"/>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00"/>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00"/>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00"/>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00"/>
                </a:solidFill>
                <a:latin typeface="Times New Roman" panose="02020603050405020304" pitchFamily="18" charset="0"/>
              </a:defRPr>
            </a:lvl9pPr>
          </a:lstStyle>
          <a:p>
            <a:pPr algn="ctr">
              <a:lnSpc>
                <a:spcPct val="90000"/>
              </a:lnSpc>
              <a:spcBef>
                <a:spcPct val="20000"/>
              </a:spcBef>
              <a:buClr>
                <a:schemeClr val="folHlink"/>
              </a:buClr>
              <a:buSzPct val="75000"/>
              <a:buFont typeface="Monotype Sorts" pitchFamily="2" charset="2"/>
              <a:buNone/>
            </a:pPr>
            <a:r>
              <a:rPr kumimoji="1" lang="en-US" altLang="en-US" sz="3600" b="1" dirty="0">
                <a:solidFill>
                  <a:srgbClr val="0000CC"/>
                </a:solidFill>
              </a:rPr>
              <a:t>ELECTRONIC ENCODER </a:t>
            </a:r>
            <a:r>
              <a:rPr kumimoji="1" lang="en-US" altLang="en-US" sz="3600" b="1" dirty="0" smtClean="0">
                <a:solidFill>
                  <a:srgbClr val="0000CC"/>
                </a:solidFill>
              </a:rPr>
              <a:t>- DECIMAL </a:t>
            </a:r>
            <a:r>
              <a:rPr kumimoji="1" lang="en-US" altLang="en-US" sz="3600" b="1" dirty="0">
                <a:solidFill>
                  <a:srgbClr val="0000CC"/>
                </a:solidFill>
              </a:rPr>
              <a:t>TO </a:t>
            </a:r>
            <a:r>
              <a:rPr kumimoji="1" lang="en-US" altLang="en-US" sz="4400" b="1" dirty="0">
                <a:solidFill>
                  <a:srgbClr val="0000CC"/>
                </a:solidFill>
              </a:rPr>
              <a:t>BCD</a:t>
            </a:r>
            <a:endParaRPr kumimoji="1" lang="en-US" altLang="en-US" sz="3600" b="1" dirty="0">
              <a:solidFill>
                <a:srgbClr val="0000CC"/>
              </a:solidFill>
            </a:endParaRPr>
          </a:p>
        </p:txBody>
      </p:sp>
      <p:sp>
        <p:nvSpPr>
          <p:cNvPr id="34819" name="Rectangle 3"/>
          <p:cNvSpPr>
            <a:spLocks noChangeArrowheads="1"/>
          </p:cNvSpPr>
          <p:nvPr/>
        </p:nvSpPr>
        <p:spPr bwMode="auto">
          <a:xfrm>
            <a:off x="2514600" y="2330450"/>
            <a:ext cx="1600200" cy="2133600"/>
          </a:xfrm>
          <a:prstGeom prst="rect">
            <a:avLst/>
          </a:prstGeom>
          <a:solidFill>
            <a:srgbClr val="DDDDDD"/>
          </a:solidFill>
          <a:ln w="9525">
            <a:noFill/>
            <a:miter lim="800000"/>
            <a:headEnd/>
            <a:tailEnd/>
          </a:ln>
          <a:effectLst/>
        </p:spPr>
        <p:txBody>
          <a:bodyPr wrap="none" anchor="ctr"/>
          <a:lstStyle/>
          <a:p>
            <a:pPr>
              <a:defRPr/>
            </a:pPr>
            <a:endParaRPr lang="en-US"/>
          </a:p>
        </p:txBody>
      </p:sp>
      <p:sp>
        <p:nvSpPr>
          <p:cNvPr id="34820" name="Rectangle 4"/>
          <p:cNvSpPr>
            <a:spLocks noChangeArrowheads="1"/>
          </p:cNvSpPr>
          <p:nvPr/>
        </p:nvSpPr>
        <p:spPr bwMode="auto">
          <a:xfrm>
            <a:off x="3124200" y="3930650"/>
            <a:ext cx="381000" cy="381000"/>
          </a:xfrm>
          <a:prstGeom prst="rect">
            <a:avLst/>
          </a:prstGeom>
          <a:solidFill>
            <a:schemeClr val="tx2"/>
          </a:solidFill>
          <a:ln w="9525">
            <a:noFill/>
            <a:miter lim="800000"/>
            <a:headEnd/>
            <a:tailEnd/>
          </a:ln>
          <a:effectLst/>
        </p:spPr>
        <p:txBody>
          <a:bodyPr wrap="none" anchor="ctr"/>
          <a:lstStyle/>
          <a:p>
            <a:pPr>
              <a:defRPr/>
            </a:pPr>
            <a:endParaRPr lang="en-US"/>
          </a:p>
        </p:txBody>
      </p:sp>
      <p:sp>
        <p:nvSpPr>
          <p:cNvPr id="34821" name="Rectangle 5"/>
          <p:cNvSpPr>
            <a:spLocks noChangeArrowheads="1"/>
          </p:cNvSpPr>
          <p:nvPr/>
        </p:nvSpPr>
        <p:spPr bwMode="auto">
          <a:xfrm>
            <a:off x="3581400" y="3473450"/>
            <a:ext cx="381000" cy="381000"/>
          </a:xfrm>
          <a:prstGeom prst="rect">
            <a:avLst/>
          </a:prstGeom>
          <a:solidFill>
            <a:schemeClr val="tx2"/>
          </a:solidFill>
          <a:ln w="9525">
            <a:noFill/>
            <a:miter lim="800000"/>
            <a:headEnd/>
            <a:tailEnd/>
          </a:ln>
          <a:effectLst/>
        </p:spPr>
        <p:txBody>
          <a:bodyPr wrap="none" anchor="ctr"/>
          <a:lstStyle/>
          <a:p>
            <a:pPr>
              <a:defRPr/>
            </a:pPr>
            <a:endParaRPr lang="en-US"/>
          </a:p>
        </p:txBody>
      </p:sp>
      <p:sp>
        <p:nvSpPr>
          <p:cNvPr id="34822" name="Rectangle 6"/>
          <p:cNvSpPr>
            <a:spLocks noChangeArrowheads="1"/>
          </p:cNvSpPr>
          <p:nvPr/>
        </p:nvSpPr>
        <p:spPr bwMode="auto">
          <a:xfrm>
            <a:off x="3124200" y="3473450"/>
            <a:ext cx="381000" cy="381000"/>
          </a:xfrm>
          <a:prstGeom prst="rect">
            <a:avLst/>
          </a:prstGeom>
          <a:solidFill>
            <a:schemeClr val="tx2"/>
          </a:solidFill>
          <a:ln w="9525">
            <a:noFill/>
            <a:miter lim="800000"/>
            <a:headEnd/>
            <a:tailEnd/>
          </a:ln>
          <a:effectLst/>
        </p:spPr>
        <p:txBody>
          <a:bodyPr wrap="none" anchor="ctr"/>
          <a:lstStyle/>
          <a:p>
            <a:pPr>
              <a:defRPr/>
            </a:pPr>
            <a:endParaRPr lang="en-US"/>
          </a:p>
        </p:txBody>
      </p:sp>
      <p:sp>
        <p:nvSpPr>
          <p:cNvPr id="34823" name="Rectangle 7"/>
          <p:cNvSpPr>
            <a:spLocks noChangeArrowheads="1"/>
          </p:cNvSpPr>
          <p:nvPr/>
        </p:nvSpPr>
        <p:spPr bwMode="auto">
          <a:xfrm>
            <a:off x="2667000" y="3473450"/>
            <a:ext cx="381000" cy="381000"/>
          </a:xfrm>
          <a:prstGeom prst="rect">
            <a:avLst/>
          </a:prstGeom>
          <a:solidFill>
            <a:schemeClr val="tx2"/>
          </a:solidFill>
          <a:ln w="9525">
            <a:noFill/>
            <a:miter lim="800000"/>
            <a:headEnd/>
            <a:tailEnd/>
          </a:ln>
          <a:effectLst/>
        </p:spPr>
        <p:txBody>
          <a:bodyPr wrap="none" anchor="ctr"/>
          <a:lstStyle/>
          <a:p>
            <a:pPr>
              <a:defRPr/>
            </a:pPr>
            <a:endParaRPr lang="en-US"/>
          </a:p>
        </p:txBody>
      </p:sp>
      <p:sp>
        <p:nvSpPr>
          <p:cNvPr id="34824" name="Rectangle 8"/>
          <p:cNvSpPr>
            <a:spLocks noChangeArrowheads="1"/>
          </p:cNvSpPr>
          <p:nvPr/>
        </p:nvSpPr>
        <p:spPr bwMode="auto">
          <a:xfrm>
            <a:off x="3581400" y="3016250"/>
            <a:ext cx="381000" cy="381000"/>
          </a:xfrm>
          <a:prstGeom prst="rect">
            <a:avLst/>
          </a:prstGeom>
          <a:solidFill>
            <a:schemeClr val="tx2"/>
          </a:solidFill>
          <a:ln w="9525">
            <a:noFill/>
            <a:miter lim="800000"/>
            <a:headEnd/>
            <a:tailEnd/>
          </a:ln>
          <a:effectLst/>
        </p:spPr>
        <p:txBody>
          <a:bodyPr wrap="none" anchor="ctr"/>
          <a:lstStyle/>
          <a:p>
            <a:pPr>
              <a:defRPr/>
            </a:pPr>
            <a:endParaRPr lang="en-US"/>
          </a:p>
        </p:txBody>
      </p:sp>
      <p:sp>
        <p:nvSpPr>
          <p:cNvPr id="34825" name="Rectangle 9"/>
          <p:cNvSpPr>
            <a:spLocks noChangeArrowheads="1"/>
          </p:cNvSpPr>
          <p:nvPr/>
        </p:nvSpPr>
        <p:spPr bwMode="auto">
          <a:xfrm>
            <a:off x="3124200" y="3016250"/>
            <a:ext cx="381000" cy="381000"/>
          </a:xfrm>
          <a:prstGeom prst="rect">
            <a:avLst/>
          </a:prstGeom>
          <a:solidFill>
            <a:schemeClr val="tx2"/>
          </a:solidFill>
          <a:ln w="9525">
            <a:noFill/>
            <a:miter lim="800000"/>
            <a:headEnd/>
            <a:tailEnd/>
          </a:ln>
          <a:effectLst/>
        </p:spPr>
        <p:txBody>
          <a:bodyPr wrap="none" anchor="ctr"/>
          <a:lstStyle/>
          <a:p>
            <a:pPr>
              <a:defRPr/>
            </a:pPr>
            <a:endParaRPr lang="en-US"/>
          </a:p>
        </p:txBody>
      </p:sp>
      <p:sp>
        <p:nvSpPr>
          <p:cNvPr id="34826" name="Rectangle 10"/>
          <p:cNvSpPr>
            <a:spLocks noChangeArrowheads="1"/>
          </p:cNvSpPr>
          <p:nvPr/>
        </p:nvSpPr>
        <p:spPr bwMode="auto">
          <a:xfrm>
            <a:off x="2667000" y="3016250"/>
            <a:ext cx="381000" cy="381000"/>
          </a:xfrm>
          <a:prstGeom prst="rect">
            <a:avLst/>
          </a:prstGeom>
          <a:solidFill>
            <a:schemeClr val="tx2"/>
          </a:solidFill>
          <a:ln w="9525">
            <a:noFill/>
            <a:miter lim="800000"/>
            <a:headEnd/>
            <a:tailEnd/>
          </a:ln>
          <a:effectLst/>
        </p:spPr>
        <p:txBody>
          <a:bodyPr wrap="none" anchor="ctr"/>
          <a:lstStyle/>
          <a:p>
            <a:pPr>
              <a:defRPr/>
            </a:pPr>
            <a:endParaRPr lang="en-US"/>
          </a:p>
        </p:txBody>
      </p:sp>
      <p:sp>
        <p:nvSpPr>
          <p:cNvPr id="34827" name="Rectangle 11"/>
          <p:cNvSpPr>
            <a:spLocks noChangeArrowheads="1"/>
          </p:cNvSpPr>
          <p:nvPr/>
        </p:nvSpPr>
        <p:spPr bwMode="auto">
          <a:xfrm>
            <a:off x="3581400" y="2559050"/>
            <a:ext cx="381000" cy="381000"/>
          </a:xfrm>
          <a:prstGeom prst="rect">
            <a:avLst/>
          </a:prstGeom>
          <a:solidFill>
            <a:schemeClr val="tx2"/>
          </a:solidFill>
          <a:ln w="9525">
            <a:noFill/>
            <a:miter lim="800000"/>
            <a:headEnd/>
            <a:tailEnd/>
          </a:ln>
          <a:effectLst/>
        </p:spPr>
        <p:txBody>
          <a:bodyPr wrap="none" anchor="ctr"/>
          <a:lstStyle/>
          <a:p>
            <a:pPr>
              <a:defRPr/>
            </a:pPr>
            <a:endParaRPr lang="en-US"/>
          </a:p>
        </p:txBody>
      </p:sp>
      <p:sp>
        <p:nvSpPr>
          <p:cNvPr id="34828" name="Rectangle 12"/>
          <p:cNvSpPr>
            <a:spLocks noChangeArrowheads="1"/>
          </p:cNvSpPr>
          <p:nvPr/>
        </p:nvSpPr>
        <p:spPr bwMode="auto">
          <a:xfrm>
            <a:off x="3124200" y="2559050"/>
            <a:ext cx="381000" cy="381000"/>
          </a:xfrm>
          <a:prstGeom prst="rect">
            <a:avLst/>
          </a:prstGeom>
          <a:solidFill>
            <a:schemeClr val="tx2"/>
          </a:solidFill>
          <a:ln w="9525">
            <a:noFill/>
            <a:miter lim="800000"/>
            <a:headEnd/>
            <a:tailEnd/>
          </a:ln>
          <a:effectLst/>
        </p:spPr>
        <p:txBody>
          <a:bodyPr wrap="none" anchor="ctr"/>
          <a:lstStyle/>
          <a:p>
            <a:pPr>
              <a:defRPr/>
            </a:pPr>
            <a:endParaRPr lang="en-US"/>
          </a:p>
        </p:txBody>
      </p:sp>
      <p:sp>
        <p:nvSpPr>
          <p:cNvPr id="34829" name="Rectangle 13"/>
          <p:cNvSpPr>
            <a:spLocks noChangeArrowheads="1"/>
          </p:cNvSpPr>
          <p:nvPr/>
        </p:nvSpPr>
        <p:spPr bwMode="auto">
          <a:xfrm>
            <a:off x="2667000" y="2559050"/>
            <a:ext cx="381000" cy="381000"/>
          </a:xfrm>
          <a:prstGeom prst="rect">
            <a:avLst/>
          </a:prstGeom>
          <a:solidFill>
            <a:schemeClr val="tx2"/>
          </a:solidFill>
          <a:ln w="9525">
            <a:noFill/>
            <a:miter lim="800000"/>
            <a:headEnd/>
            <a:tailEnd/>
          </a:ln>
          <a:effectLst/>
        </p:spPr>
        <p:txBody>
          <a:bodyPr wrap="none" anchor="ctr"/>
          <a:lstStyle/>
          <a:p>
            <a:pPr>
              <a:defRPr/>
            </a:pPr>
            <a:endParaRPr lang="en-US"/>
          </a:p>
        </p:txBody>
      </p:sp>
      <p:sp>
        <p:nvSpPr>
          <p:cNvPr id="34830" name="Rectangle 14"/>
          <p:cNvSpPr>
            <a:spLocks noChangeArrowheads="1"/>
          </p:cNvSpPr>
          <p:nvPr/>
        </p:nvSpPr>
        <p:spPr bwMode="auto">
          <a:xfrm>
            <a:off x="3124200" y="3930650"/>
            <a:ext cx="381000" cy="381000"/>
          </a:xfrm>
          <a:prstGeom prst="rect">
            <a:avLst/>
          </a:prstGeom>
          <a:solidFill>
            <a:srgbClr val="FF7C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rgbClr val="FFFF00"/>
                </a:solidFill>
                <a:latin typeface="Times New Roman" panose="02020603050405020304" pitchFamily="18" charset="0"/>
              </a:defRPr>
            </a:lvl1pPr>
            <a:lvl2pPr marL="742950" indent="-285750">
              <a:defRPr sz="2400">
                <a:solidFill>
                  <a:srgbClr val="FFFF00"/>
                </a:solidFill>
                <a:latin typeface="Times New Roman" panose="02020603050405020304" pitchFamily="18" charset="0"/>
              </a:defRPr>
            </a:lvl2pPr>
            <a:lvl3pPr marL="1143000" indent="-228600">
              <a:defRPr sz="2400">
                <a:solidFill>
                  <a:srgbClr val="FFFF00"/>
                </a:solidFill>
                <a:latin typeface="Times New Roman" panose="02020603050405020304" pitchFamily="18" charset="0"/>
              </a:defRPr>
            </a:lvl3pPr>
            <a:lvl4pPr marL="1600200" indent="-228600">
              <a:defRPr sz="2400">
                <a:solidFill>
                  <a:srgbClr val="FFFF00"/>
                </a:solidFill>
                <a:latin typeface="Times New Roman" panose="02020603050405020304" pitchFamily="18" charset="0"/>
              </a:defRPr>
            </a:lvl4pPr>
            <a:lvl5pPr marL="2057400" indent="-228600">
              <a:defRPr sz="2400">
                <a:solidFill>
                  <a:srgbClr val="FFFF00"/>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00"/>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00"/>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00"/>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00"/>
                </a:solidFill>
                <a:latin typeface="Times New Roman" panose="02020603050405020304" pitchFamily="18" charset="0"/>
              </a:defRPr>
            </a:lvl9pPr>
          </a:lstStyle>
          <a:p>
            <a:pPr algn="ctr">
              <a:spcBef>
                <a:spcPct val="20000"/>
              </a:spcBef>
              <a:buClr>
                <a:schemeClr val="folHlink"/>
              </a:buClr>
              <a:buSzPct val="75000"/>
              <a:buFont typeface="Monotype Sorts" pitchFamily="2" charset="2"/>
              <a:buNone/>
            </a:pPr>
            <a:r>
              <a:rPr kumimoji="1" lang="en-US" altLang="en-US" sz="2000">
                <a:solidFill>
                  <a:srgbClr val="000000"/>
                </a:solidFill>
                <a:latin typeface="Tahoma" panose="020B0604030504040204" pitchFamily="34" charset="0"/>
              </a:rPr>
              <a:t>0</a:t>
            </a:r>
          </a:p>
        </p:txBody>
      </p:sp>
      <p:sp>
        <p:nvSpPr>
          <p:cNvPr id="34831" name="AutoShape 15"/>
          <p:cNvSpPr>
            <a:spLocks noChangeArrowheads="1"/>
          </p:cNvSpPr>
          <p:nvPr/>
        </p:nvSpPr>
        <p:spPr bwMode="auto">
          <a:xfrm>
            <a:off x="7834314" y="2787651"/>
            <a:ext cx="852487" cy="733425"/>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tx2"/>
          </a:solidFill>
          <a:ln w="9525">
            <a:noFill/>
            <a:miter lim="800000"/>
            <a:headEnd/>
            <a:tailEnd/>
          </a:ln>
          <a:effectLst/>
        </p:spPr>
        <p:txBody>
          <a:bodyPr wrap="none" anchor="ctr"/>
          <a:lstStyle/>
          <a:p>
            <a:pPr>
              <a:defRPr/>
            </a:pPr>
            <a:endParaRPr lang="en-US"/>
          </a:p>
        </p:txBody>
      </p:sp>
      <p:sp>
        <p:nvSpPr>
          <p:cNvPr id="11280" name="Rectangle 16"/>
          <p:cNvSpPr>
            <a:spLocks noChangeArrowheads="1"/>
          </p:cNvSpPr>
          <p:nvPr/>
        </p:nvSpPr>
        <p:spPr bwMode="auto">
          <a:xfrm>
            <a:off x="5410200" y="2482850"/>
            <a:ext cx="1143000" cy="182880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rgbClr val="FFFF00"/>
                </a:solidFill>
                <a:latin typeface="Times New Roman" panose="02020603050405020304" pitchFamily="18" charset="0"/>
              </a:defRPr>
            </a:lvl1pPr>
            <a:lvl2pPr marL="742950" indent="-285750">
              <a:defRPr sz="2400">
                <a:solidFill>
                  <a:srgbClr val="FFFF00"/>
                </a:solidFill>
                <a:latin typeface="Times New Roman" panose="02020603050405020304" pitchFamily="18" charset="0"/>
              </a:defRPr>
            </a:lvl2pPr>
            <a:lvl3pPr marL="1143000" indent="-228600">
              <a:defRPr sz="2400">
                <a:solidFill>
                  <a:srgbClr val="FFFF00"/>
                </a:solidFill>
                <a:latin typeface="Times New Roman" panose="02020603050405020304" pitchFamily="18" charset="0"/>
              </a:defRPr>
            </a:lvl3pPr>
            <a:lvl4pPr marL="1600200" indent="-228600">
              <a:defRPr sz="2400">
                <a:solidFill>
                  <a:srgbClr val="FFFF00"/>
                </a:solidFill>
                <a:latin typeface="Times New Roman" panose="02020603050405020304" pitchFamily="18" charset="0"/>
              </a:defRPr>
            </a:lvl4pPr>
            <a:lvl5pPr marL="2057400" indent="-228600">
              <a:defRPr sz="2400">
                <a:solidFill>
                  <a:srgbClr val="FFFF00"/>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00"/>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00"/>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00"/>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00"/>
                </a:solidFill>
                <a:latin typeface="Times New Roman" panose="02020603050405020304" pitchFamily="18" charset="0"/>
              </a:defRPr>
            </a:lvl9pPr>
          </a:lstStyle>
          <a:p>
            <a:pPr algn="ctr">
              <a:spcBef>
                <a:spcPct val="20000"/>
              </a:spcBef>
              <a:buClr>
                <a:schemeClr val="folHlink"/>
              </a:buClr>
              <a:buSzPct val="75000"/>
              <a:buFont typeface="Monotype Sorts" pitchFamily="2" charset="2"/>
              <a:buNone/>
            </a:pPr>
            <a:r>
              <a:rPr kumimoji="1" lang="en-US" altLang="en-US" sz="1600" b="1" dirty="0">
                <a:solidFill>
                  <a:srgbClr val="0000CC"/>
                </a:solidFill>
                <a:latin typeface="Tahoma" panose="020B0604030504040204" pitchFamily="34" charset="0"/>
              </a:rPr>
              <a:t>Decimal</a:t>
            </a:r>
          </a:p>
          <a:p>
            <a:pPr algn="ctr">
              <a:spcBef>
                <a:spcPct val="20000"/>
              </a:spcBef>
              <a:buClr>
                <a:schemeClr val="folHlink"/>
              </a:buClr>
              <a:buSzPct val="75000"/>
              <a:buFont typeface="Monotype Sorts" pitchFamily="2" charset="2"/>
              <a:buNone/>
            </a:pPr>
            <a:r>
              <a:rPr kumimoji="1" lang="en-US" altLang="en-US" sz="1600" b="1" dirty="0">
                <a:solidFill>
                  <a:srgbClr val="0000CC"/>
                </a:solidFill>
                <a:latin typeface="Tahoma" panose="020B0604030504040204" pitchFamily="34" charset="0"/>
              </a:rPr>
              <a:t>to</a:t>
            </a:r>
          </a:p>
          <a:p>
            <a:pPr algn="ctr">
              <a:spcBef>
                <a:spcPct val="20000"/>
              </a:spcBef>
              <a:buClr>
                <a:schemeClr val="folHlink"/>
              </a:buClr>
              <a:buSzPct val="75000"/>
              <a:buFont typeface="Monotype Sorts" pitchFamily="2" charset="2"/>
              <a:buNone/>
            </a:pPr>
            <a:r>
              <a:rPr kumimoji="1" lang="en-US" altLang="en-US" sz="1600" b="1" dirty="0">
                <a:solidFill>
                  <a:srgbClr val="0000CC"/>
                </a:solidFill>
                <a:latin typeface="Tahoma" panose="020B0604030504040204" pitchFamily="34" charset="0"/>
              </a:rPr>
              <a:t>BCD</a:t>
            </a:r>
          </a:p>
          <a:p>
            <a:pPr algn="ctr">
              <a:spcBef>
                <a:spcPct val="20000"/>
              </a:spcBef>
              <a:buClr>
                <a:schemeClr val="folHlink"/>
              </a:buClr>
              <a:buSzPct val="75000"/>
              <a:buFont typeface="Monotype Sorts" pitchFamily="2" charset="2"/>
              <a:buNone/>
            </a:pPr>
            <a:r>
              <a:rPr kumimoji="1" lang="en-US" altLang="en-US" sz="1600" b="1" dirty="0">
                <a:solidFill>
                  <a:srgbClr val="0000CC"/>
                </a:solidFill>
                <a:latin typeface="Tahoma" panose="020B0604030504040204" pitchFamily="34" charset="0"/>
              </a:rPr>
              <a:t>Encoder</a:t>
            </a:r>
            <a:endParaRPr kumimoji="1" lang="en-US" altLang="en-US" sz="1800" dirty="0">
              <a:solidFill>
                <a:srgbClr val="000000"/>
              </a:solidFill>
              <a:latin typeface="Tahoma" panose="020B0604030504040204" pitchFamily="34" charset="0"/>
            </a:endParaRPr>
          </a:p>
        </p:txBody>
      </p:sp>
      <p:sp>
        <p:nvSpPr>
          <p:cNvPr id="34833" name="AutoShape 17"/>
          <p:cNvSpPr>
            <a:spLocks noChangeArrowheads="1"/>
          </p:cNvSpPr>
          <p:nvPr/>
        </p:nvSpPr>
        <p:spPr bwMode="auto">
          <a:xfrm>
            <a:off x="4281488" y="3168651"/>
            <a:ext cx="976312" cy="4857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tx2"/>
          </a:solidFill>
          <a:ln w="9525">
            <a:noFill/>
            <a:miter lim="800000"/>
            <a:headEnd/>
            <a:tailEnd/>
          </a:ln>
          <a:effectLst/>
        </p:spPr>
        <p:txBody>
          <a:bodyPr wrap="none" anchor="ctr"/>
          <a:lstStyle/>
          <a:p>
            <a:pPr>
              <a:defRPr/>
            </a:pPr>
            <a:endParaRPr lang="en-US"/>
          </a:p>
        </p:txBody>
      </p:sp>
      <p:sp>
        <p:nvSpPr>
          <p:cNvPr id="34834" name="AutoShape 18"/>
          <p:cNvSpPr>
            <a:spLocks noChangeArrowheads="1"/>
          </p:cNvSpPr>
          <p:nvPr/>
        </p:nvSpPr>
        <p:spPr bwMode="auto">
          <a:xfrm>
            <a:off x="6719888" y="3168651"/>
            <a:ext cx="976312" cy="4857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tx2"/>
          </a:solidFill>
          <a:ln w="9525">
            <a:noFill/>
            <a:miter lim="800000"/>
            <a:headEnd/>
            <a:tailEnd/>
          </a:ln>
          <a:effectLst/>
        </p:spPr>
        <p:txBody>
          <a:bodyPr wrap="none" anchor="ctr"/>
          <a:lstStyle/>
          <a:p>
            <a:pPr>
              <a:defRPr/>
            </a:pPr>
            <a:endParaRPr lang="en-US"/>
          </a:p>
        </p:txBody>
      </p:sp>
      <p:sp>
        <p:nvSpPr>
          <p:cNvPr id="11283" name="Rectangle 19"/>
          <p:cNvSpPr>
            <a:spLocks noChangeArrowheads="1"/>
          </p:cNvSpPr>
          <p:nvPr/>
        </p:nvSpPr>
        <p:spPr bwMode="auto">
          <a:xfrm>
            <a:off x="7620000" y="1949450"/>
            <a:ext cx="1676400" cy="5334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rgbClr val="FFFF00"/>
                </a:solidFill>
                <a:latin typeface="Times New Roman" panose="02020603050405020304" pitchFamily="18" charset="0"/>
              </a:defRPr>
            </a:lvl1pPr>
            <a:lvl2pPr marL="742950" indent="-285750">
              <a:defRPr sz="2400">
                <a:solidFill>
                  <a:srgbClr val="FFFF00"/>
                </a:solidFill>
                <a:latin typeface="Times New Roman" panose="02020603050405020304" pitchFamily="18" charset="0"/>
              </a:defRPr>
            </a:lvl2pPr>
            <a:lvl3pPr marL="1143000" indent="-228600">
              <a:defRPr sz="2400">
                <a:solidFill>
                  <a:srgbClr val="FFFF00"/>
                </a:solidFill>
                <a:latin typeface="Times New Roman" panose="02020603050405020304" pitchFamily="18" charset="0"/>
              </a:defRPr>
            </a:lvl3pPr>
            <a:lvl4pPr marL="1600200" indent="-228600">
              <a:defRPr sz="2400">
                <a:solidFill>
                  <a:srgbClr val="FFFF00"/>
                </a:solidFill>
                <a:latin typeface="Times New Roman" panose="02020603050405020304" pitchFamily="18" charset="0"/>
              </a:defRPr>
            </a:lvl4pPr>
            <a:lvl5pPr marL="2057400" indent="-228600">
              <a:defRPr sz="2400">
                <a:solidFill>
                  <a:srgbClr val="FFFF00"/>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00"/>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00"/>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00"/>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00"/>
                </a:solidFill>
                <a:latin typeface="Times New Roman" panose="02020603050405020304" pitchFamily="18" charset="0"/>
              </a:defRPr>
            </a:lvl9pPr>
          </a:lstStyle>
          <a:p>
            <a:pPr algn="ctr">
              <a:spcBef>
                <a:spcPct val="20000"/>
              </a:spcBef>
              <a:buClr>
                <a:schemeClr val="folHlink"/>
              </a:buClr>
              <a:buSzPct val="75000"/>
              <a:buFont typeface="Monotype Sorts" pitchFamily="2" charset="2"/>
              <a:buNone/>
            </a:pPr>
            <a:endParaRPr kumimoji="1" lang="en-US" altLang="en-US" sz="2800">
              <a:solidFill>
                <a:srgbClr val="FF0000"/>
              </a:solidFill>
              <a:latin typeface="Tahoma" panose="020B0604030504040204" pitchFamily="34" charset="0"/>
            </a:endParaRPr>
          </a:p>
        </p:txBody>
      </p:sp>
      <p:sp>
        <p:nvSpPr>
          <p:cNvPr id="11284" name="Text Box 20"/>
          <p:cNvSpPr txBox="1">
            <a:spLocks noChangeArrowheads="1"/>
          </p:cNvSpPr>
          <p:nvPr/>
        </p:nvSpPr>
        <p:spPr bwMode="auto">
          <a:xfrm>
            <a:off x="7708901" y="1447801"/>
            <a:ext cx="1501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rgbClr val="FFFF00"/>
                </a:solidFill>
                <a:latin typeface="Times New Roman" panose="02020603050405020304" pitchFamily="18" charset="0"/>
              </a:defRPr>
            </a:lvl1pPr>
            <a:lvl2pPr marL="742950" indent="-285750">
              <a:defRPr sz="2400">
                <a:solidFill>
                  <a:srgbClr val="FFFF00"/>
                </a:solidFill>
                <a:latin typeface="Times New Roman" panose="02020603050405020304" pitchFamily="18" charset="0"/>
              </a:defRPr>
            </a:lvl2pPr>
            <a:lvl3pPr marL="1143000" indent="-228600">
              <a:defRPr sz="2400">
                <a:solidFill>
                  <a:srgbClr val="FFFF00"/>
                </a:solidFill>
                <a:latin typeface="Times New Roman" panose="02020603050405020304" pitchFamily="18" charset="0"/>
              </a:defRPr>
            </a:lvl3pPr>
            <a:lvl4pPr marL="1600200" indent="-228600">
              <a:defRPr sz="2400">
                <a:solidFill>
                  <a:srgbClr val="FFFF00"/>
                </a:solidFill>
                <a:latin typeface="Times New Roman" panose="02020603050405020304" pitchFamily="18" charset="0"/>
              </a:defRPr>
            </a:lvl4pPr>
            <a:lvl5pPr marL="2057400" indent="-228600">
              <a:defRPr sz="2400">
                <a:solidFill>
                  <a:srgbClr val="FFFF00"/>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00"/>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00"/>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00"/>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00"/>
                </a:solidFill>
                <a:latin typeface="Times New Roman" panose="02020603050405020304" pitchFamily="18" charset="0"/>
              </a:defRPr>
            </a:lvl9pPr>
          </a:lstStyle>
          <a:p>
            <a:pPr>
              <a:spcBef>
                <a:spcPct val="20000"/>
              </a:spcBef>
              <a:buClr>
                <a:schemeClr val="folHlink"/>
              </a:buClr>
              <a:buSzPct val="75000"/>
              <a:buFont typeface="Monotype Sorts" pitchFamily="2" charset="2"/>
              <a:buNone/>
            </a:pPr>
            <a:r>
              <a:rPr kumimoji="1" lang="en-US" altLang="en-US" sz="1800" b="1">
                <a:solidFill>
                  <a:srgbClr val="CC0000"/>
                </a:solidFill>
                <a:latin typeface="Tahoma" panose="020B0604030504040204" pitchFamily="34" charset="0"/>
              </a:rPr>
              <a:t>BCD output</a:t>
            </a:r>
            <a:endParaRPr kumimoji="1" lang="en-US" altLang="en-US" sz="1600" b="1">
              <a:solidFill>
                <a:srgbClr val="CC0000"/>
              </a:solidFill>
              <a:latin typeface="Tahoma" panose="020B0604030504040204" pitchFamily="34" charset="0"/>
            </a:endParaRPr>
          </a:p>
        </p:txBody>
      </p:sp>
      <p:sp>
        <p:nvSpPr>
          <p:cNvPr id="11285" name="Text Box 21"/>
          <p:cNvSpPr txBox="1">
            <a:spLocks noChangeArrowheads="1"/>
          </p:cNvSpPr>
          <p:nvPr/>
        </p:nvSpPr>
        <p:spPr bwMode="auto">
          <a:xfrm>
            <a:off x="2455863" y="1828801"/>
            <a:ext cx="177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rgbClr val="FFFF00"/>
                </a:solidFill>
                <a:latin typeface="Times New Roman" panose="02020603050405020304" pitchFamily="18" charset="0"/>
              </a:defRPr>
            </a:lvl1pPr>
            <a:lvl2pPr marL="742950" indent="-285750">
              <a:defRPr sz="2400">
                <a:solidFill>
                  <a:srgbClr val="FFFF00"/>
                </a:solidFill>
                <a:latin typeface="Times New Roman" panose="02020603050405020304" pitchFamily="18" charset="0"/>
              </a:defRPr>
            </a:lvl2pPr>
            <a:lvl3pPr marL="1143000" indent="-228600">
              <a:defRPr sz="2400">
                <a:solidFill>
                  <a:srgbClr val="FFFF00"/>
                </a:solidFill>
                <a:latin typeface="Times New Roman" panose="02020603050405020304" pitchFamily="18" charset="0"/>
              </a:defRPr>
            </a:lvl3pPr>
            <a:lvl4pPr marL="1600200" indent="-228600">
              <a:defRPr sz="2400">
                <a:solidFill>
                  <a:srgbClr val="FFFF00"/>
                </a:solidFill>
                <a:latin typeface="Times New Roman" panose="02020603050405020304" pitchFamily="18" charset="0"/>
              </a:defRPr>
            </a:lvl4pPr>
            <a:lvl5pPr marL="2057400" indent="-228600">
              <a:defRPr sz="2400">
                <a:solidFill>
                  <a:srgbClr val="FFFF00"/>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00"/>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00"/>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00"/>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00"/>
                </a:solidFill>
                <a:latin typeface="Times New Roman" panose="02020603050405020304" pitchFamily="18" charset="0"/>
              </a:defRPr>
            </a:lvl9pPr>
          </a:lstStyle>
          <a:p>
            <a:pPr>
              <a:spcBef>
                <a:spcPct val="20000"/>
              </a:spcBef>
              <a:buClr>
                <a:schemeClr val="folHlink"/>
              </a:buClr>
              <a:buSzPct val="75000"/>
              <a:buFont typeface="Monotype Sorts" pitchFamily="2" charset="2"/>
              <a:buNone/>
            </a:pPr>
            <a:r>
              <a:rPr kumimoji="1" lang="en-US" altLang="en-US" sz="1800" b="1">
                <a:solidFill>
                  <a:srgbClr val="CC0000"/>
                </a:solidFill>
                <a:latin typeface="Tahoma" panose="020B0604030504040204" pitchFamily="34" charset="0"/>
              </a:rPr>
              <a:t>Decimal input</a:t>
            </a:r>
            <a:endParaRPr kumimoji="1" lang="en-US" altLang="en-US" sz="1800">
              <a:latin typeface="Tahoma" panose="020B0604030504040204" pitchFamily="34" charset="0"/>
            </a:endParaRPr>
          </a:p>
        </p:txBody>
      </p:sp>
      <p:sp>
        <p:nvSpPr>
          <p:cNvPr id="34838" name="Rectangle 22"/>
          <p:cNvSpPr>
            <a:spLocks noChangeArrowheads="1"/>
          </p:cNvSpPr>
          <p:nvPr/>
        </p:nvSpPr>
        <p:spPr bwMode="auto">
          <a:xfrm>
            <a:off x="7620000" y="1949450"/>
            <a:ext cx="1676400" cy="5334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rgbClr val="FFFF00"/>
                </a:solidFill>
                <a:latin typeface="Times New Roman" panose="02020603050405020304" pitchFamily="18" charset="0"/>
              </a:defRPr>
            </a:lvl1pPr>
            <a:lvl2pPr marL="742950" indent="-285750">
              <a:defRPr sz="2400">
                <a:solidFill>
                  <a:srgbClr val="FFFF00"/>
                </a:solidFill>
                <a:latin typeface="Times New Roman" panose="02020603050405020304" pitchFamily="18" charset="0"/>
              </a:defRPr>
            </a:lvl2pPr>
            <a:lvl3pPr marL="1143000" indent="-228600">
              <a:defRPr sz="2400">
                <a:solidFill>
                  <a:srgbClr val="FFFF00"/>
                </a:solidFill>
                <a:latin typeface="Times New Roman" panose="02020603050405020304" pitchFamily="18" charset="0"/>
              </a:defRPr>
            </a:lvl3pPr>
            <a:lvl4pPr marL="1600200" indent="-228600">
              <a:defRPr sz="2400">
                <a:solidFill>
                  <a:srgbClr val="FFFF00"/>
                </a:solidFill>
                <a:latin typeface="Times New Roman" panose="02020603050405020304" pitchFamily="18" charset="0"/>
              </a:defRPr>
            </a:lvl4pPr>
            <a:lvl5pPr marL="2057400" indent="-228600">
              <a:defRPr sz="2400">
                <a:solidFill>
                  <a:srgbClr val="FFFF00"/>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00"/>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00"/>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00"/>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00"/>
                </a:solidFill>
                <a:latin typeface="Times New Roman" panose="02020603050405020304" pitchFamily="18" charset="0"/>
              </a:defRPr>
            </a:lvl9pPr>
          </a:lstStyle>
          <a:p>
            <a:pPr algn="ctr">
              <a:spcBef>
                <a:spcPct val="20000"/>
              </a:spcBef>
              <a:buClr>
                <a:schemeClr val="folHlink"/>
              </a:buClr>
              <a:buSzPct val="75000"/>
              <a:buFont typeface="Monotype Sorts" pitchFamily="2" charset="2"/>
              <a:buNone/>
            </a:pPr>
            <a:r>
              <a:rPr kumimoji="1" lang="en-US" altLang="en-US" sz="2800">
                <a:solidFill>
                  <a:srgbClr val="FF0000"/>
                </a:solidFill>
                <a:latin typeface="Tahoma" panose="020B0604030504040204" pitchFamily="34" charset="0"/>
              </a:rPr>
              <a:t>0 0 0 0</a:t>
            </a:r>
          </a:p>
        </p:txBody>
      </p:sp>
      <p:sp>
        <p:nvSpPr>
          <p:cNvPr id="34839" name="Rectangle 23"/>
          <p:cNvSpPr>
            <a:spLocks noChangeArrowheads="1"/>
          </p:cNvSpPr>
          <p:nvPr/>
        </p:nvSpPr>
        <p:spPr bwMode="auto">
          <a:xfrm>
            <a:off x="3124200" y="3016250"/>
            <a:ext cx="381000" cy="381000"/>
          </a:xfrm>
          <a:prstGeom prst="rect">
            <a:avLst/>
          </a:prstGeom>
          <a:solidFill>
            <a:srgbClr val="FF7C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rgbClr val="FFFF00"/>
                </a:solidFill>
                <a:latin typeface="Times New Roman" panose="02020603050405020304" pitchFamily="18" charset="0"/>
              </a:defRPr>
            </a:lvl1pPr>
            <a:lvl2pPr marL="742950" indent="-285750">
              <a:defRPr sz="2400">
                <a:solidFill>
                  <a:srgbClr val="FFFF00"/>
                </a:solidFill>
                <a:latin typeface="Times New Roman" panose="02020603050405020304" pitchFamily="18" charset="0"/>
              </a:defRPr>
            </a:lvl2pPr>
            <a:lvl3pPr marL="1143000" indent="-228600">
              <a:defRPr sz="2400">
                <a:solidFill>
                  <a:srgbClr val="FFFF00"/>
                </a:solidFill>
                <a:latin typeface="Times New Roman" panose="02020603050405020304" pitchFamily="18" charset="0"/>
              </a:defRPr>
            </a:lvl3pPr>
            <a:lvl4pPr marL="1600200" indent="-228600">
              <a:defRPr sz="2400">
                <a:solidFill>
                  <a:srgbClr val="FFFF00"/>
                </a:solidFill>
                <a:latin typeface="Times New Roman" panose="02020603050405020304" pitchFamily="18" charset="0"/>
              </a:defRPr>
            </a:lvl4pPr>
            <a:lvl5pPr marL="2057400" indent="-228600">
              <a:defRPr sz="2400">
                <a:solidFill>
                  <a:srgbClr val="FFFF00"/>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00"/>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00"/>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00"/>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00"/>
                </a:solidFill>
                <a:latin typeface="Times New Roman" panose="02020603050405020304" pitchFamily="18" charset="0"/>
              </a:defRPr>
            </a:lvl9pPr>
          </a:lstStyle>
          <a:p>
            <a:pPr algn="ctr">
              <a:spcBef>
                <a:spcPct val="20000"/>
              </a:spcBef>
              <a:buClr>
                <a:schemeClr val="folHlink"/>
              </a:buClr>
              <a:buSzPct val="75000"/>
              <a:buFont typeface="Monotype Sorts" pitchFamily="2" charset="2"/>
              <a:buNone/>
            </a:pPr>
            <a:r>
              <a:rPr kumimoji="1" lang="en-US" altLang="en-US" sz="2000">
                <a:solidFill>
                  <a:srgbClr val="000000"/>
                </a:solidFill>
                <a:latin typeface="Tahoma" panose="020B0604030504040204" pitchFamily="34" charset="0"/>
              </a:rPr>
              <a:t>5</a:t>
            </a:r>
          </a:p>
        </p:txBody>
      </p:sp>
      <p:sp>
        <p:nvSpPr>
          <p:cNvPr id="34840" name="Rectangle 24"/>
          <p:cNvSpPr>
            <a:spLocks noChangeArrowheads="1"/>
          </p:cNvSpPr>
          <p:nvPr/>
        </p:nvSpPr>
        <p:spPr bwMode="auto">
          <a:xfrm>
            <a:off x="3124200" y="3930650"/>
            <a:ext cx="381000" cy="381000"/>
          </a:xfrm>
          <a:prstGeom prst="rect">
            <a:avLst/>
          </a:prstGeom>
          <a:solidFill>
            <a:schemeClr val="tx2"/>
          </a:solidFill>
          <a:ln w="9525">
            <a:noFill/>
            <a:miter lim="800000"/>
            <a:headEnd/>
            <a:tailEnd/>
          </a:ln>
          <a:effectLst/>
        </p:spPr>
        <p:txBody>
          <a:bodyPr wrap="none" anchor="ctr"/>
          <a:lstStyle/>
          <a:p>
            <a:pPr>
              <a:defRPr/>
            </a:pPr>
            <a:endParaRPr lang="en-US"/>
          </a:p>
        </p:txBody>
      </p:sp>
      <p:sp>
        <p:nvSpPr>
          <p:cNvPr id="34841" name="Rectangle 25"/>
          <p:cNvSpPr>
            <a:spLocks noChangeArrowheads="1"/>
          </p:cNvSpPr>
          <p:nvPr/>
        </p:nvSpPr>
        <p:spPr bwMode="auto">
          <a:xfrm>
            <a:off x="7620000" y="1949450"/>
            <a:ext cx="1676400" cy="5334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rgbClr val="FFFF00"/>
                </a:solidFill>
                <a:latin typeface="Times New Roman" panose="02020603050405020304" pitchFamily="18" charset="0"/>
              </a:defRPr>
            </a:lvl1pPr>
            <a:lvl2pPr marL="742950" indent="-285750">
              <a:defRPr sz="2400">
                <a:solidFill>
                  <a:srgbClr val="FFFF00"/>
                </a:solidFill>
                <a:latin typeface="Times New Roman" panose="02020603050405020304" pitchFamily="18" charset="0"/>
              </a:defRPr>
            </a:lvl2pPr>
            <a:lvl3pPr marL="1143000" indent="-228600">
              <a:defRPr sz="2400">
                <a:solidFill>
                  <a:srgbClr val="FFFF00"/>
                </a:solidFill>
                <a:latin typeface="Times New Roman" panose="02020603050405020304" pitchFamily="18" charset="0"/>
              </a:defRPr>
            </a:lvl3pPr>
            <a:lvl4pPr marL="1600200" indent="-228600">
              <a:defRPr sz="2400">
                <a:solidFill>
                  <a:srgbClr val="FFFF00"/>
                </a:solidFill>
                <a:latin typeface="Times New Roman" panose="02020603050405020304" pitchFamily="18" charset="0"/>
              </a:defRPr>
            </a:lvl4pPr>
            <a:lvl5pPr marL="2057400" indent="-228600">
              <a:defRPr sz="2400">
                <a:solidFill>
                  <a:srgbClr val="FFFF00"/>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00"/>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00"/>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00"/>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00"/>
                </a:solidFill>
                <a:latin typeface="Times New Roman" panose="02020603050405020304" pitchFamily="18" charset="0"/>
              </a:defRPr>
            </a:lvl9pPr>
          </a:lstStyle>
          <a:p>
            <a:pPr algn="ctr">
              <a:spcBef>
                <a:spcPct val="20000"/>
              </a:spcBef>
              <a:buClr>
                <a:schemeClr val="folHlink"/>
              </a:buClr>
              <a:buSzPct val="75000"/>
              <a:buFont typeface="Monotype Sorts" pitchFamily="2" charset="2"/>
              <a:buNone/>
            </a:pPr>
            <a:r>
              <a:rPr kumimoji="1" lang="en-US" altLang="en-US" sz="2800">
                <a:solidFill>
                  <a:srgbClr val="FF0000"/>
                </a:solidFill>
                <a:latin typeface="Tahoma" panose="020B0604030504040204" pitchFamily="34" charset="0"/>
              </a:rPr>
              <a:t>0 1 0 1</a:t>
            </a:r>
          </a:p>
        </p:txBody>
      </p:sp>
      <p:sp>
        <p:nvSpPr>
          <p:cNvPr id="34842" name="Rectangle 26"/>
          <p:cNvSpPr>
            <a:spLocks noChangeArrowheads="1"/>
          </p:cNvSpPr>
          <p:nvPr/>
        </p:nvSpPr>
        <p:spPr bwMode="auto">
          <a:xfrm>
            <a:off x="3124200" y="3019425"/>
            <a:ext cx="381000" cy="381000"/>
          </a:xfrm>
          <a:prstGeom prst="rect">
            <a:avLst/>
          </a:prstGeom>
          <a:solidFill>
            <a:schemeClr val="tx2"/>
          </a:solidFill>
          <a:ln w="9525">
            <a:noFill/>
            <a:miter lim="800000"/>
            <a:headEnd/>
            <a:tailEnd/>
          </a:ln>
          <a:effectLst/>
        </p:spPr>
        <p:txBody>
          <a:bodyPr wrap="none" anchor="ctr"/>
          <a:lstStyle/>
          <a:p>
            <a:pPr>
              <a:defRPr/>
            </a:pPr>
            <a:endParaRPr lang="en-US"/>
          </a:p>
        </p:txBody>
      </p:sp>
      <p:sp>
        <p:nvSpPr>
          <p:cNvPr id="34843" name="Rectangle 27"/>
          <p:cNvSpPr>
            <a:spLocks noChangeArrowheads="1"/>
          </p:cNvSpPr>
          <p:nvPr/>
        </p:nvSpPr>
        <p:spPr bwMode="auto">
          <a:xfrm>
            <a:off x="2667000" y="2590800"/>
            <a:ext cx="381000" cy="381000"/>
          </a:xfrm>
          <a:prstGeom prst="rect">
            <a:avLst/>
          </a:prstGeom>
          <a:solidFill>
            <a:srgbClr val="FF7C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rgbClr val="FFFF00"/>
                </a:solidFill>
                <a:latin typeface="Times New Roman" panose="02020603050405020304" pitchFamily="18" charset="0"/>
              </a:defRPr>
            </a:lvl1pPr>
            <a:lvl2pPr marL="742950" indent="-285750">
              <a:defRPr sz="2400">
                <a:solidFill>
                  <a:srgbClr val="FFFF00"/>
                </a:solidFill>
                <a:latin typeface="Times New Roman" panose="02020603050405020304" pitchFamily="18" charset="0"/>
              </a:defRPr>
            </a:lvl2pPr>
            <a:lvl3pPr marL="1143000" indent="-228600">
              <a:defRPr sz="2400">
                <a:solidFill>
                  <a:srgbClr val="FFFF00"/>
                </a:solidFill>
                <a:latin typeface="Times New Roman" panose="02020603050405020304" pitchFamily="18" charset="0"/>
              </a:defRPr>
            </a:lvl3pPr>
            <a:lvl4pPr marL="1600200" indent="-228600">
              <a:defRPr sz="2400">
                <a:solidFill>
                  <a:srgbClr val="FFFF00"/>
                </a:solidFill>
                <a:latin typeface="Times New Roman" panose="02020603050405020304" pitchFamily="18" charset="0"/>
              </a:defRPr>
            </a:lvl4pPr>
            <a:lvl5pPr marL="2057400" indent="-228600">
              <a:defRPr sz="2400">
                <a:solidFill>
                  <a:srgbClr val="FFFF00"/>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00"/>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00"/>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00"/>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00"/>
                </a:solidFill>
                <a:latin typeface="Times New Roman" panose="02020603050405020304" pitchFamily="18" charset="0"/>
              </a:defRPr>
            </a:lvl9pPr>
          </a:lstStyle>
          <a:p>
            <a:pPr algn="ctr">
              <a:spcBef>
                <a:spcPct val="20000"/>
              </a:spcBef>
              <a:buClr>
                <a:schemeClr val="folHlink"/>
              </a:buClr>
              <a:buSzPct val="75000"/>
              <a:buFont typeface="Monotype Sorts" pitchFamily="2" charset="2"/>
              <a:buNone/>
            </a:pPr>
            <a:r>
              <a:rPr kumimoji="1" lang="en-US" altLang="en-US" sz="2000">
                <a:solidFill>
                  <a:srgbClr val="000000"/>
                </a:solidFill>
                <a:latin typeface="Tahoma" panose="020B0604030504040204" pitchFamily="34" charset="0"/>
              </a:rPr>
              <a:t>7</a:t>
            </a:r>
          </a:p>
        </p:txBody>
      </p:sp>
      <p:sp>
        <p:nvSpPr>
          <p:cNvPr id="34844" name="Rectangle 28"/>
          <p:cNvSpPr>
            <a:spLocks noChangeArrowheads="1"/>
          </p:cNvSpPr>
          <p:nvPr/>
        </p:nvSpPr>
        <p:spPr bwMode="auto">
          <a:xfrm>
            <a:off x="7620000" y="1981200"/>
            <a:ext cx="1676400" cy="5334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rgbClr val="FFFF00"/>
                </a:solidFill>
                <a:latin typeface="Times New Roman" panose="02020603050405020304" pitchFamily="18" charset="0"/>
              </a:defRPr>
            </a:lvl1pPr>
            <a:lvl2pPr marL="742950" indent="-285750">
              <a:defRPr sz="2400">
                <a:solidFill>
                  <a:srgbClr val="FFFF00"/>
                </a:solidFill>
                <a:latin typeface="Times New Roman" panose="02020603050405020304" pitchFamily="18" charset="0"/>
              </a:defRPr>
            </a:lvl2pPr>
            <a:lvl3pPr marL="1143000" indent="-228600">
              <a:defRPr sz="2400">
                <a:solidFill>
                  <a:srgbClr val="FFFF00"/>
                </a:solidFill>
                <a:latin typeface="Times New Roman" panose="02020603050405020304" pitchFamily="18" charset="0"/>
              </a:defRPr>
            </a:lvl3pPr>
            <a:lvl4pPr marL="1600200" indent="-228600">
              <a:defRPr sz="2400">
                <a:solidFill>
                  <a:srgbClr val="FFFF00"/>
                </a:solidFill>
                <a:latin typeface="Times New Roman" panose="02020603050405020304" pitchFamily="18" charset="0"/>
              </a:defRPr>
            </a:lvl4pPr>
            <a:lvl5pPr marL="2057400" indent="-228600">
              <a:defRPr sz="2400">
                <a:solidFill>
                  <a:srgbClr val="FFFF00"/>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00"/>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00"/>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00"/>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00"/>
                </a:solidFill>
                <a:latin typeface="Times New Roman" panose="02020603050405020304" pitchFamily="18" charset="0"/>
              </a:defRPr>
            </a:lvl9pPr>
          </a:lstStyle>
          <a:p>
            <a:pPr algn="ctr">
              <a:spcBef>
                <a:spcPct val="20000"/>
              </a:spcBef>
              <a:buClr>
                <a:schemeClr val="folHlink"/>
              </a:buClr>
              <a:buSzPct val="75000"/>
              <a:buFont typeface="Monotype Sorts" pitchFamily="2" charset="2"/>
              <a:buNone/>
            </a:pPr>
            <a:r>
              <a:rPr kumimoji="1" lang="en-US" altLang="en-US" sz="2800">
                <a:solidFill>
                  <a:srgbClr val="FF0000"/>
                </a:solidFill>
                <a:latin typeface="Tahoma" panose="020B0604030504040204" pitchFamily="34" charset="0"/>
              </a:rPr>
              <a:t>0 1 1 1</a:t>
            </a:r>
          </a:p>
        </p:txBody>
      </p:sp>
      <p:grpSp>
        <p:nvGrpSpPr>
          <p:cNvPr id="2" name="Group 34"/>
          <p:cNvGrpSpPr>
            <a:grpSpLocks/>
          </p:cNvGrpSpPr>
          <p:nvPr/>
        </p:nvGrpSpPr>
        <p:grpSpPr bwMode="auto">
          <a:xfrm>
            <a:off x="2667000" y="2590800"/>
            <a:ext cx="1295400" cy="1295400"/>
            <a:chOff x="720" y="1632"/>
            <a:chExt cx="816" cy="816"/>
          </a:xfrm>
        </p:grpSpPr>
        <p:sp>
          <p:nvSpPr>
            <p:cNvPr id="11296" name="Rectangle 30"/>
            <p:cNvSpPr>
              <a:spLocks noChangeArrowheads="1"/>
            </p:cNvSpPr>
            <p:nvPr/>
          </p:nvSpPr>
          <p:spPr bwMode="auto">
            <a:xfrm>
              <a:off x="1296" y="2208"/>
              <a:ext cx="240" cy="240"/>
            </a:xfrm>
            <a:prstGeom prst="rect">
              <a:avLst/>
            </a:prstGeom>
            <a:solidFill>
              <a:srgbClr val="FF7C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rgbClr val="FFFF00"/>
                  </a:solidFill>
                  <a:latin typeface="Times New Roman" panose="02020603050405020304" pitchFamily="18" charset="0"/>
                </a:defRPr>
              </a:lvl1pPr>
              <a:lvl2pPr marL="742950" indent="-285750">
                <a:defRPr sz="2400">
                  <a:solidFill>
                    <a:srgbClr val="FFFF00"/>
                  </a:solidFill>
                  <a:latin typeface="Times New Roman" panose="02020603050405020304" pitchFamily="18" charset="0"/>
                </a:defRPr>
              </a:lvl2pPr>
              <a:lvl3pPr marL="1143000" indent="-228600">
                <a:defRPr sz="2400">
                  <a:solidFill>
                    <a:srgbClr val="FFFF00"/>
                  </a:solidFill>
                  <a:latin typeface="Times New Roman" panose="02020603050405020304" pitchFamily="18" charset="0"/>
                </a:defRPr>
              </a:lvl3pPr>
              <a:lvl4pPr marL="1600200" indent="-228600">
                <a:defRPr sz="2400">
                  <a:solidFill>
                    <a:srgbClr val="FFFF00"/>
                  </a:solidFill>
                  <a:latin typeface="Times New Roman" panose="02020603050405020304" pitchFamily="18" charset="0"/>
                </a:defRPr>
              </a:lvl4pPr>
              <a:lvl5pPr marL="2057400" indent="-228600">
                <a:defRPr sz="2400">
                  <a:solidFill>
                    <a:srgbClr val="FFFF00"/>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00"/>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00"/>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00"/>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00"/>
                  </a:solidFill>
                  <a:latin typeface="Times New Roman" panose="02020603050405020304" pitchFamily="18" charset="0"/>
                </a:defRPr>
              </a:lvl9pPr>
            </a:lstStyle>
            <a:p>
              <a:pPr algn="ctr">
                <a:spcBef>
                  <a:spcPct val="20000"/>
                </a:spcBef>
                <a:buClr>
                  <a:schemeClr val="folHlink"/>
                </a:buClr>
                <a:buSzPct val="75000"/>
                <a:buFont typeface="Monotype Sorts" pitchFamily="2" charset="2"/>
                <a:buNone/>
              </a:pPr>
              <a:r>
                <a:rPr kumimoji="1" lang="en-US" altLang="en-US" sz="2000">
                  <a:solidFill>
                    <a:srgbClr val="000000"/>
                  </a:solidFill>
                  <a:latin typeface="Tahoma" panose="020B0604030504040204" pitchFamily="34" charset="0"/>
                </a:rPr>
                <a:t>3</a:t>
              </a:r>
            </a:p>
          </p:txBody>
        </p:sp>
        <p:sp>
          <p:nvSpPr>
            <p:cNvPr id="34847" name="Rectangle 31"/>
            <p:cNvSpPr>
              <a:spLocks noChangeArrowheads="1"/>
            </p:cNvSpPr>
            <p:nvPr/>
          </p:nvSpPr>
          <p:spPr bwMode="auto">
            <a:xfrm>
              <a:off x="720" y="1632"/>
              <a:ext cx="240" cy="240"/>
            </a:xfrm>
            <a:prstGeom prst="rect">
              <a:avLst/>
            </a:prstGeom>
            <a:solidFill>
              <a:schemeClr val="tx2"/>
            </a:solidFill>
            <a:ln w="9525">
              <a:noFill/>
              <a:miter lim="800000"/>
              <a:headEnd/>
              <a:tailEnd/>
            </a:ln>
            <a:effectLst/>
          </p:spPr>
          <p:txBody>
            <a:bodyPr wrap="none" anchor="ctr"/>
            <a:lstStyle/>
            <a:p>
              <a:pPr>
                <a:defRPr/>
              </a:pPr>
              <a:endParaRPr lang="en-US"/>
            </a:p>
          </p:txBody>
        </p:sp>
      </p:grpSp>
      <p:sp>
        <p:nvSpPr>
          <p:cNvPr id="34848" name="Rectangle 32"/>
          <p:cNvSpPr>
            <a:spLocks noChangeArrowheads="1"/>
          </p:cNvSpPr>
          <p:nvPr/>
        </p:nvSpPr>
        <p:spPr bwMode="auto">
          <a:xfrm>
            <a:off x="7620000" y="1981200"/>
            <a:ext cx="1676400" cy="5334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rgbClr val="FFFF00"/>
                </a:solidFill>
                <a:latin typeface="Times New Roman" panose="02020603050405020304" pitchFamily="18" charset="0"/>
              </a:defRPr>
            </a:lvl1pPr>
            <a:lvl2pPr marL="742950" indent="-285750">
              <a:defRPr sz="2400">
                <a:solidFill>
                  <a:srgbClr val="FFFF00"/>
                </a:solidFill>
                <a:latin typeface="Times New Roman" panose="02020603050405020304" pitchFamily="18" charset="0"/>
              </a:defRPr>
            </a:lvl2pPr>
            <a:lvl3pPr marL="1143000" indent="-228600">
              <a:defRPr sz="2400">
                <a:solidFill>
                  <a:srgbClr val="FFFF00"/>
                </a:solidFill>
                <a:latin typeface="Times New Roman" panose="02020603050405020304" pitchFamily="18" charset="0"/>
              </a:defRPr>
            </a:lvl3pPr>
            <a:lvl4pPr marL="1600200" indent="-228600">
              <a:defRPr sz="2400">
                <a:solidFill>
                  <a:srgbClr val="FFFF00"/>
                </a:solidFill>
                <a:latin typeface="Times New Roman" panose="02020603050405020304" pitchFamily="18" charset="0"/>
              </a:defRPr>
            </a:lvl4pPr>
            <a:lvl5pPr marL="2057400" indent="-228600">
              <a:defRPr sz="2400">
                <a:solidFill>
                  <a:srgbClr val="FFFF00"/>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00"/>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00"/>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00"/>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00"/>
                </a:solidFill>
                <a:latin typeface="Times New Roman" panose="02020603050405020304" pitchFamily="18" charset="0"/>
              </a:defRPr>
            </a:lvl9pPr>
          </a:lstStyle>
          <a:p>
            <a:pPr algn="ctr">
              <a:spcBef>
                <a:spcPct val="20000"/>
              </a:spcBef>
              <a:buClr>
                <a:schemeClr val="folHlink"/>
              </a:buClr>
              <a:buSzPct val="75000"/>
              <a:buFont typeface="Monotype Sorts" pitchFamily="2" charset="2"/>
              <a:buNone/>
            </a:pPr>
            <a:r>
              <a:rPr kumimoji="1" lang="en-US" altLang="en-US" sz="2800">
                <a:solidFill>
                  <a:srgbClr val="FF0000"/>
                </a:solidFill>
                <a:latin typeface="Tahoma" panose="020B0604030504040204" pitchFamily="34" charset="0"/>
              </a:rPr>
              <a:t>0 0 1 1</a:t>
            </a:r>
          </a:p>
        </p:txBody>
      </p:sp>
      <p:sp>
        <p:nvSpPr>
          <p:cNvPr id="34849" name="Text Box 33"/>
          <p:cNvSpPr txBox="1">
            <a:spLocks noChangeArrowheads="1"/>
          </p:cNvSpPr>
          <p:nvPr/>
        </p:nvSpPr>
        <p:spPr bwMode="auto">
          <a:xfrm>
            <a:off x="2435226" y="4953001"/>
            <a:ext cx="7013575" cy="166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rgbClr val="FFFF00"/>
                </a:solidFill>
                <a:latin typeface="Times New Roman" panose="02020603050405020304" pitchFamily="18" charset="0"/>
              </a:defRPr>
            </a:lvl1pPr>
            <a:lvl2pPr marL="742950" indent="-285750">
              <a:defRPr sz="2400">
                <a:solidFill>
                  <a:srgbClr val="FFFF00"/>
                </a:solidFill>
                <a:latin typeface="Times New Roman" panose="02020603050405020304" pitchFamily="18" charset="0"/>
              </a:defRPr>
            </a:lvl2pPr>
            <a:lvl3pPr marL="1143000" indent="-228600">
              <a:defRPr sz="2400">
                <a:solidFill>
                  <a:srgbClr val="FFFF00"/>
                </a:solidFill>
                <a:latin typeface="Times New Roman" panose="02020603050405020304" pitchFamily="18" charset="0"/>
              </a:defRPr>
            </a:lvl3pPr>
            <a:lvl4pPr marL="1600200" indent="-228600">
              <a:defRPr sz="2400">
                <a:solidFill>
                  <a:srgbClr val="FFFF00"/>
                </a:solidFill>
                <a:latin typeface="Times New Roman" panose="02020603050405020304" pitchFamily="18" charset="0"/>
              </a:defRPr>
            </a:lvl4pPr>
            <a:lvl5pPr marL="2057400" indent="-228600">
              <a:defRPr sz="2400">
                <a:solidFill>
                  <a:srgbClr val="FFFF00"/>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00"/>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00"/>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00"/>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00"/>
                </a:solidFill>
                <a:latin typeface="Times New Roman" panose="02020603050405020304" pitchFamily="18" charset="0"/>
              </a:defRPr>
            </a:lvl9pPr>
          </a:lstStyle>
          <a:p>
            <a:pPr>
              <a:spcBef>
                <a:spcPct val="20000"/>
              </a:spcBef>
              <a:buClr>
                <a:srgbClr val="0000CC"/>
              </a:buClr>
              <a:buFontTx/>
              <a:buChar char="•"/>
            </a:pPr>
            <a:r>
              <a:rPr kumimoji="1" lang="en-US" altLang="en-US" sz="3200" b="1">
                <a:solidFill>
                  <a:srgbClr val="CC0000"/>
                </a:solidFill>
              </a:rPr>
              <a:t>Encoders are available in IC form.</a:t>
            </a:r>
          </a:p>
          <a:p>
            <a:pPr>
              <a:spcBef>
                <a:spcPct val="20000"/>
              </a:spcBef>
              <a:buClr>
                <a:srgbClr val="0000CC"/>
              </a:buClr>
              <a:buFontTx/>
              <a:buChar char="•"/>
            </a:pPr>
            <a:r>
              <a:rPr kumimoji="1" lang="en-US" altLang="en-US" sz="3200" b="1">
                <a:solidFill>
                  <a:srgbClr val="CC0000"/>
                </a:solidFill>
              </a:rPr>
              <a:t>This encoder translates from decimal input to BCD output.</a:t>
            </a:r>
          </a:p>
        </p:txBody>
      </p:sp>
    </p:spTree>
    <p:extLst>
      <p:ext uri="{BB962C8B-B14F-4D97-AF65-F5344CB8AC3E}">
        <p14:creationId xmlns:p14="http://schemas.microsoft.com/office/powerpoint/2010/main" val="2067317914"/>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830"/>
                                        </p:tgtEl>
                                        <p:attrNameLst>
                                          <p:attrName>style.visibility</p:attrName>
                                        </p:attrNameLst>
                                      </p:cBhvr>
                                      <p:to>
                                        <p:strVal val="visible"/>
                                      </p:to>
                                    </p:set>
                                    <p:animEffect transition="in" filter="dissolve">
                                      <p:cBhvr>
                                        <p:cTn id="7" dur="500"/>
                                        <p:tgtEl>
                                          <p:spTgt spid="34830"/>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4838"/>
                                        </p:tgtEl>
                                        <p:attrNameLst>
                                          <p:attrName>style.visibility</p:attrName>
                                        </p:attrNameLst>
                                      </p:cBhvr>
                                      <p:to>
                                        <p:strVal val="visible"/>
                                      </p:to>
                                    </p:set>
                                    <p:animEffect transition="in" filter="dissolve">
                                      <p:cBhvr>
                                        <p:cTn id="11" dur="500"/>
                                        <p:tgtEl>
                                          <p:spTgt spid="3483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4840"/>
                                        </p:tgtEl>
                                        <p:attrNameLst>
                                          <p:attrName>style.visibility</p:attrName>
                                        </p:attrNameLst>
                                      </p:cBhvr>
                                      <p:to>
                                        <p:strVal val="visible"/>
                                      </p:to>
                                    </p:set>
                                    <p:animEffect transition="in" filter="dissolve">
                                      <p:cBhvr>
                                        <p:cTn id="16" dur="500"/>
                                        <p:tgtEl>
                                          <p:spTgt spid="3484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4839"/>
                                        </p:tgtEl>
                                        <p:attrNameLst>
                                          <p:attrName>style.visibility</p:attrName>
                                        </p:attrNameLst>
                                      </p:cBhvr>
                                      <p:to>
                                        <p:strVal val="visible"/>
                                      </p:to>
                                    </p:set>
                                    <p:animEffect transition="in" filter="dissolve">
                                      <p:cBhvr>
                                        <p:cTn id="21" dur="500"/>
                                        <p:tgtEl>
                                          <p:spTgt spid="34839"/>
                                        </p:tgtEl>
                                      </p:cBhvr>
                                    </p:animEffect>
                                  </p:childTnLst>
                                </p:cTn>
                              </p:par>
                            </p:childTnLst>
                          </p:cTn>
                        </p:par>
                        <p:par>
                          <p:cTn id="22" fill="hold" nodeType="afterGroup">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34841"/>
                                        </p:tgtEl>
                                        <p:attrNameLst>
                                          <p:attrName>style.visibility</p:attrName>
                                        </p:attrNameLst>
                                      </p:cBhvr>
                                      <p:to>
                                        <p:strVal val="visible"/>
                                      </p:to>
                                    </p:set>
                                    <p:animEffect transition="in" filter="dissolve">
                                      <p:cBhvr>
                                        <p:cTn id="25" dur="500"/>
                                        <p:tgtEl>
                                          <p:spTgt spid="3484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4842"/>
                                        </p:tgtEl>
                                        <p:attrNameLst>
                                          <p:attrName>style.visibility</p:attrName>
                                        </p:attrNameLst>
                                      </p:cBhvr>
                                      <p:to>
                                        <p:strVal val="visible"/>
                                      </p:to>
                                    </p:set>
                                    <p:animEffect transition="in" filter="dissolve">
                                      <p:cBhvr>
                                        <p:cTn id="30" dur="500"/>
                                        <p:tgtEl>
                                          <p:spTgt spid="3484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4843"/>
                                        </p:tgtEl>
                                        <p:attrNameLst>
                                          <p:attrName>style.visibility</p:attrName>
                                        </p:attrNameLst>
                                      </p:cBhvr>
                                      <p:to>
                                        <p:strVal val="visible"/>
                                      </p:to>
                                    </p:set>
                                    <p:animEffect transition="in" filter="dissolve">
                                      <p:cBhvr>
                                        <p:cTn id="35" dur="500"/>
                                        <p:tgtEl>
                                          <p:spTgt spid="34843"/>
                                        </p:tgtEl>
                                      </p:cBhvr>
                                    </p:animEffect>
                                  </p:childTnLst>
                                </p:cTn>
                              </p:par>
                            </p:childTnLst>
                          </p:cTn>
                        </p:par>
                        <p:par>
                          <p:cTn id="36" fill="hold" nodeType="afterGroup">
                            <p:stCondLst>
                              <p:cond delay="500"/>
                            </p:stCondLst>
                            <p:childTnLst>
                              <p:par>
                                <p:cTn id="37" presetID="9" presetClass="entr" presetSubtype="0" fill="hold" grpId="0" nodeType="afterEffect">
                                  <p:stCondLst>
                                    <p:cond delay="0"/>
                                  </p:stCondLst>
                                  <p:childTnLst>
                                    <p:set>
                                      <p:cBhvr>
                                        <p:cTn id="38" dur="1" fill="hold">
                                          <p:stCondLst>
                                            <p:cond delay="0"/>
                                          </p:stCondLst>
                                        </p:cTn>
                                        <p:tgtEl>
                                          <p:spTgt spid="34844"/>
                                        </p:tgtEl>
                                        <p:attrNameLst>
                                          <p:attrName>style.visibility</p:attrName>
                                        </p:attrNameLst>
                                      </p:cBhvr>
                                      <p:to>
                                        <p:strVal val="visible"/>
                                      </p:to>
                                    </p:set>
                                    <p:animEffect transition="in" filter="dissolve">
                                      <p:cBhvr>
                                        <p:cTn id="39" dur="500"/>
                                        <p:tgtEl>
                                          <p:spTgt spid="3484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dissolve">
                                      <p:cBhvr>
                                        <p:cTn id="44" dur="500"/>
                                        <p:tgtEl>
                                          <p:spTgt spid="2"/>
                                        </p:tgtEl>
                                      </p:cBhvr>
                                    </p:animEffect>
                                  </p:childTnLst>
                                </p:cTn>
                              </p:par>
                            </p:childTnLst>
                          </p:cTn>
                        </p:par>
                        <p:par>
                          <p:cTn id="45" fill="hold" nodeType="afterGroup">
                            <p:stCondLst>
                              <p:cond delay="500"/>
                            </p:stCondLst>
                            <p:childTnLst>
                              <p:par>
                                <p:cTn id="46" presetID="9" presetClass="entr" presetSubtype="0" fill="hold" grpId="0" nodeType="afterEffect">
                                  <p:stCondLst>
                                    <p:cond delay="0"/>
                                  </p:stCondLst>
                                  <p:childTnLst>
                                    <p:set>
                                      <p:cBhvr>
                                        <p:cTn id="47" dur="1" fill="hold">
                                          <p:stCondLst>
                                            <p:cond delay="0"/>
                                          </p:stCondLst>
                                        </p:cTn>
                                        <p:tgtEl>
                                          <p:spTgt spid="34848"/>
                                        </p:tgtEl>
                                        <p:attrNameLst>
                                          <p:attrName>style.visibility</p:attrName>
                                        </p:attrNameLst>
                                      </p:cBhvr>
                                      <p:to>
                                        <p:strVal val="visible"/>
                                      </p:to>
                                    </p:set>
                                    <p:animEffect transition="in" filter="dissolve">
                                      <p:cBhvr>
                                        <p:cTn id="48" dur="500"/>
                                        <p:tgtEl>
                                          <p:spTgt spid="34848"/>
                                        </p:tgtEl>
                                      </p:cBhvr>
                                    </p:animEffect>
                                  </p:childTnLst>
                                </p:cTn>
                              </p:par>
                            </p:childTnLst>
                          </p:cTn>
                        </p:par>
                        <p:par>
                          <p:cTn id="49" fill="hold" nodeType="afterGroup">
                            <p:stCondLst>
                              <p:cond delay="1000"/>
                            </p:stCondLst>
                            <p:childTnLst>
                              <p:par>
                                <p:cTn id="50" presetID="12" presetClass="entr" presetSubtype="2" fill="hold" grpId="0" nodeType="afterEffect">
                                  <p:stCondLst>
                                    <p:cond delay="1000"/>
                                  </p:stCondLst>
                                  <p:childTnLst>
                                    <p:set>
                                      <p:cBhvr>
                                        <p:cTn id="51" dur="1" fill="hold">
                                          <p:stCondLst>
                                            <p:cond delay="0"/>
                                          </p:stCondLst>
                                        </p:cTn>
                                        <p:tgtEl>
                                          <p:spTgt spid="34849">
                                            <p:txEl>
                                              <p:pRg st="0" end="0"/>
                                            </p:txEl>
                                          </p:spTgt>
                                        </p:tgtEl>
                                        <p:attrNameLst>
                                          <p:attrName>style.visibility</p:attrName>
                                        </p:attrNameLst>
                                      </p:cBhvr>
                                      <p:to>
                                        <p:strVal val="visible"/>
                                      </p:to>
                                    </p:set>
                                    <p:animEffect transition="in" filter="slide(fromRight)">
                                      <p:cBhvr>
                                        <p:cTn id="52" dur="500"/>
                                        <p:tgtEl>
                                          <p:spTgt spid="34849">
                                            <p:txEl>
                                              <p:pRg st="0" end="0"/>
                                            </p:txEl>
                                          </p:spTgt>
                                        </p:tgtEl>
                                      </p:cBhvr>
                                    </p:animEffect>
                                  </p:childTnLst>
                                </p:cTn>
                              </p:par>
                            </p:childTnLst>
                          </p:cTn>
                        </p:par>
                        <p:par>
                          <p:cTn id="53" fill="hold" nodeType="afterGroup">
                            <p:stCondLst>
                              <p:cond delay="2500"/>
                            </p:stCondLst>
                            <p:childTnLst>
                              <p:par>
                                <p:cTn id="54" presetID="12" presetClass="entr" presetSubtype="2" fill="hold" grpId="0" nodeType="afterEffect">
                                  <p:stCondLst>
                                    <p:cond delay="1000"/>
                                  </p:stCondLst>
                                  <p:childTnLst>
                                    <p:set>
                                      <p:cBhvr>
                                        <p:cTn id="55" dur="1" fill="hold">
                                          <p:stCondLst>
                                            <p:cond delay="0"/>
                                          </p:stCondLst>
                                        </p:cTn>
                                        <p:tgtEl>
                                          <p:spTgt spid="34849">
                                            <p:txEl>
                                              <p:pRg st="1" end="1"/>
                                            </p:txEl>
                                          </p:spTgt>
                                        </p:tgtEl>
                                        <p:attrNameLst>
                                          <p:attrName>style.visibility</p:attrName>
                                        </p:attrNameLst>
                                      </p:cBhvr>
                                      <p:to>
                                        <p:strVal val="visible"/>
                                      </p:to>
                                    </p:set>
                                    <p:animEffect transition="in" filter="slide(fromRight)">
                                      <p:cBhvr>
                                        <p:cTn id="56" dur="500"/>
                                        <p:tgtEl>
                                          <p:spTgt spid="3484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0" grpId="0" animBg="1" autoUpdateAnimBg="0"/>
      <p:bldP spid="34838" grpId="0" animBg="1" autoUpdateAnimBg="0"/>
      <p:bldP spid="34839" grpId="0" animBg="1" autoUpdateAnimBg="0"/>
      <p:bldP spid="34840" grpId="0" animBg="1"/>
      <p:bldP spid="34841" grpId="0" animBg="1" autoUpdateAnimBg="0"/>
      <p:bldP spid="34842" grpId="0" animBg="1"/>
      <p:bldP spid="34843" grpId="0" animBg="1" autoUpdateAnimBg="0"/>
      <p:bldP spid="34844" grpId="0" animBg="1" autoUpdateAnimBg="0"/>
      <p:bldP spid="34848" grpId="0" animBg="1" autoUpdateAnimBg="0"/>
      <p:bldP spid="34849" grpId="0" build="p" autoUpdateAnimBg="0" advAuto="100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94126" y="212036"/>
            <a:ext cx="5885964" cy="5638386"/>
          </a:xfrm>
          <a:prstGeom prst="rect">
            <a:avLst/>
          </a:prstGeom>
        </p:spPr>
      </p:pic>
      <p:pic>
        <p:nvPicPr>
          <p:cNvPr id="3" name="Picture 2"/>
          <p:cNvPicPr>
            <a:picLocks noChangeAspect="1"/>
          </p:cNvPicPr>
          <p:nvPr/>
        </p:nvPicPr>
        <p:blipFill>
          <a:blip r:embed="rId3"/>
          <a:stretch>
            <a:fillRect/>
          </a:stretch>
        </p:blipFill>
        <p:spPr>
          <a:xfrm>
            <a:off x="454716" y="616226"/>
            <a:ext cx="4762500" cy="3571875"/>
          </a:xfrm>
          <a:prstGeom prst="rect">
            <a:avLst/>
          </a:prstGeom>
        </p:spPr>
      </p:pic>
      <p:sp>
        <p:nvSpPr>
          <p:cNvPr id="4" name="Rectangle 3"/>
          <p:cNvSpPr/>
          <p:nvPr/>
        </p:nvSpPr>
        <p:spPr>
          <a:xfrm>
            <a:off x="185530" y="4682844"/>
            <a:ext cx="5808596" cy="646331"/>
          </a:xfrm>
          <a:prstGeom prst="rect">
            <a:avLst/>
          </a:prstGeom>
        </p:spPr>
        <p:txBody>
          <a:bodyPr wrap="square">
            <a:spAutoFit/>
          </a:bodyPr>
          <a:lstStyle/>
          <a:p>
            <a:pPr algn="ctr"/>
            <a:r>
              <a:rPr lang="en-US" dirty="0"/>
              <a:t>MEGA TORQUE DC PLANETARY GEARED ENCODER SERVO MOTOR 250W 25RPM 18VDC 650KGCM</a:t>
            </a:r>
          </a:p>
        </p:txBody>
      </p:sp>
    </p:spTree>
    <p:extLst>
      <p:ext uri="{BB962C8B-B14F-4D97-AF65-F5344CB8AC3E}">
        <p14:creationId xmlns:p14="http://schemas.microsoft.com/office/powerpoint/2010/main" val="13907020"/>
      </p:ext>
    </p:extLst>
  </p:cSld>
  <p:clrMapOvr>
    <a:masterClrMapping/>
  </p:clrMapOvr>
  <p:transition advClick="0"/>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7924800" y="2057400"/>
            <a:ext cx="1295400" cy="2209800"/>
          </a:xfrm>
          <a:prstGeom prst="rect">
            <a:avLst/>
          </a:prstGeom>
          <a:solidFill>
            <a:srgbClr val="DDDDDD"/>
          </a:solidFill>
          <a:ln w="9525">
            <a:solidFill>
              <a:schemeClr val="tx1"/>
            </a:solidFill>
            <a:miter lim="800000"/>
            <a:headEnd/>
            <a:tailEnd/>
          </a:ln>
          <a:effectLst/>
        </p:spPr>
        <p:txBody>
          <a:bodyPr wrap="none" anchor="ctr"/>
          <a:lstStyle/>
          <a:p>
            <a:pPr>
              <a:defRPr/>
            </a:pPr>
            <a:endParaRPr lang="en-US"/>
          </a:p>
        </p:txBody>
      </p:sp>
      <p:sp>
        <p:nvSpPr>
          <p:cNvPr id="22531" name="Freeform 3"/>
          <p:cNvSpPr>
            <a:spLocks/>
          </p:cNvSpPr>
          <p:nvPr/>
        </p:nvSpPr>
        <p:spPr bwMode="auto">
          <a:xfrm rot="5400000">
            <a:off x="7763669" y="2713832"/>
            <a:ext cx="836613" cy="133350"/>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noFill/>
          <a:ln w="9525">
            <a:solidFill>
              <a:schemeClr val="tx1"/>
            </a:solidFill>
            <a:round/>
            <a:headEnd/>
            <a:tailEnd/>
          </a:ln>
          <a:effectLst/>
        </p:spPr>
        <p:txBody>
          <a:bodyPr wrap="none" anchor="ctr"/>
          <a:lstStyle/>
          <a:p>
            <a:pPr>
              <a:defRPr/>
            </a:pPr>
            <a:endParaRPr lang="en-US"/>
          </a:p>
        </p:txBody>
      </p:sp>
      <p:sp>
        <p:nvSpPr>
          <p:cNvPr id="22532" name="Freeform 4"/>
          <p:cNvSpPr>
            <a:spLocks/>
          </p:cNvSpPr>
          <p:nvPr/>
        </p:nvSpPr>
        <p:spPr bwMode="auto">
          <a:xfrm>
            <a:off x="8153401" y="4006850"/>
            <a:ext cx="836613" cy="133350"/>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noFill/>
          <a:ln w="9525">
            <a:solidFill>
              <a:schemeClr val="tx1"/>
            </a:solidFill>
            <a:round/>
            <a:headEnd/>
            <a:tailEnd/>
          </a:ln>
          <a:effectLst/>
        </p:spPr>
        <p:txBody>
          <a:bodyPr wrap="none" anchor="ctr"/>
          <a:lstStyle/>
          <a:p>
            <a:pPr>
              <a:defRPr/>
            </a:pPr>
            <a:endParaRPr lang="en-US"/>
          </a:p>
        </p:txBody>
      </p:sp>
      <p:sp>
        <p:nvSpPr>
          <p:cNvPr id="22533" name="Freeform 5"/>
          <p:cNvSpPr>
            <a:spLocks/>
          </p:cNvSpPr>
          <p:nvPr/>
        </p:nvSpPr>
        <p:spPr bwMode="auto">
          <a:xfrm rot="5400000">
            <a:off x="7763669" y="3628232"/>
            <a:ext cx="836613" cy="133350"/>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noFill/>
          <a:ln w="9525">
            <a:solidFill>
              <a:schemeClr val="tx1"/>
            </a:solidFill>
            <a:round/>
            <a:headEnd/>
            <a:tailEnd/>
          </a:ln>
          <a:effectLst/>
        </p:spPr>
        <p:txBody>
          <a:bodyPr wrap="none" anchor="ctr"/>
          <a:lstStyle/>
          <a:p>
            <a:pPr>
              <a:defRPr/>
            </a:pPr>
            <a:endParaRPr lang="en-US"/>
          </a:p>
        </p:txBody>
      </p:sp>
      <p:sp>
        <p:nvSpPr>
          <p:cNvPr id="22534" name="Freeform 6"/>
          <p:cNvSpPr>
            <a:spLocks/>
          </p:cNvSpPr>
          <p:nvPr/>
        </p:nvSpPr>
        <p:spPr bwMode="auto">
          <a:xfrm rot="16200000">
            <a:off x="8551069" y="3629819"/>
            <a:ext cx="836612" cy="133350"/>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noFill/>
          <a:ln w="9525">
            <a:solidFill>
              <a:schemeClr val="tx1"/>
            </a:solidFill>
            <a:round/>
            <a:headEnd/>
            <a:tailEnd/>
          </a:ln>
          <a:effectLst/>
        </p:spPr>
        <p:txBody>
          <a:bodyPr wrap="none" anchor="ctr"/>
          <a:lstStyle/>
          <a:p>
            <a:pPr>
              <a:defRPr/>
            </a:pPr>
            <a:endParaRPr lang="en-US"/>
          </a:p>
        </p:txBody>
      </p:sp>
      <p:sp>
        <p:nvSpPr>
          <p:cNvPr id="22535" name="Freeform 7"/>
          <p:cNvSpPr>
            <a:spLocks/>
          </p:cNvSpPr>
          <p:nvPr/>
        </p:nvSpPr>
        <p:spPr bwMode="auto">
          <a:xfrm rot="16200000">
            <a:off x="8551069" y="2713832"/>
            <a:ext cx="836613" cy="133350"/>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noFill/>
          <a:ln w="9525">
            <a:solidFill>
              <a:schemeClr val="tx1"/>
            </a:solidFill>
            <a:round/>
            <a:headEnd/>
            <a:tailEnd/>
          </a:ln>
          <a:effectLst/>
        </p:spPr>
        <p:txBody>
          <a:bodyPr wrap="none" anchor="ctr"/>
          <a:lstStyle/>
          <a:p>
            <a:pPr>
              <a:defRPr/>
            </a:pPr>
            <a:endParaRPr lang="en-US"/>
          </a:p>
        </p:txBody>
      </p:sp>
      <p:sp>
        <p:nvSpPr>
          <p:cNvPr id="22536" name="Freeform 8"/>
          <p:cNvSpPr>
            <a:spLocks/>
          </p:cNvSpPr>
          <p:nvPr/>
        </p:nvSpPr>
        <p:spPr bwMode="auto">
          <a:xfrm flipV="1">
            <a:off x="8153401" y="2336800"/>
            <a:ext cx="836613" cy="133350"/>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noFill/>
          <a:ln w="9525">
            <a:solidFill>
              <a:schemeClr val="tx1"/>
            </a:solidFill>
            <a:round/>
            <a:headEnd/>
            <a:tailEnd/>
          </a:ln>
          <a:effectLst/>
        </p:spPr>
        <p:txBody>
          <a:bodyPr wrap="none" anchor="ctr"/>
          <a:lstStyle/>
          <a:p>
            <a:pPr>
              <a:defRPr/>
            </a:pPr>
            <a:endParaRPr lang="en-US"/>
          </a:p>
        </p:txBody>
      </p:sp>
      <p:sp>
        <p:nvSpPr>
          <p:cNvPr id="22537" name="Freeform 9"/>
          <p:cNvSpPr>
            <a:spLocks/>
          </p:cNvSpPr>
          <p:nvPr/>
        </p:nvSpPr>
        <p:spPr bwMode="auto">
          <a:xfrm>
            <a:off x="8154989" y="3162300"/>
            <a:ext cx="827087" cy="141288"/>
          </a:xfrm>
          <a:custGeom>
            <a:avLst/>
            <a:gdLst/>
            <a:ahLst/>
            <a:cxnLst>
              <a:cxn ang="0">
                <a:pos x="43" y="89"/>
              </a:cxn>
              <a:cxn ang="0">
                <a:pos x="479" y="88"/>
              </a:cxn>
              <a:cxn ang="0">
                <a:pos x="521" y="44"/>
              </a:cxn>
              <a:cxn ang="0">
                <a:pos x="478" y="1"/>
              </a:cxn>
              <a:cxn ang="0">
                <a:pos x="43" y="0"/>
              </a:cxn>
              <a:cxn ang="0">
                <a:pos x="0" y="44"/>
              </a:cxn>
              <a:cxn ang="0">
                <a:pos x="43" y="89"/>
              </a:cxn>
            </a:cxnLst>
            <a:rect l="0" t="0" r="r" b="b"/>
            <a:pathLst>
              <a:path w="521" h="89">
                <a:moveTo>
                  <a:pt x="43" y="89"/>
                </a:moveTo>
                <a:lnTo>
                  <a:pt x="479" y="88"/>
                </a:lnTo>
                <a:lnTo>
                  <a:pt x="521" y="44"/>
                </a:lnTo>
                <a:lnTo>
                  <a:pt x="478" y="1"/>
                </a:lnTo>
                <a:lnTo>
                  <a:pt x="43" y="0"/>
                </a:lnTo>
                <a:lnTo>
                  <a:pt x="0" y="44"/>
                </a:lnTo>
                <a:lnTo>
                  <a:pt x="43" y="89"/>
                </a:lnTo>
                <a:close/>
              </a:path>
            </a:pathLst>
          </a:custGeom>
          <a:noFill/>
          <a:ln w="9525">
            <a:solidFill>
              <a:schemeClr val="tx1"/>
            </a:solidFill>
            <a:round/>
            <a:headEnd/>
            <a:tailEnd/>
          </a:ln>
          <a:effectLst/>
        </p:spPr>
        <p:txBody>
          <a:bodyPr wrap="none" anchor="ctr"/>
          <a:lstStyle/>
          <a:p>
            <a:pPr>
              <a:defRPr/>
            </a:pPr>
            <a:endParaRPr lang="en-US"/>
          </a:p>
        </p:txBody>
      </p:sp>
      <p:grpSp>
        <p:nvGrpSpPr>
          <p:cNvPr id="17418" name="Group 10"/>
          <p:cNvGrpSpPr>
            <a:grpSpLocks/>
          </p:cNvGrpSpPr>
          <p:nvPr/>
        </p:nvGrpSpPr>
        <p:grpSpPr bwMode="auto">
          <a:xfrm>
            <a:off x="7010400" y="2209800"/>
            <a:ext cx="914400" cy="1981200"/>
            <a:chOff x="1008" y="816"/>
            <a:chExt cx="576" cy="1248"/>
          </a:xfrm>
        </p:grpSpPr>
        <p:grpSp>
          <p:nvGrpSpPr>
            <p:cNvPr id="17494" name="Group 11"/>
            <p:cNvGrpSpPr>
              <a:grpSpLocks noChangeAspect="1"/>
            </p:cNvGrpSpPr>
            <p:nvPr/>
          </p:nvGrpSpPr>
          <p:grpSpPr bwMode="auto">
            <a:xfrm rot="-5400000">
              <a:off x="1233" y="712"/>
              <a:ext cx="104" cy="311"/>
              <a:chOff x="2000" y="1771"/>
              <a:chExt cx="208" cy="620"/>
            </a:xfrm>
          </p:grpSpPr>
          <p:sp>
            <p:nvSpPr>
              <p:cNvPr id="22540" name="Line 12"/>
              <p:cNvSpPr>
                <a:spLocks noChangeAspect="1" noChangeShapeType="1"/>
              </p:cNvSpPr>
              <p:nvPr/>
            </p:nvSpPr>
            <p:spPr bwMode="auto">
              <a:xfrm flipV="1">
                <a:off x="2005" y="1924"/>
                <a:ext cx="206" cy="104"/>
              </a:xfrm>
              <a:prstGeom prst="line">
                <a:avLst/>
              </a:prstGeom>
              <a:noFill/>
              <a:ln w="38100">
                <a:solidFill>
                  <a:schemeClr val="tx1"/>
                </a:solidFill>
                <a:round/>
                <a:headEnd/>
                <a:tailEnd/>
              </a:ln>
              <a:effectLst/>
            </p:spPr>
            <p:txBody>
              <a:bodyPr wrap="none" anchor="ctr"/>
              <a:lstStyle/>
              <a:p>
                <a:pPr>
                  <a:defRPr/>
                </a:pPr>
                <a:endParaRPr lang="en-US"/>
              </a:p>
            </p:txBody>
          </p:sp>
          <p:sp>
            <p:nvSpPr>
              <p:cNvPr id="22541" name="Line 13"/>
              <p:cNvSpPr>
                <a:spLocks noChangeAspect="1" noChangeShapeType="1"/>
              </p:cNvSpPr>
              <p:nvPr/>
            </p:nvSpPr>
            <p:spPr bwMode="auto">
              <a:xfrm flipV="1">
                <a:off x="2005" y="2131"/>
                <a:ext cx="206" cy="102"/>
              </a:xfrm>
              <a:prstGeom prst="line">
                <a:avLst/>
              </a:prstGeom>
              <a:noFill/>
              <a:ln w="38100">
                <a:solidFill>
                  <a:schemeClr val="tx1"/>
                </a:solidFill>
                <a:round/>
                <a:headEnd/>
                <a:tailEnd/>
              </a:ln>
              <a:effectLst/>
            </p:spPr>
            <p:txBody>
              <a:bodyPr wrap="none" anchor="ctr"/>
              <a:lstStyle/>
              <a:p>
                <a:pPr>
                  <a:defRPr/>
                </a:pPr>
                <a:endParaRPr lang="en-US"/>
              </a:p>
            </p:txBody>
          </p:sp>
          <p:sp>
            <p:nvSpPr>
              <p:cNvPr id="22542" name="Line 14"/>
              <p:cNvSpPr>
                <a:spLocks noChangeAspect="1" noChangeShapeType="1"/>
              </p:cNvSpPr>
              <p:nvPr/>
            </p:nvSpPr>
            <p:spPr bwMode="auto">
              <a:xfrm rot="21600000" flipH="1" flipV="1">
                <a:off x="2005" y="2025"/>
                <a:ext cx="206" cy="106"/>
              </a:xfrm>
              <a:prstGeom prst="line">
                <a:avLst/>
              </a:prstGeom>
              <a:noFill/>
              <a:ln w="38100">
                <a:solidFill>
                  <a:schemeClr val="tx1"/>
                </a:solidFill>
                <a:round/>
                <a:headEnd/>
                <a:tailEnd/>
              </a:ln>
              <a:effectLst/>
            </p:spPr>
            <p:txBody>
              <a:bodyPr wrap="none" anchor="ctr"/>
              <a:lstStyle/>
              <a:p>
                <a:pPr>
                  <a:defRPr/>
                </a:pPr>
                <a:endParaRPr lang="en-US"/>
              </a:p>
            </p:txBody>
          </p:sp>
          <p:sp>
            <p:nvSpPr>
              <p:cNvPr id="22543" name="Line 15"/>
              <p:cNvSpPr>
                <a:spLocks noChangeAspect="1" noChangeShapeType="1"/>
              </p:cNvSpPr>
              <p:nvPr/>
            </p:nvSpPr>
            <p:spPr bwMode="auto">
              <a:xfrm rot="21600000" flipH="1" flipV="1">
                <a:off x="2005" y="2231"/>
                <a:ext cx="206" cy="104"/>
              </a:xfrm>
              <a:prstGeom prst="line">
                <a:avLst/>
              </a:prstGeom>
              <a:noFill/>
              <a:ln w="38100">
                <a:solidFill>
                  <a:schemeClr val="tx1"/>
                </a:solidFill>
                <a:round/>
                <a:headEnd/>
                <a:tailEnd/>
              </a:ln>
              <a:effectLst/>
            </p:spPr>
            <p:txBody>
              <a:bodyPr wrap="none" anchor="ctr"/>
              <a:lstStyle/>
              <a:p>
                <a:pPr>
                  <a:defRPr/>
                </a:pPr>
                <a:endParaRPr lang="en-US"/>
              </a:p>
            </p:txBody>
          </p:sp>
          <p:sp>
            <p:nvSpPr>
              <p:cNvPr id="22544" name="Line 16"/>
              <p:cNvSpPr>
                <a:spLocks noChangeAspect="1" noChangeShapeType="1"/>
              </p:cNvSpPr>
              <p:nvPr/>
            </p:nvSpPr>
            <p:spPr bwMode="auto">
              <a:xfrm rot="21600000" flipH="1" flipV="1">
                <a:off x="2005" y="1820"/>
                <a:ext cx="206" cy="104"/>
              </a:xfrm>
              <a:prstGeom prst="line">
                <a:avLst/>
              </a:prstGeom>
              <a:noFill/>
              <a:ln w="38100">
                <a:solidFill>
                  <a:schemeClr val="tx1"/>
                </a:solidFill>
                <a:round/>
                <a:headEnd/>
                <a:tailEnd/>
              </a:ln>
              <a:effectLst/>
            </p:spPr>
            <p:txBody>
              <a:bodyPr wrap="none" anchor="ctr"/>
              <a:lstStyle/>
              <a:p>
                <a:pPr>
                  <a:defRPr/>
                </a:pPr>
                <a:endParaRPr lang="en-US"/>
              </a:p>
            </p:txBody>
          </p:sp>
          <p:sp>
            <p:nvSpPr>
              <p:cNvPr id="22545" name="Freeform 17"/>
              <p:cNvSpPr>
                <a:spLocks noChangeAspect="1"/>
              </p:cNvSpPr>
              <p:nvPr/>
            </p:nvSpPr>
            <p:spPr bwMode="auto">
              <a:xfrm flipH="1">
                <a:off x="2105" y="2332"/>
                <a:ext cx="106" cy="56"/>
              </a:xfrm>
              <a:custGeom>
                <a:avLst/>
                <a:gdLst/>
                <a:ahLst/>
                <a:cxnLst>
                  <a:cxn ang="0">
                    <a:pos x="131" y="68"/>
                  </a:cxn>
                  <a:cxn ang="0">
                    <a:pos x="0" y="0"/>
                  </a:cxn>
                </a:cxnLst>
                <a:rect l="0" t="0" r="r" b="b"/>
                <a:pathLst>
                  <a:path w="131" h="68">
                    <a:moveTo>
                      <a:pt x="131" y="68"/>
                    </a:moveTo>
                    <a:lnTo>
                      <a:pt x="0" y="0"/>
                    </a:lnTo>
                  </a:path>
                </a:pathLst>
              </a:custGeom>
              <a:noFill/>
              <a:ln w="38100" cap="flat" cmpd="sng">
                <a:solidFill>
                  <a:schemeClr val="tx1"/>
                </a:solidFill>
                <a:prstDash val="solid"/>
                <a:round/>
                <a:headEnd type="none" w="med" len="med"/>
                <a:tailEnd type="none" w="med" len="med"/>
              </a:ln>
              <a:effectLst/>
            </p:spPr>
            <p:txBody>
              <a:bodyPr wrap="none" anchor="ctr"/>
              <a:lstStyle/>
              <a:p>
                <a:pPr>
                  <a:defRPr/>
                </a:pPr>
                <a:endParaRPr lang="en-US"/>
              </a:p>
            </p:txBody>
          </p:sp>
          <p:sp>
            <p:nvSpPr>
              <p:cNvPr id="22546" name="Freeform 18"/>
              <p:cNvSpPr>
                <a:spLocks noChangeAspect="1"/>
              </p:cNvSpPr>
              <p:nvPr/>
            </p:nvSpPr>
            <p:spPr bwMode="auto">
              <a:xfrm flipH="1">
                <a:off x="1999" y="1768"/>
                <a:ext cx="102" cy="52"/>
              </a:xfrm>
              <a:custGeom>
                <a:avLst/>
                <a:gdLst/>
                <a:ahLst/>
                <a:cxnLst>
                  <a:cxn ang="0">
                    <a:pos x="131" y="68"/>
                  </a:cxn>
                  <a:cxn ang="0">
                    <a:pos x="0" y="0"/>
                  </a:cxn>
                </a:cxnLst>
                <a:rect l="0" t="0" r="r" b="b"/>
                <a:pathLst>
                  <a:path w="131" h="68">
                    <a:moveTo>
                      <a:pt x="131" y="68"/>
                    </a:moveTo>
                    <a:lnTo>
                      <a:pt x="0" y="0"/>
                    </a:lnTo>
                  </a:path>
                </a:pathLst>
              </a:custGeom>
              <a:noFill/>
              <a:ln w="38100" cap="flat" cmpd="sng">
                <a:solidFill>
                  <a:schemeClr val="tx1"/>
                </a:solidFill>
                <a:prstDash val="solid"/>
                <a:round/>
                <a:headEnd type="none" w="med" len="med"/>
                <a:tailEnd type="none" w="med" len="med"/>
              </a:ln>
              <a:effectLst/>
            </p:spPr>
            <p:txBody>
              <a:bodyPr wrap="none" anchor="ctr"/>
              <a:lstStyle/>
              <a:p>
                <a:pPr>
                  <a:defRPr/>
                </a:pPr>
                <a:endParaRPr lang="en-US"/>
              </a:p>
            </p:txBody>
          </p:sp>
        </p:grpSp>
        <p:grpSp>
          <p:nvGrpSpPr>
            <p:cNvPr id="17495" name="Group 19"/>
            <p:cNvGrpSpPr>
              <a:grpSpLocks noChangeAspect="1"/>
            </p:cNvGrpSpPr>
            <p:nvPr/>
          </p:nvGrpSpPr>
          <p:grpSpPr bwMode="auto">
            <a:xfrm rot="-5400000">
              <a:off x="1233" y="904"/>
              <a:ext cx="104" cy="311"/>
              <a:chOff x="2000" y="1771"/>
              <a:chExt cx="208" cy="620"/>
            </a:xfrm>
          </p:grpSpPr>
          <p:sp>
            <p:nvSpPr>
              <p:cNvPr id="22548" name="Line 20"/>
              <p:cNvSpPr>
                <a:spLocks noChangeAspect="1" noChangeShapeType="1"/>
              </p:cNvSpPr>
              <p:nvPr/>
            </p:nvSpPr>
            <p:spPr bwMode="auto">
              <a:xfrm flipV="1">
                <a:off x="2005" y="1924"/>
                <a:ext cx="206" cy="104"/>
              </a:xfrm>
              <a:prstGeom prst="line">
                <a:avLst/>
              </a:prstGeom>
              <a:noFill/>
              <a:ln w="38100">
                <a:solidFill>
                  <a:schemeClr val="tx1"/>
                </a:solidFill>
                <a:round/>
                <a:headEnd/>
                <a:tailEnd/>
              </a:ln>
              <a:effectLst/>
            </p:spPr>
            <p:txBody>
              <a:bodyPr wrap="none" anchor="ctr"/>
              <a:lstStyle/>
              <a:p>
                <a:pPr>
                  <a:defRPr/>
                </a:pPr>
                <a:endParaRPr lang="en-US"/>
              </a:p>
            </p:txBody>
          </p:sp>
          <p:sp>
            <p:nvSpPr>
              <p:cNvPr id="22549" name="Line 21"/>
              <p:cNvSpPr>
                <a:spLocks noChangeAspect="1" noChangeShapeType="1"/>
              </p:cNvSpPr>
              <p:nvPr/>
            </p:nvSpPr>
            <p:spPr bwMode="auto">
              <a:xfrm flipV="1">
                <a:off x="2005" y="2131"/>
                <a:ext cx="206" cy="102"/>
              </a:xfrm>
              <a:prstGeom prst="line">
                <a:avLst/>
              </a:prstGeom>
              <a:noFill/>
              <a:ln w="38100">
                <a:solidFill>
                  <a:schemeClr val="tx1"/>
                </a:solidFill>
                <a:round/>
                <a:headEnd/>
                <a:tailEnd/>
              </a:ln>
              <a:effectLst/>
            </p:spPr>
            <p:txBody>
              <a:bodyPr wrap="none" anchor="ctr"/>
              <a:lstStyle/>
              <a:p>
                <a:pPr>
                  <a:defRPr/>
                </a:pPr>
                <a:endParaRPr lang="en-US"/>
              </a:p>
            </p:txBody>
          </p:sp>
          <p:sp>
            <p:nvSpPr>
              <p:cNvPr id="22550" name="Line 22"/>
              <p:cNvSpPr>
                <a:spLocks noChangeAspect="1" noChangeShapeType="1"/>
              </p:cNvSpPr>
              <p:nvPr/>
            </p:nvSpPr>
            <p:spPr bwMode="auto">
              <a:xfrm rot="21600000" flipH="1" flipV="1">
                <a:off x="2005" y="2025"/>
                <a:ext cx="206" cy="106"/>
              </a:xfrm>
              <a:prstGeom prst="line">
                <a:avLst/>
              </a:prstGeom>
              <a:noFill/>
              <a:ln w="38100">
                <a:solidFill>
                  <a:schemeClr val="tx1"/>
                </a:solidFill>
                <a:round/>
                <a:headEnd/>
                <a:tailEnd/>
              </a:ln>
              <a:effectLst/>
            </p:spPr>
            <p:txBody>
              <a:bodyPr wrap="none" anchor="ctr"/>
              <a:lstStyle/>
              <a:p>
                <a:pPr>
                  <a:defRPr/>
                </a:pPr>
                <a:endParaRPr lang="en-US"/>
              </a:p>
            </p:txBody>
          </p:sp>
          <p:sp>
            <p:nvSpPr>
              <p:cNvPr id="22551" name="Line 23"/>
              <p:cNvSpPr>
                <a:spLocks noChangeAspect="1" noChangeShapeType="1"/>
              </p:cNvSpPr>
              <p:nvPr/>
            </p:nvSpPr>
            <p:spPr bwMode="auto">
              <a:xfrm rot="21600000" flipH="1" flipV="1">
                <a:off x="2005" y="2231"/>
                <a:ext cx="206" cy="104"/>
              </a:xfrm>
              <a:prstGeom prst="line">
                <a:avLst/>
              </a:prstGeom>
              <a:noFill/>
              <a:ln w="38100">
                <a:solidFill>
                  <a:schemeClr val="tx1"/>
                </a:solidFill>
                <a:round/>
                <a:headEnd/>
                <a:tailEnd/>
              </a:ln>
              <a:effectLst/>
            </p:spPr>
            <p:txBody>
              <a:bodyPr wrap="none" anchor="ctr"/>
              <a:lstStyle/>
              <a:p>
                <a:pPr>
                  <a:defRPr/>
                </a:pPr>
                <a:endParaRPr lang="en-US"/>
              </a:p>
            </p:txBody>
          </p:sp>
          <p:sp>
            <p:nvSpPr>
              <p:cNvPr id="22552" name="Line 24"/>
              <p:cNvSpPr>
                <a:spLocks noChangeAspect="1" noChangeShapeType="1"/>
              </p:cNvSpPr>
              <p:nvPr/>
            </p:nvSpPr>
            <p:spPr bwMode="auto">
              <a:xfrm rot="21600000" flipH="1" flipV="1">
                <a:off x="2005" y="1820"/>
                <a:ext cx="206" cy="104"/>
              </a:xfrm>
              <a:prstGeom prst="line">
                <a:avLst/>
              </a:prstGeom>
              <a:noFill/>
              <a:ln w="38100">
                <a:solidFill>
                  <a:schemeClr val="tx1"/>
                </a:solidFill>
                <a:round/>
                <a:headEnd/>
                <a:tailEnd/>
              </a:ln>
              <a:effectLst/>
            </p:spPr>
            <p:txBody>
              <a:bodyPr wrap="none" anchor="ctr"/>
              <a:lstStyle/>
              <a:p>
                <a:pPr>
                  <a:defRPr/>
                </a:pPr>
                <a:endParaRPr lang="en-US"/>
              </a:p>
            </p:txBody>
          </p:sp>
          <p:sp>
            <p:nvSpPr>
              <p:cNvPr id="22553" name="Freeform 25"/>
              <p:cNvSpPr>
                <a:spLocks noChangeAspect="1"/>
              </p:cNvSpPr>
              <p:nvPr/>
            </p:nvSpPr>
            <p:spPr bwMode="auto">
              <a:xfrm flipH="1">
                <a:off x="2105" y="2332"/>
                <a:ext cx="106" cy="56"/>
              </a:xfrm>
              <a:custGeom>
                <a:avLst/>
                <a:gdLst/>
                <a:ahLst/>
                <a:cxnLst>
                  <a:cxn ang="0">
                    <a:pos x="131" y="68"/>
                  </a:cxn>
                  <a:cxn ang="0">
                    <a:pos x="0" y="0"/>
                  </a:cxn>
                </a:cxnLst>
                <a:rect l="0" t="0" r="r" b="b"/>
                <a:pathLst>
                  <a:path w="131" h="68">
                    <a:moveTo>
                      <a:pt x="131" y="68"/>
                    </a:moveTo>
                    <a:lnTo>
                      <a:pt x="0" y="0"/>
                    </a:lnTo>
                  </a:path>
                </a:pathLst>
              </a:custGeom>
              <a:noFill/>
              <a:ln w="38100" cap="flat" cmpd="sng">
                <a:solidFill>
                  <a:schemeClr val="tx1"/>
                </a:solidFill>
                <a:prstDash val="solid"/>
                <a:round/>
                <a:headEnd type="none" w="med" len="med"/>
                <a:tailEnd type="none" w="med" len="med"/>
              </a:ln>
              <a:effectLst/>
            </p:spPr>
            <p:txBody>
              <a:bodyPr wrap="none" anchor="ctr"/>
              <a:lstStyle/>
              <a:p>
                <a:pPr>
                  <a:defRPr/>
                </a:pPr>
                <a:endParaRPr lang="en-US"/>
              </a:p>
            </p:txBody>
          </p:sp>
          <p:sp>
            <p:nvSpPr>
              <p:cNvPr id="22554" name="Freeform 26"/>
              <p:cNvSpPr>
                <a:spLocks noChangeAspect="1"/>
              </p:cNvSpPr>
              <p:nvPr/>
            </p:nvSpPr>
            <p:spPr bwMode="auto">
              <a:xfrm flipH="1">
                <a:off x="1999" y="1768"/>
                <a:ext cx="102" cy="52"/>
              </a:xfrm>
              <a:custGeom>
                <a:avLst/>
                <a:gdLst/>
                <a:ahLst/>
                <a:cxnLst>
                  <a:cxn ang="0">
                    <a:pos x="131" y="68"/>
                  </a:cxn>
                  <a:cxn ang="0">
                    <a:pos x="0" y="0"/>
                  </a:cxn>
                </a:cxnLst>
                <a:rect l="0" t="0" r="r" b="b"/>
                <a:pathLst>
                  <a:path w="131" h="68">
                    <a:moveTo>
                      <a:pt x="131" y="68"/>
                    </a:moveTo>
                    <a:lnTo>
                      <a:pt x="0" y="0"/>
                    </a:lnTo>
                  </a:path>
                </a:pathLst>
              </a:custGeom>
              <a:noFill/>
              <a:ln w="38100" cap="flat" cmpd="sng">
                <a:solidFill>
                  <a:schemeClr val="tx1"/>
                </a:solidFill>
                <a:prstDash val="solid"/>
                <a:round/>
                <a:headEnd type="none" w="med" len="med"/>
                <a:tailEnd type="none" w="med" len="med"/>
              </a:ln>
              <a:effectLst/>
            </p:spPr>
            <p:txBody>
              <a:bodyPr wrap="none" anchor="ctr"/>
              <a:lstStyle/>
              <a:p>
                <a:pPr>
                  <a:defRPr/>
                </a:pPr>
                <a:endParaRPr lang="en-US"/>
              </a:p>
            </p:txBody>
          </p:sp>
        </p:grpSp>
        <p:grpSp>
          <p:nvGrpSpPr>
            <p:cNvPr id="17496" name="Group 27"/>
            <p:cNvGrpSpPr>
              <a:grpSpLocks noChangeAspect="1"/>
            </p:cNvGrpSpPr>
            <p:nvPr/>
          </p:nvGrpSpPr>
          <p:grpSpPr bwMode="auto">
            <a:xfrm rot="-5400000">
              <a:off x="1256" y="1096"/>
              <a:ext cx="104" cy="311"/>
              <a:chOff x="2000" y="1771"/>
              <a:chExt cx="208" cy="620"/>
            </a:xfrm>
          </p:grpSpPr>
          <p:sp>
            <p:nvSpPr>
              <p:cNvPr id="22556" name="Line 28"/>
              <p:cNvSpPr>
                <a:spLocks noChangeAspect="1" noChangeShapeType="1"/>
              </p:cNvSpPr>
              <p:nvPr/>
            </p:nvSpPr>
            <p:spPr bwMode="auto">
              <a:xfrm flipV="1">
                <a:off x="2005" y="1924"/>
                <a:ext cx="206" cy="104"/>
              </a:xfrm>
              <a:prstGeom prst="line">
                <a:avLst/>
              </a:prstGeom>
              <a:noFill/>
              <a:ln w="38100">
                <a:solidFill>
                  <a:schemeClr val="tx1"/>
                </a:solidFill>
                <a:round/>
                <a:headEnd/>
                <a:tailEnd/>
              </a:ln>
              <a:effectLst/>
            </p:spPr>
            <p:txBody>
              <a:bodyPr wrap="none" anchor="ctr"/>
              <a:lstStyle/>
              <a:p>
                <a:pPr>
                  <a:defRPr/>
                </a:pPr>
                <a:endParaRPr lang="en-US"/>
              </a:p>
            </p:txBody>
          </p:sp>
          <p:sp>
            <p:nvSpPr>
              <p:cNvPr id="22557" name="Line 29"/>
              <p:cNvSpPr>
                <a:spLocks noChangeAspect="1" noChangeShapeType="1"/>
              </p:cNvSpPr>
              <p:nvPr/>
            </p:nvSpPr>
            <p:spPr bwMode="auto">
              <a:xfrm flipV="1">
                <a:off x="2005" y="2131"/>
                <a:ext cx="206" cy="102"/>
              </a:xfrm>
              <a:prstGeom prst="line">
                <a:avLst/>
              </a:prstGeom>
              <a:noFill/>
              <a:ln w="38100">
                <a:solidFill>
                  <a:schemeClr val="tx1"/>
                </a:solidFill>
                <a:round/>
                <a:headEnd/>
                <a:tailEnd/>
              </a:ln>
              <a:effectLst/>
            </p:spPr>
            <p:txBody>
              <a:bodyPr wrap="none" anchor="ctr"/>
              <a:lstStyle/>
              <a:p>
                <a:pPr>
                  <a:defRPr/>
                </a:pPr>
                <a:endParaRPr lang="en-US"/>
              </a:p>
            </p:txBody>
          </p:sp>
          <p:sp>
            <p:nvSpPr>
              <p:cNvPr id="22558" name="Line 30"/>
              <p:cNvSpPr>
                <a:spLocks noChangeAspect="1" noChangeShapeType="1"/>
              </p:cNvSpPr>
              <p:nvPr/>
            </p:nvSpPr>
            <p:spPr bwMode="auto">
              <a:xfrm rot="21600000" flipH="1" flipV="1">
                <a:off x="2005" y="2025"/>
                <a:ext cx="206" cy="106"/>
              </a:xfrm>
              <a:prstGeom prst="line">
                <a:avLst/>
              </a:prstGeom>
              <a:noFill/>
              <a:ln w="38100">
                <a:solidFill>
                  <a:schemeClr val="tx1"/>
                </a:solidFill>
                <a:round/>
                <a:headEnd/>
                <a:tailEnd/>
              </a:ln>
              <a:effectLst/>
            </p:spPr>
            <p:txBody>
              <a:bodyPr wrap="none" anchor="ctr"/>
              <a:lstStyle/>
              <a:p>
                <a:pPr>
                  <a:defRPr/>
                </a:pPr>
                <a:endParaRPr lang="en-US"/>
              </a:p>
            </p:txBody>
          </p:sp>
          <p:sp>
            <p:nvSpPr>
              <p:cNvPr id="22559" name="Line 31"/>
              <p:cNvSpPr>
                <a:spLocks noChangeAspect="1" noChangeShapeType="1"/>
              </p:cNvSpPr>
              <p:nvPr/>
            </p:nvSpPr>
            <p:spPr bwMode="auto">
              <a:xfrm rot="21600000" flipH="1" flipV="1">
                <a:off x="2005" y="2231"/>
                <a:ext cx="206" cy="104"/>
              </a:xfrm>
              <a:prstGeom prst="line">
                <a:avLst/>
              </a:prstGeom>
              <a:noFill/>
              <a:ln w="38100">
                <a:solidFill>
                  <a:schemeClr val="tx1"/>
                </a:solidFill>
                <a:round/>
                <a:headEnd/>
                <a:tailEnd/>
              </a:ln>
              <a:effectLst/>
            </p:spPr>
            <p:txBody>
              <a:bodyPr wrap="none" anchor="ctr"/>
              <a:lstStyle/>
              <a:p>
                <a:pPr>
                  <a:defRPr/>
                </a:pPr>
                <a:endParaRPr lang="en-US"/>
              </a:p>
            </p:txBody>
          </p:sp>
          <p:sp>
            <p:nvSpPr>
              <p:cNvPr id="22560" name="Line 32"/>
              <p:cNvSpPr>
                <a:spLocks noChangeAspect="1" noChangeShapeType="1"/>
              </p:cNvSpPr>
              <p:nvPr/>
            </p:nvSpPr>
            <p:spPr bwMode="auto">
              <a:xfrm rot="21600000" flipH="1" flipV="1">
                <a:off x="2005" y="1820"/>
                <a:ext cx="206" cy="104"/>
              </a:xfrm>
              <a:prstGeom prst="line">
                <a:avLst/>
              </a:prstGeom>
              <a:noFill/>
              <a:ln w="38100">
                <a:solidFill>
                  <a:schemeClr val="tx1"/>
                </a:solidFill>
                <a:round/>
                <a:headEnd/>
                <a:tailEnd/>
              </a:ln>
              <a:effectLst/>
            </p:spPr>
            <p:txBody>
              <a:bodyPr wrap="none" anchor="ctr"/>
              <a:lstStyle/>
              <a:p>
                <a:pPr>
                  <a:defRPr/>
                </a:pPr>
                <a:endParaRPr lang="en-US"/>
              </a:p>
            </p:txBody>
          </p:sp>
          <p:sp>
            <p:nvSpPr>
              <p:cNvPr id="22561" name="Freeform 33"/>
              <p:cNvSpPr>
                <a:spLocks noChangeAspect="1"/>
              </p:cNvSpPr>
              <p:nvPr/>
            </p:nvSpPr>
            <p:spPr bwMode="auto">
              <a:xfrm flipH="1">
                <a:off x="2105" y="2332"/>
                <a:ext cx="106" cy="56"/>
              </a:xfrm>
              <a:custGeom>
                <a:avLst/>
                <a:gdLst/>
                <a:ahLst/>
                <a:cxnLst>
                  <a:cxn ang="0">
                    <a:pos x="131" y="68"/>
                  </a:cxn>
                  <a:cxn ang="0">
                    <a:pos x="0" y="0"/>
                  </a:cxn>
                </a:cxnLst>
                <a:rect l="0" t="0" r="r" b="b"/>
                <a:pathLst>
                  <a:path w="131" h="68">
                    <a:moveTo>
                      <a:pt x="131" y="68"/>
                    </a:moveTo>
                    <a:lnTo>
                      <a:pt x="0" y="0"/>
                    </a:lnTo>
                  </a:path>
                </a:pathLst>
              </a:custGeom>
              <a:noFill/>
              <a:ln w="38100" cap="flat" cmpd="sng">
                <a:solidFill>
                  <a:schemeClr val="tx1"/>
                </a:solidFill>
                <a:prstDash val="solid"/>
                <a:round/>
                <a:headEnd type="none" w="med" len="med"/>
                <a:tailEnd type="none" w="med" len="med"/>
              </a:ln>
              <a:effectLst/>
            </p:spPr>
            <p:txBody>
              <a:bodyPr wrap="none" anchor="ctr"/>
              <a:lstStyle/>
              <a:p>
                <a:pPr>
                  <a:defRPr/>
                </a:pPr>
                <a:endParaRPr lang="en-US"/>
              </a:p>
            </p:txBody>
          </p:sp>
          <p:sp>
            <p:nvSpPr>
              <p:cNvPr id="22562" name="Freeform 34"/>
              <p:cNvSpPr>
                <a:spLocks noChangeAspect="1"/>
              </p:cNvSpPr>
              <p:nvPr/>
            </p:nvSpPr>
            <p:spPr bwMode="auto">
              <a:xfrm flipH="1">
                <a:off x="1999" y="1768"/>
                <a:ext cx="102" cy="52"/>
              </a:xfrm>
              <a:custGeom>
                <a:avLst/>
                <a:gdLst/>
                <a:ahLst/>
                <a:cxnLst>
                  <a:cxn ang="0">
                    <a:pos x="131" y="68"/>
                  </a:cxn>
                  <a:cxn ang="0">
                    <a:pos x="0" y="0"/>
                  </a:cxn>
                </a:cxnLst>
                <a:rect l="0" t="0" r="r" b="b"/>
                <a:pathLst>
                  <a:path w="131" h="68">
                    <a:moveTo>
                      <a:pt x="131" y="68"/>
                    </a:moveTo>
                    <a:lnTo>
                      <a:pt x="0" y="0"/>
                    </a:lnTo>
                  </a:path>
                </a:pathLst>
              </a:custGeom>
              <a:noFill/>
              <a:ln w="38100" cap="flat" cmpd="sng">
                <a:solidFill>
                  <a:schemeClr val="tx1"/>
                </a:solidFill>
                <a:prstDash val="solid"/>
                <a:round/>
                <a:headEnd type="none" w="med" len="med"/>
                <a:tailEnd type="none" w="med" len="med"/>
              </a:ln>
              <a:effectLst/>
            </p:spPr>
            <p:txBody>
              <a:bodyPr wrap="none" anchor="ctr"/>
              <a:lstStyle/>
              <a:p>
                <a:pPr>
                  <a:defRPr/>
                </a:pPr>
                <a:endParaRPr lang="en-US"/>
              </a:p>
            </p:txBody>
          </p:sp>
        </p:grpSp>
        <p:grpSp>
          <p:nvGrpSpPr>
            <p:cNvPr id="17497" name="Group 35"/>
            <p:cNvGrpSpPr>
              <a:grpSpLocks noChangeAspect="1"/>
            </p:cNvGrpSpPr>
            <p:nvPr/>
          </p:nvGrpSpPr>
          <p:grpSpPr bwMode="auto">
            <a:xfrm rot="-5400000">
              <a:off x="1233" y="1280"/>
              <a:ext cx="104" cy="311"/>
              <a:chOff x="2000" y="1771"/>
              <a:chExt cx="208" cy="620"/>
            </a:xfrm>
          </p:grpSpPr>
          <p:sp>
            <p:nvSpPr>
              <p:cNvPr id="22564" name="Line 36"/>
              <p:cNvSpPr>
                <a:spLocks noChangeAspect="1" noChangeShapeType="1"/>
              </p:cNvSpPr>
              <p:nvPr/>
            </p:nvSpPr>
            <p:spPr bwMode="auto">
              <a:xfrm flipV="1">
                <a:off x="2005" y="1924"/>
                <a:ext cx="206" cy="104"/>
              </a:xfrm>
              <a:prstGeom prst="line">
                <a:avLst/>
              </a:prstGeom>
              <a:noFill/>
              <a:ln w="38100">
                <a:solidFill>
                  <a:schemeClr val="tx1"/>
                </a:solidFill>
                <a:round/>
                <a:headEnd/>
                <a:tailEnd/>
              </a:ln>
              <a:effectLst/>
            </p:spPr>
            <p:txBody>
              <a:bodyPr wrap="none" anchor="ctr"/>
              <a:lstStyle/>
              <a:p>
                <a:pPr>
                  <a:defRPr/>
                </a:pPr>
                <a:endParaRPr lang="en-US"/>
              </a:p>
            </p:txBody>
          </p:sp>
          <p:sp>
            <p:nvSpPr>
              <p:cNvPr id="22565" name="Line 37"/>
              <p:cNvSpPr>
                <a:spLocks noChangeAspect="1" noChangeShapeType="1"/>
              </p:cNvSpPr>
              <p:nvPr/>
            </p:nvSpPr>
            <p:spPr bwMode="auto">
              <a:xfrm flipV="1">
                <a:off x="2005" y="2131"/>
                <a:ext cx="206" cy="102"/>
              </a:xfrm>
              <a:prstGeom prst="line">
                <a:avLst/>
              </a:prstGeom>
              <a:noFill/>
              <a:ln w="38100">
                <a:solidFill>
                  <a:schemeClr val="tx1"/>
                </a:solidFill>
                <a:round/>
                <a:headEnd/>
                <a:tailEnd/>
              </a:ln>
              <a:effectLst/>
            </p:spPr>
            <p:txBody>
              <a:bodyPr wrap="none" anchor="ctr"/>
              <a:lstStyle/>
              <a:p>
                <a:pPr>
                  <a:defRPr/>
                </a:pPr>
                <a:endParaRPr lang="en-US"/>
              </a:p>
            </p:txBody>
          </p:sp>
          <p:sp>
            <p:nvSpPr>
              <p:cNvPr id="22566" name="Line 38"/>
              <p:cNvSpPr>
                <a:spLocks noChangeAspect="1" noChangeShapeType="1"/>
              </p:cNvSpPr>
              <p:nvPr/>
            </p:nvSpPr>
            <p:spPr bwMode="auto">
              <a:xfrm rot="21600000" flipH="1" flipV="1">
                <a:off x="2005" y="2025"/>
                <a:ext cx="206" cy="106"/>
              </a:xfrm>
              <a:prstGeom prst="line">
                <a:avLst/>
              </a:prstGeom>
              <a:noFill/>
              <a:ln w="38100">
                <a:solidFill>
                  <a:schemeClr val="tx1"/>
                </a:solidFill>
                <a:round/>
                <a:headEnd/>
                <a:tailEnd/>
              </a:ln>
              <a:effectLst/>
            </p:spPr>
            <p:txBody>
              <a:bodyPr wrap="none" anchor="ctr"/>
              <a:lstStyle/>
              <a:p>
                <a:pPr>
                  <a:defRPr/>
                </a:pPr>
                <a:endParaRPr lang="en-US"/>
              </a:p>
            </p:txBody>
          </p:sp>
          <p:sp>
            <p:nvSpPr>
              <p:cNvPr id="22567" name="Line 39"/>
              <p:cNvSpPr>
                <a:spLocks noChangeAspect="1" noChangeShapeType="1"/>
              </p:cNvSpPr>
              <p:nvPr/>
            </p:nvSpPr>
            <p:spPr bwMode="auto">
              <a:xfrm rot="21600000" flipH="1" flipV="1">
                <a:off x="2005" y="2231"/>
                <a:ext cx="206" cy="104"/>
              </a:xfrm>
              <a:prstGeom prst="line">
                <a:avLst/>
              </a:prstGeom>
              <a:noFill/>
              <a:ln w="38100">
                <a:solidFill>
                  <a:schemeClr val="tx1"/>
                </a:solidFill>
                <a:round/>
                <a:headEnd/>
                <a:tailEnd/>
              </a:ln>
              <a:effectLst/>
            </p:spPr>
            <p:txBody>
              <a:bodyPr wrap="none" anchor="ctr"/>
              <a:lstStyle/>
              <a:p>
                <a:pPr>
                  <a:defRPr/>
                </a:pPr>
                <a:endParaRPr lang="en-US"/>
              </a:p>
            </p:txBody>
          </p:sp>
          <p:sp>
            <p:nvSpPr>
              <p:cNvPr id="22568" name="Line 40"/>
              <p:cNvSpPr>
                <a:spLocks noChangeAspect="1" noChangeShapeType="1"/>
              </p:cNvSpPr>
              <p:nvPr/>
            </p:nvSpPr>
            <p:spPr bwMode="auto">
              <a:xfrm rot="21600000" flipH="1" flipV="1">
                <a:off x="2005" y="1820"/>
                <a:ext cx="206" cy="104"/>
              </a:xfrm>
              <a:prstGeom prst="line">
                <a:avLst/>
              </a:prstGeom>
              <a:noFill/>
              <a:ln w="38100">
                <a:solidFill>
                  <a:schemeClr val="tx1"/>
                </a:solidFill>
                <a:round/>
                <a:headEnd/>
                <a:tailEnd/>
              </a:ln>
              <a:effectLst/>
            </p:spPr>
            <p:txBody>
              <a:bodyPr wrap="none" anchor="ctr"/>
              <a:lstStyle/>
              <a:p>
                <a:pPr>
                  <a:defRPr/>
                </a:pPr>
                <a:endParaRPr lang="en-US"/>
              </a:p>
            </p:txBody>
          </p:sp>
          <p:sp>
            <p:nvSpPr>
              <p:cNvPr id="22569" name="Freeform 41"/>
              <p:cNvSpPr>
                <a:spLocks noChangeAspect="1"/>
              </p:cNvSpPr>
              <p:nvPr/>
            </p:nvSpPr>
            <p:spPr bwMode="auto">
              <a:xfrm flipH="1">
                <a:off x="2105" y="2332"/>
                <a:ext cx="106" cy="56"/>
              </a:xfrm>
              <a:custGeom>
                <a:avLst/>
                <a:gdLst/>
                <a:ahLst/>
                <a:cxnLst>
                  <a:cxn ang="0">
                    <a:pos x="131" y="68"/>
                  </a:cxn>
                  <a:cxn ang="0">
                    <a:pos x="0" y="0"/>
                  </a:cxn>
                </a:cxnLst>
                <a:rect l="0" t="0" r="r" b="b"/>
                <a:pathLst>
                  <a:path w="131" h="68">
                    <a:moveTo>
                      <a:pt x="131" y="68"/>
                    </a:moveTo>
                    <a:lnTo>
                      <a:pt x="0" y="0"/>
                    </a:lnTo>
                  </a:path>
                </a:pathLst>
              </a:custGeom>
              <a:noFill/>
              <a:ln w="38100" cap="flat" cmpd="sng">
                <a:solidFill>
                  <a:schemeClr val="tx1"/>
                </a:solidFill>
                <a:prstDash val="solid"/>
                <a:round/>
                <a:headEnd type="none" w="med" len="med"/>
                <a:tailEnd type="none" w="med" len="med"/>
              </a:ln>
              <a:effectLst/>
            </p:spPr>
            <p:txBody>
              <a:bodyPr wrap="none" anchor="ctr"/>
              <a:lstStyle/>
              <a:p>
                <a:pPr>
                  <a:defRPr/>
                </a:pPr>
                <a:endParaRPr lang="en-US"/>
              </a:p>
            </p:txBody>
          </p:sp>
          <p:sp>
            <p:nvSpPr>
              <p:cNvPr id="22570" name="Freeform 42"/>
              <p:cNvSpPr>
                <a:spLocks noChangeAspect="1"/>
              </p:cNvSpPr>
              <p:nvPr/>
            </p:nvSpPr>
            <p:spPr bwMode="auto">
              <a:xfrm flipH="1">
                <a:off x="1999" y="1768"/>
                <a:ext cx="102" cy="52"/>
              </a:xfrm>
              <a:custGeom>
                <a:avLst/>
                <a:gdLst/>
                <a:ahLst/>
                <a:cxnLst>
                  <a:cxn ang="0">
                    <a:pos x="131" y="68"/>
                  </a:cxn>
                  <a:cxn ang="0">
                    <a:pos x="0" y="0"/>
                  </a:cxn>
                </a:cxnLst>
                <a:rect l="0" t="0" r="r" b="b"/>
                <a:pathLst>
                  <a:path w="131" h="68">
                    <a:moveTo>
                      <a:pt x="131" y="68"/>
                    </a:moveTo>
                    <a:lnTo>
                      <a:pt x="0" y="0"/>
                    </a:lnTo>
                  </a:path>
                </a:pathLst>
              </a:custGeom>
              <a:noFill/>
              <a:ln w="38100" cap="flat" cmpd="sng">
                <a:solidFill>
                  <a:schemeClr val="tx1"/>
                </a:solidFill>
                <a:prstDash val="solid"/>
                <a:round/>
                <a:headEnd type="none" w="med" len="med"/>
                <a:tailEnd type="none" w="med" len="med"/>
              </a:ln>
              <a:effectLst/>
            </p:spPr>
            <p:txBody>
              <a:bodyPr wrap="none" anchor="ctr"/>
              <a:lstStyle/>
              <a:p>
                <a:pPr>
                  <a:defRPr/>
                </a:pPr>
                <a:endParaRPr lang="en-US"/>
              </a:p>
            </p:txBody>
          </p:sp>
        </p:grpSp>
        <p:grpSp>
          <p:nvGrpSpPr>
            <p:cNvPr id="17498" name="Group 43"/>
            <p:cNvGrpSpPr>
              <a:grpSpLocks noChangeAspect="1"/>
            </p:cNvGrpSpPr>
            <p:nvPr/>
          </p:nvGrpSpPr>
          <p:grpSpPr bwMode="auto">
            <a:xfrm rot="-5400000">
              <a:off x="1233" y="1472"/>
              <a:ext cx="104" cy="311"/>
              <a:chOff x="2000" y="1771"/>
              <a:chExt cx="208" cy="620"/>
            </a:xfrm>
          </p:grpSpPr>
          <p:sp>
            <p:nvSpPr>
              <p:cNvPr id="22572" name="Line 44"/>
              <p:cNvSpPr>
                <a:spLocks noChangeAspect="1" noChangeShapeType="1"/>
              </p:cNvSpPr>
              <p:nvPr/>
            </p:nvSpPr>
            <p:spPr bwMode="auto">
              <a:xfrm flipV="1">
                <a:off x="2005" y="1924"/>
                <a:ext cx="206" cy="104"/>
              </a:xfrm>
              <a:prstGeom prst="line">
                <a:avLst/>
              </a:prstGeom>
              <a:noFill/>
              <a:ln w="38100">
                <a:solidFill>
                  <a:schemeClr val="tx1"/>
                </a:solidFill>
                <a:round/>
                <a:headEnd/>
                <a:tailEnd/>
              </a:ln>
              <a:effectLst/>
            </p:spPr>
            <p:txBody>
              <a:bodyPr wrap="none" anchor="ctr"/>
              <a:lstStyle/>
              <a:p>
                <a:pPr>
                  <a:defRPr/>
                </a:pPr>
                <a:endParaRPr lang="en-US"/>
              </a:p>
            </p:txBody>
          </p:sp>
          <p:sp>
            <p:nvSpPr>
              <p:cNvPr id="22573" name="Line 45"/>
              <p:cNvSpPr>
                <a:spLocks noChangeAspect="1" noChangeShapeType="1"/>
              </p:cNvSpPr>
              <p:nvPr/>
            </p:nvSpPr>
            <p:spPr bwMode="auto">
              <a:xfrm flipV="1">
                <a:off x="2005" y="2131"/>
                <a:ext cx="206" cy="102"/>
              </a:xfrm>
              <a:prstGeom prst="line">
                <a:avLst/>
              </a:prstGeom>
              <a:noFill/>
              <a:ln w="38100">
                <a:solidFill>
                  <a:schemeClr val="tx1"/>
                </a:solidFill>
                <a:round/>
                <a:headEnd/>
                <a:tailEnd/>
              </a:ln>
              <a:effectLst/>
            </p:spPr>
            <p:txBody>
              <a:bodyPr wrap="none" anchor="ctr"/>
              <a:lstStyle/>
              <a:p>
                <a:pPr>
                  <a:defRPr/>
                </a:pPr>
                <a:endParaRPr lang="en-US"/>
              </a:p>
            </p:txBody>
          </p:sp>
          <p:sp>
            <p:nvSpPr>
              <p:cNvPr id="22574" name="Line 46"/>
              <p:cNvSpPr>
                <a:spLocks noChangeAspect="1" noChangeShapeType="1"/>
              </p:cNvSpPr>
              <p:nvPr/>
            </p:nvSpPr>
            <p:spPr bwMode="auto">
              <a:xfrm rot="21600000" flipH="1" flipV="1">
                <a:off x="2005" y="2025"/>
                <a:ext cx="206" cy="106"/>
              </a:xfrm>
              <a:prstGeom prst="line">
                <a:avLst/>
              </a:prstGeom>
              <a:noFill/>
              <a:ln w="38100">
                <a:solidFill>
                  <a:schemeClr val="tx1"/>
                </a:solidFill>
                <a:round/>
                <a:headEnd/>
                <a:tailEnd/>
              </a:ln>
              <a:effectLst/>
            </p:spPr>
            <p:txBody>
              <a:bodyPr wrap="none" anchor="ctr"/>
              <a:lstStyle/>
              <a:p>
                <a:pPr>
                  <a:defRPr/>
                </a:pPr>
                <a:endParaRPr lang="en-US"/>
              </a:p>
            </p:txBody>
          </p:sp>
          <p:sp>
            <p:nvSpPr>
              <p:cNvPr id="22575" name="Line 47"/>
              <p:cNvSpPr>
                <a:spLocks noChangeAspect="1" noChangeShapeType="1"/>
              </p:cNvSpPr>
              <p:nvPr/>
            </p:nvSpPr>
            <p:spPr bwMode="auto">
              <a:xfrm rot="21600000" flipH="1" flipV="1">
                <a:off x="2005" y="2231"/>
                <a:ext cx="206" cy="104"/>
              </a:xfrm>
              <a:prstGeom prst="line">
                <a:avLst/>
              </a:prstGeom>
              <a:noFill/>
              <a:ln w="38100">
                <a:solidFill>
                  <a:schemeClr val="tx1"/>
                </a:solidFill>
                <a:round/>
                <a:headEnd/>
                <a:tailEnd/>
              </a:ln>
              <a:effectLst/>
            </p:spPr>
            <p:txBody>
              <a:bodyPr wrap="none" anchor="ctr"/>
              <a:lstStyle/>
              <a:p>
                <a:pPr>
                  <a:defRPr/>
                </a:pPr>
                <a:endParaRPr lang="en-US"/>
              </a:p>
            </p:txBody>
          </p:sp>
          <p:sp>
            <p:nvSpPr>
              <p:cNvPr id="22576" name="Line 48"/>
              <p:cNvSpPr>
                <a:spLocks noChangeAspect="1" noChangeShapeType="1"/>
              </p:cNvSpPr>
              <p:nvPr/>
            </p:nvSpPr>
            <p:spPr bwMode="auto">
              <a:xfrm rot="21600000" flipH="1" flipV="1">
                <a:off x="2005" y="1820"/>
                <a:ext cx="206" cy="104"/>
              </a:xfrm>
              <a:prstGeom prst="line">
                <a:avLst/>
              </a:prstGeom>
              <a:noFill/>
              <a:ln w="38100">
                <a:solidFill>
                  <a:schemeClr val="tx1"/>
                </a:solidFill>
                <a:round/>
                <a:headEnd/>
                <a:tailEnd/>
              </a:ln>
              <a:effectLst/>
            </p:spPr>
            <p:txBody>
              <a:bodyPr wrap="none" anchor="ctr"/>
              <a:lstStyle/>
              <a:p>
                <a:pPr>
                  <a:defRPr/>
                </a:pPr>
                <a:endParaRPr lang="en-US"/>
              </a:p>
            </p:txBody>
          </p:sp>
          <p:sp>
            <p:nvSpPr>
              <p:cNvPr id="22577" name="Freeform 49"/>
              <p:cNvSpPr>
                <a:spLocks noChangeAspect="1"/>
              </p:cNvSpPr>
              <p:nvPr/>
            </p:nvSpPr>
            <p:spPr bwMode="auto">
              <a:xfrm flipH="1">
                <a:off x="2105" y="2332"/>
                <a:ext cx="106" cy="56"/>
              </a:xfrm>
              <a:custGeom>
                <a:avLst/>
                <a:gdLst/>
                <a:ahLst/>
                <a:cxnLst>
                  <a:cxn ang="0">
                    <a:pos x="131" y="68"/>
                  </a:cxn>
                  <a:cxn ang="0">
                    <a:pos x="0" y="0"/>
                  </a:cxn>
                </a:cxnLst>
                <a:rect l="0" t="0" r="r" b="b"/>
                <a:pathLst>
                  <a:path w="131" h="68">
                    <a:moveTo>
                      <a:pt x="131" y="68"/>
                    </a:moveTo>
                    <a:lnTo>
                      <a:pt x="0" y="0"/>
                    </a:lnTo>
                  </a:path>
                </a:pathLst>
              </a:custGeom>
              <a:noFill/>
              <a:ln w="38100" cap="flat" cmpd="sng">
                <a:solidFill>
                  <a:schemeClr val="tx1"/>
                </a:solidFill>
                <a:prstDash val="solid"/>
                <a:round/>
                <a:headEnd type="none" w="med" len="med"/>
                <a:tailEnd type="none" w="med" len="med"/>
              </a:ln>
              <a:effectLst/>
            </p:spPr>
            <p:txBody>
              <a:bodyPr wrap="none" anchor="ctr"/>
              <a:lstStyle/>
              <a:p>
                <a:pPr>
                  <a:defRPr/>
                </a:pPr>
                <a:endParaRPr lang="en-US"/>
              </a:p>
            </p:txBody>
          </p:sp>
          <p:sp>
            <p:nvSpPr>
              <p:cNvPr id="22578" name="Freeform 50"/>
              <p:cNvSpPr>
                <a:spLocks noChangeAspect="1"/>
              </p:cNvSpPr>
              <p:nvPr/>
            </p:nvSpPr>
            <p:spPr bwMode="auto">
              <a:xfrm flipH="1">
                <a:off x="1999" y="1764"/>
                <a:ext cx="102" cy="52"/>
              </a:xfrm>
              <a:custGeom>
                <a:avLst/>
                <a:gdLst/>
                <a:ahLst/>
                <a:cxnLst>
                  <a:cxn ang="0">
                    <a:pos x="131" y="68"/>
                  </a:cxn>
                  <a:cxn ang="0">
                    <a:pos x="0" y="0"/>
                  </a:cxn>
                </a:cxnLst>
                <a:rect l="0" t="0" r="r" b="b"/>
                <a:pathLst>
                  <a:path w="131" h="68">
                    <a:moveTo>
                      <a:pt x="131" y="68"/>
                    </a:moveTo>
                    <a:lnTo>
                      <a:pt x="0" y="0"/>
                    </a:lnTo>
                  </a:path>
                </a:pathLst>
              </a:custGeom>
              <a:noFill/>
              <a:ln w="38100" cap="flat" cmpd="sng">
                <a:solidFill>
                  <a:schemeClr val="tx1"/>
                </a:solidFill>
                <a:prstDash val="solid"/>
                <a:round/>
                <a:headEnd type="none" w="med" len="med"/>
                <a:tailEnd type="none" w="med" len="med"/>
              </a:ln>
              <a:effectLst/>
            </p:spPr>
            <p:txBody>
              <a:bodyPr wrap="none" anchor="ctr"/>
              <a:lstStyle/>
              <a:p>
                <a:pPr>
                  <a:defRPr/>
                </a:pPr>
                <a:endParaRPr lang="en-US"/>
              </a:p>
            </p:txBody>
          </p:sp>
        </p:grpSp>
        <p:grpSp>
          <p:nvGrpSpPr>
            <p:cNvPr id="17499" name="Group 51"/>
            <p:cNvGrpSpPr>
              <a:grpSpLocks noChangeAspect="1"/>
            </p:cNvGrpSpPr>
            <p:nvPr/>
          </p:nvGrpSpPr>
          <p:grpSpPr bwMode="auto">
            <a:xfrm rot="-5400000">
              <a:off x="1233" y="1664"/>
              <a:ext cx="104" cy="311"/>
              <a:chOff x="2000" y="1771"/>
              <a:chExt cx="208" cy="620"/>
            </a:xfrm>
          </p:grpSpPr>
          <p:sp>
            <p:nvSpPr>
              <p:cNvPr id="22580" name="Line 52"/>
              <p:cNvSpPr>
                <a:spLocks noChangeAspect="1" noChangeShapeType="1"/>
              </p:cNvSpPr>
              <p:nvPr/>
            </p:nvSpPr>
            <p:spPr bwMode="auto">
              <a:xfrm flipV="1">
                <a:off x="2005" y="1924"/>
                <a:ext cx="206" cy="104"/>
              </a:xfrm>
              <a:prstGeom prst="line">
                <a:avLst/>
              </a:prstGeom>
              <a:noFill/>
              <a:ln w="38100">
                <a:solidFill>
                  <a:schemeClr val="tx1"/>
                </a:solidFill>
                <a:round/>
                <a:headEnd/>
                <a:tailEnd/>
              </a:ln>
              <a:effectLst/>
            </p:spPr>
            <p:txBody>
              <a:bodyPr wrap="none" anchor="ctr"/>
              <a:lstStyle/>
              <a:p>
                <a:pPr>
                  <a:defRPr/>
                </a:pPr>
                <a:endParaRPr lang="en-US"/>
              </a:p>
            </p:txBody>
          </p:sp>
          <p:sp>
            <p:nvSpPr>
              <p:cNvPr id="22581" name="Line 53"/>
              <p:cNvSpPr>
                <a:spLocks noChangeAspect="1" noChangeShapeType="1"/>
              </p:cNvSpPr>
              <p:nvPr/>
            </p:nvSpPr>
            <p:spPr bwMode="auto">
              <a:xfrm flipV="1">
                <a:off x="2005" y="2131"/>
                <a:ext cx="206" cy="102"/>
              </a:xfrm>
              <a:prstGeom prst="line">
                <a:avLst/>
              </a:prstGeom>
              <a:noFill/>
              <a:ln w="38100">
                <a:solidFill>
                  <a:schemeClr val="tx1"/>
                </a:solidFill>
                <a:round/>
                <a:headEnd/>
                <a:tailEnd/>
              </a:ln>
              <a:effectLst/>
            </p:spPr>
            <p:txBody>
              <a:bodyPr wrap="none" anchor="ctr"/>
              <a:lstStyle/>
              <a:p>
                <a:pPr>
                  <a:defRPr/>
                </a:pPr>
                <a:endParaRPr lang="en-US"/>
              </a:p>
            </p:txBody>
          </p:sp>
          <p:sp>
            <p:nvSpPr>
              <p:cNvPr id="22582" name="Line 54"/>
              <p:cNvSpPr>
                <a:spLocks noChangeAspect="1" noChangeShapeType="1"/>
              </p:cNvSpPr>
              <p:nvPr/>
            </p:nvSpPr>
            <p:spPr bwMode="auto">
              <a:xfrm rot="21600000" flipH="1" flipV="1">
                <a:off x="2005" y="2025"/>
                <a:ext cx="206" cy="106"/>
              </a:xfrm>
              <a:prstGeom prst="line">
                <a:avLst/>
              </a:prstGeom>
              <a:noFill/>
              <a:ln w="38100">
                <a:solidFill>
                  <a:schemeClr val="tx1"/>
                </a:solidFill>
                <a:round/>
                <a:headEnd/>
                <a:tailEnd/>
              </a:ln>
              <a:effectLst/>
            </p:spPr>
            <p:txBody>
              <a:bodyPr wrap="none" anchor="ctr"/>
              <a:lstStyle/>
              <a:p>
                <a:pPr>
                  <a:defRPr/>
                </a:pPr>
                <a:endParaRPr lang="en-US"/>
              </a:p>
            </p:txBody>
          </p:sp>
          <p:sp>
            <p:nvSpPr>
              <p:cNvPr id="22583" name="Line 55"/>
              <p:cNvSpPr>
                <a:spLocks noChangeAspect="1" noChangeShapeType="1"/>
              </p:cNvSpPr>
              <p:nvPr/>
            </p:nvSpPr>
            <p:spPr bwMode="auto">
              <a:xfrm rot="21600000" flipH="1" flipV="1">
                <a:off x="2005" y="2231"/>
                <a:ext cx="206" cy="104"/>
              </a:xfrm>
              <a:prstGeom prst="line">
                <a:avLst/>
              </a:prstGeom>
              <a:noFill/>
              <a:ln w="38100">
                <a:solidFill>
                  <a:schemeClr val="tx1"/>
                </a:solidFill>
                <a:round/>
                <a:headEnd/>
                <a:tailEnd/>
              </a:ln>
              <a:effectLst/>
            </p:spPr>
            <p:txBody>
              <a:bodyPr wrap="none" anchor="ctr"/>
              <a:lstStyle/>
              <a:p>
                <a:pPr>
                  <a:defRPr/>
                </a:pPr>
                <a:endParaRPr lang="en-US"/>
              </a:p>
            </p:txBody>
          </p:sp>
          <p:sp>
            <p:nvSpPr>
              <p:cNvPr id="22584" name="Line 56"/>
              <p:cNvSpPr>
                <a:spLocks noChangeAspect="1" noChangeShapeType="1"/>
              </p:cNvSpPr>
              <p:nvPr/>
            </p:nvSpPr>
            <p:spPr bwMode="auto">
              <a:xfrm rot="21600000" flipH="1" flipV="1">
                <a:off x="2005" y="1820"/>
                <a:ext cx="206" cy="104"/>
              </a:xfrm>
              <a:prstGeom prst="line">
                <a:avLst/>
              </a:prstGeom>
              <a:noFill/>
              <a:ln w="38100">
                <a:solidFill>
                  <a:schemeClr val="tx1"/>
                </a:solidFill>
                <a:round/>
                <a:headEnd/>
                <a:tailEnd/>
              </a:ln>
              <a:effectLst/>
            </p:spPr>
            <p:txBody>
              <a:bodyPr wrap="none" anchor="ctr"/>
              <a:lstStyle/>
              <a:p>
                <a:pPr>
                  <a:defRPr/>
                </a:pPr>
                <a:endParaRPr lang="en-US"/>
              </a:p>
            </p:txBody>
          </p:sp>
          <p:sp>
            <p:nvSpPr>
              <p:cNvPr id="22585" name="Freeform 57"/>
              <p:cNvSpPr>
                <a:spLocks noChangeAspect="1"/>
              </p:cNvSpPr>
              <p:nvPr/>
            </p:nvSpPr>
            <p:spPr bwMode="auto">
              <a:xfrm flipH="1">
                <a:off x="2105" y="2332"/>
                <a:ext cx="106" cy="56"/>
              </a:xfrm>
              <a:custGeom>
                <a:avLst/>
                <a:gdLst/>
                <a:ahLst/>
                <a:cxnLst>
                  <a:cxn ang="0">
                    <a:pos x="131" y="68"/>
                  </a:cxn>
                  <a:cxn ang="0">
                    <a:pos x="0" y="0"/>
                  </a:cxn>
                </a:cxnLst>
                <a:rect l="0" t="0" r="r" b="b"/>
                <a:pathLst>
                  <a:path w="131" h="68">
                    <a:moveTo>
                      <a:pt x="131" y="68"/>
                    </a:moveTo>
                    <a:lnTo>
                      <a:pt x="0" y="0"/>
                    </a:lnTo>
                  </a:path>
                </a:pathLst>
              </a:custGeom>
              <a:noFill/>
              <a:ln w="38100" cap="flat" cmpd="sng">
                <a:solidFill>
                  <a:schemeClr val="tx1"/>
                </a:solidFill>
                <a:prstDash val="solid"/>
                <a:round/>
                <a:headEnd type="none" w="med" len="med"/>
                <a:tailEnd type="none" w="med" len="med"/>
              </a:ln>
              <a:effectLst/>
            </p:spPr>
            <p:txBody>
              <a:bodyPr wrap="none" anchor="ctr"/>
              <a:lstStyle/>
              <a:p>
                <a:pPr>
                  <a:defRPr/>
                </a:pPr>
                <a:endParaRPr lang="en-US"/>
              </a:p>
            </p:txBody>
          </p:sp>
          <p:sp>
            <p:nvSpPr>
              <p:cNvPr id="22586" name="Freeform 58"/>
              <p:cNvSpPr>
                <a:spLocks noChangeAspect="1"/>
              </p:cNvSpPr>
              <p:nvPr/>
            </p:nvSpPr>
            <p:spPr bwMode="auto">
              <a:xfrm flipH="1">
                <a:off x="1999" y="1764"/>
                <a:ext cx="102" cy="52"/>
              </a:xfrm>
              <a:custGeom>
                <a:avLst/>
                <a:gdLst/>
                <a:ahLst/>
                <a:cxnLst>
                  <a:cxn ang="0">
                    <a:pos x="131" y="68"/>
                  </a:cxn>
                  <a:cxn ang="0">
                    <a:pos x="0" y="0"/>
                  </a:cxn>
                </a:cxnLst>
                <a:rect l="0" t="0" r="r" b="b"/>
                <a:pathLst>
                  <a:path w="131" h="68">
                    <a:moveTo>
                      <a:pt x="131" y="68"/>
                    </a:moveTo>
                    <a:lnTo>
                      <a:pt x="0" y="0"/>
                    </a:lnTo>
                  </a:path>
                </a:pathLst>
              </a:custGeom>
              <a:noFill/>
              <a:ln w="38100" cap="flat" cmpd="sng">
                <a:solidFill>
                  <a:schemeClr val="tx1"/>
                </a:solidFill>
                <a:prstDash val="solid"/>
                <a:round/>
                <a:headEnd type="none" w="med" len="med"/>
                <a:tailEnd type="none" w="med" len="med"/>
              </a:ln>
              <a:effectLst/>
            </p:spPr>
            <p:txBody>
              <a:bodyPr wrap="none" anchor="ctr"/>
              <a:lstStyle/>
              <a:p>
                <a:pPr>
                  <a:defRPr/>
                </a:pPr>
                <a:endParaRPr lang="en-US"/>
              </a:p>
            </p:txBody>
          </p:sp>
        </p:grpSp>
        <p:grpSp>
          <p:nvGrpSpPr>
            <p:cNvPr id="17500" name="Group 59"/>
            <p:cNvGrpSpPr>
              <a:grpSpLocks noChangeAspect="1"/>
            </p:cNvGrpSpPr>
            <p:nvPr/>
          </p:nvGrpSpPr>
          <p:grpSpPr bwMode="auto">
            <a:xfrm rot="-5400000">
              <a:off x="1256" y="1856"/>
              <a:ext cx="104" cy="311"/>
              <a:chOff x="2000" y="1771"/>
              <a:chExt cx="208" cy="620"/>
            </a:xfrm>
          </p:grpSpPr>
          <p:sp>
            <p:nvSpPr>
              <p:cNvPr id="22588" name="Line 60"/>
              <p:cNvSpPr>
                <a:spLocks noChangeAspect="1" noChangeShapeType="1"/>
              </p:cNvSpPr>
              <p:nvPr/>
            </p:nvSpPr>
            <p:spPr bwMode="auto">
              <a:xfrm flipV="1">
                <a:off x="2005" y="1924"/>
                <a:ext cx="206" cy="104"/>
              </a:xfrm>
              <a:prstGeom prst="line">
                <a:avLst/>
              </a:prstGeom>
              <a:noFill/>
              <a:ln w="38100">
                <a:solidFill>
                  <a:schemeClr val="tx1"/>
                </a:solidFill>
                <a:round/>
                <a:headEnd/>
                <a:tailEnd/>
              </a:ln>
              <a:effectLst/>
            </p:spPr>
            <p:txBody>
              <a:bodyPr wrap="none" anchor="ctr"/>
              <a:lstStyle/>
              <a:p>
                <a:pPr>
                  <a:defRPr/>
                </a:pPr>
                <a:endParaRPr lang="en-US"/>
              </a:p>
            </p:txBody>
          </p:sp>
          <p:sp>
            <p:nvSpPr>
              <p:cNvPr id="22589" name="Line 61"/>
              <p:cNvSpPr>
                <a:spLocks noChangeAspect="1" noChangeShapeType="1"/>
              </p:cNvSpPr>
              <p:nvPr/>
            </p:nvSpPr>
            <p:spPr bwMode="auto">
              <a:xfrm flipV="1">
                <a:off x="2005" y="2131"/>
                <a:ext cx="206" cy="102"/>
              </a:xfrm>
              <a:prstGeom prst="line">
                <a:avLst/>
              </a:prstGeom>
              <a:noFill/>
              <a:ln w="38100">
                <a:solidFill>
                  <a:schemeClr val="tx1"/>
                </a:solidFill>
                <a:round/>
                <a:headEnd/>
                <a:tailEnd/>
              </a:ln>
              <a:effectLst/>
            </p:spPr>
            <p:txBody>
              <a:bodyPr wrap="none" anchor="ctr"/>
              <a:lstStyle/>
              <a:p>
                <a:pPr>
                  <a:defRPr/>
                </a:pPr>
                <a:endParaRPr lang="en-US"/>
              </a:p>
            </p:txBody>
          </p:sp>
          <p:sp>
            <p:nvSpPr>
              <p:cNvPr id="22590" name="Line 62"/>
              <p:cNvSpPr>
                <a:spLocks noChangeAspect="1" noChangeShapeType="1"/>
              </p:cNvSpPr>
              <p:nvPr/>
            </p:nvSpPr>
            <p:spPr bwMode="auto">
              <a:xfrm rot="21600000" flipH="1" flipV="1">
                <a:off x="2005" y="2025"/>
                <a:ext cx="206" cy="106"/>
              </a:xfrm>
              <a:prstGeom prst="line">
                <a:avLst/>
              </a:prstGeom>
              <a:noFill/>
              <a:ln w="38100">
                <a:solidFill>
                  <a:schemeClr val="tx1"/>
                </a:solidFill>
                <a:round/>
                <a:headEnd/>
                <a:tailEnd/>
              </a:ln>
              <a:effectLst/>
            </p:spPr>
            <p:txBody>
              <a:bodyPr wrap="none" anchor="ctr"/>
              <a:lstStyle/>
              <a:p>
                <a:pPr>
                  <a:defRPr/>
                </a:pPr>
                <a:endParaRPr lang="en-US"/>
              </a:p>
            </p:txBody>
          </p:sp>
          <p:sp>
            <p:nvSpPr>
              <p:cNvPr id="22591" name="Line 63"/>
              <p:cNvSpPr>
                <a:spLocks noChangeAspect="1" noChangeShapeType="1"/>
              </p:cNvSpPr>
              <p:nvPr/>
            </p:nvSpPr>
            <p:spPr bwMode="auto">
              <a:xfrm rot="21600000" flipH="1" flipV="1">
                <a:off x="2005" y="2231"/>
                <a:ext cx="206" cy="104"/>
              </a:xfrm>
              <a:prstGeom prst="line">
                <a:avLst/>
              </a:prstGeom>
              <a:noFill/>
              <a:ln w="38100">
                <a:solidFill>
                  <a:schemeClr val="tx1"/>
                </a:solidFill>
                <a:round/>
                <a:headEnd/>
                <a:tailEnd/>
              </a:ln>
              <a:effectLst/>
            </p:spPr>
            <p:txBody>
              <a:bodyPr wrap="none" anchor="ctr"/>
              <a:lstStyle/>
              <a:p>
                <a:pPr>
                  <a:defRPr/>
                </a:pPr>
                <a:endParaRPr lang="en-US"/>
              </a:p>
            </p:txBody>
          </p:sp>
          <p:sp>
            <p:nvSpPr>
              <p:cNvPr id="22592" name="Line 64"/>
              <p:cNvSpPr>
                <a:spLocks noChangeAspect="1" noChangeShapeType="1"/>
              </p:cNvSpPr>
              <p:nvPr/>
            </p:nvSpPr>
            <p:spPr bwMode="auto">
              <a:xfrm rot="21600000" flipH="1" flipV="1">
                <a:off x="2005" y="1820"/>
                <a:ext cx="206" cy="104"/>
              </a:xfrm>
              <a:prstGeom prst="line">
                <a:avLst/>
              </a:prstGeom>
              <a:noFill/>
              <a:ln w="38100">
                <a:solidFill>
                  <a:schemeClr val="tx1"/>
                </a:solidFill>
                <a:round/>
                <a:headEnd/>
                <a:tailEnd/>
              </a:ln>
              <a:effectLst/>
            </p:spPr>
            <p:txBody>
              <a:bodyPr wrap="none" anchor="ctr"/>
              <a:lstStyle/>
              <a:p>
                <a:pPr>
                  <a:defRPr/>
                </a:pPr>
                <a:endParaRPr lang="en-US"/>
              </a:p>
            </p:txBody>
          </p:sp>
          <p:sp>
            <p:nvSpPr>
              <p:cNvPr id="22593" name="Freeform 65"/>
              <p:cNvSpPr>
                <a:spLocks noChangeAspect="1"/>
              </p:cNvSpPr>
              <p:nvPr/>
            </p:nvSpPr>
            <p:spPr bwMode="auto">
              <a:xfrm flipH="1">
                <a:off x="2105" y="2332"/>
                <a:ext cx="106" cy="56"/>
              </a:xfrm>
              <a:custGeom>
                <a:avLst/>
                <a:gdLst/>
                <a:ahLst/>
                <a:cxnLst>
                  <a:cxn ang="0">
                    <a:pos x="131" y="68"/>
                  </a:cxn>
                  <a:cxn ang="0">
                    <a:pos x="0" y="0"/>
                  </a:cxn>
                </a:cxnLst>
                <a:rect l="0" t="0" r="r" b="b"/>
                <a:pathLst>
                  <a:path w="131" h="68">
                    <a:moveTo>
                      <a:pt x="131" y="68"/>
                    </a:moveTo>
                    <a:lnTo>
                      <a:pt x="0" y="0"/>
                    </a:lnTo>
                  </a:path>
                </a:pathLst>
              </a:custGeom>
              <a:noFill/>
              <a:ln w="38100" cap="flat" cmpd="sng">
                <a:solidFill>
                  <a:schemeClr val="tx1"/>
                </a:solidFill>
                <a:prstDash val="solid"/>
                <a:round/>
                <a:headEnd type="none" w="med" len="med"/>
                <a:tailEnd type="none" w="med" len="med"/>
              </a:ln>
              <a:effectLst/>
            </p:spPr>
            <p:txBody>
              <a:bodyPr wrap="none" anchor="ctr"/>
              <a:lstStyle/>
              <a:p>
                <a:pPr>
                  <a:defRPr/>
                </a:pPr>
                <a:endParaRPr lang="en-US"/>
              </a:p>
            </p:txBody>
          </p:sp>
          <p:sp>
            <p:nvSpPr>
              <p:cNvPr id="22594" name="Freeform 66"/>
              <p:cNvSpPr>
                <a:spLocks noChangeAspect="1"/>
              </p:cNvSpPr>
              <p:nvPr/>
            </p:nvSpPr>
            <p:spPr bwMode="auto">
              <a:xfrm flipH="1">
                <a:off x="1999" y="1768"/>
                <a:ext cx="102" cy="52"/>
              </a:xfrm>
              <a:custGeom>
                <a:avLst/>
                <a:gdLst/>
                <a:ahLst/>
                <a:cxnLst>
                  <a:cxn ang="0">
                    <a:pos x="131" y="68"/>
                  </a:cxn>
                  <a:cxn ang="0">
                    <a:pos x="0" y="0"/>
                  </a:cxn>
                </a:cxnLst>
                <a:rect l="0" t="0" r="r" b="b"/>
                <a:pathLst>
                  <a:path w="131" h="68">
                    <a:moveTo>
                      <a:pt x="131" y="68"/>
                    </a:moveTo>
                    <a:lnTo>
                      <a:pt x="0" y="0"/>
                    </a:lnTo>
                  </a:path>
                </a:pathLst>
              </a:custGeom>
              <a:noFill/>
              <a:ln w="38100" cap="flat" cmpd="sng">
                <a:solidFill>
                  <a:schemeClr val="tx1"/>
                </a:solidFill>
                <a:prstDash val="solid"/>
                <a:round/>
                <a:headEnd type="none" w="med" len="med"/>
                <a:tailEnd type="none" w="med" len="med"/>
              </a:ln>
              <a:effectLst/>
            </p:spPr>
            <p:txBody>
              <a:bodyPr wrap="none" anchor="ctr"/>
              <a:lstStyle/>
              <a:p>
                <a:pPr>
                  <a:defRPr/>
                </a:pPr>
                <a:endParaRPr lang="en-US"/>
              </a:p>
            </p:txBody>
          </p:sp>
        </p:grpSp>
        <p:sp>
          <p:nvSpPr>
            <p:cNvPr id="22595" name="Line 67"/>
            <p:cNvSpPr>
              <a:spLocks noChangeShapeType="1"/>
            </p:cNvSpPr>
            <p:nvPr/>
          </p:nvSpPr>
          <p:spPr bwMode="auto">
            <a:xfrm>
              <a:off x="1440" y="2016"/>
              <a:ext cx="144" cy="0"/>
            </a:xfrm>
            <a:prstGeom prst="line">
              <a:avLst/>
            </a:prstGeom>
            <a:noFill/>
            <a:ln w="38100">
              <a:solidFill>
                <a:schemeClr val="tx1"/>
              </a:solidFill>
              <a:round/>
              <a:headEnd/>
              <a:tailEnd/>
            </a:ln>
            <a:effectLst/>
          </p:spPr>
          <p:txBody>
            <a:bodyPr wrap="none" anchor="ctr"/>
            <a:lstStyle/>
            <a:p>
              <a:pPr>
                <a:defRPr/>
              </a:pPr>
              <a:endParaRPr lang="en-US"/>
            </a:p>
          </p:txBody>
        </p:sp>
        <p:sp>
          <p:nvSpPr>
            <p:cNvPr id="22596" name="Line 68"/>
            <p:cNvSpPr>
              <a:spLocks noChangeShapeType="1"/>
            </p:cNvSpPr>
            <p:nvPr/>
          </p:nvSpPr>
          <p:spPr bwMode="auto">
            <a:xfrm>
              <a:off x="1440" y="1824"/>
              <a:ext cx="144" cy="0"/>
            </a:xfrm>
            <a:prstGeom prst="line">
              <a:avLst/>
            </a:prstGeom>
            <a:noFill/>
            <a:ln w="38100">
              <a:solidFill>
                <a:schemeClr val="tx1"/>
              </a:solidFill>
              <a:round/>
              <a:headEnd/>
              <a:tailEnd/>
            </a:ln>
            <a:effectLst/>
          </p:spPr>
          <p:txBody>
            <a:bodyPr wrap="none" anchor="ctr"/>
            <a:lstStyle/>
            <a:p>
              <a:pPr>
                <a:defRPr/>
              </a:pPr>
              <a:endParaRPr lang="en-US"/>
            </a:p>
          </p:txBody>
        </p:sp>
        <p:sp>
          <p:nvSpPr>
            <p:cNvPr id="22597" name="Line 69"/>
            <p:cNvSpPr>
              <a:spLocks noChangeShapeType="1"/>
            </p:cNvSpPr>
            <p:nvPr/>
          </p:nvSpPr>
          <p:spPr bwMode="auto">
            <a:xfrm>
              <a:off x="1440" y="1632"/>
              <a:ext cx="144" cy="0"/>
            </a:xfrm>
            <a:prstGeom prst="line">
              <a:avLst/>
            </a:prstGeom>
            <a:noFill/>
            <a:ln w="38100">
              <a:solidFill>
                <a:schemeClr val="tx1"/>
              </a:solidFill>
              <a:round/>
              <a:headEnd/>
              <a:tailEnd/>
            </a:ln>
            <a:effectLst/>
          </p:spPr>
          <p:txBody>
            <a:bodyPr wrap="none" anchor="ctr"/>
            <a:lstStyle/>
            <a:p>
              <a:pPr>
                <a:defRPr/>
              </a:pPr>
              <a:endParaRPr lang="en-US"/>
            </a:p>
          </p:txBody>
        </p:sp>
        <p:sp>
          <p:nvSpPr>
            <p:cNvPr id="22598" name="Line 70"/>
            <p:cNvSpPr>
              <a:spLocks noChangeShapeType="1"/>
            </p:cNvSpPr>
            <p:nvPr/>
          </p:nvSpPr>
          <p:spPr bwMode="auto">
            <a:xfrm>
              <a:off x="1440" y="1440"/>
              <a:ext cx="144" cy="0"/>
            </a:xfrm>
            <a:prstGeom prst="line">
              <a:avLst/>
            </a:prstGeom>
            <a:noFill/>
            <a:ln w="38100">
              <a:solidFill>
                <a:schemeClr val="tx1"/>
              </a:solidFill>
              <a:round/>
              <a:headEnd/>
              <a:tailEnd/>
            </a:ln>
            <a:effectLst/>
          </p:spPr>
          <p:txBody>
            <a:bodyPr wrap="none" anchor="ctr"/>
            <a:lstStyle/>
            <a:p>
              <a:pPr>
                <a:defRPr/>
              </a:pPr>
              <a:endParaRPr lang="en-US"/>
            </a:p>
          </p:txBody>
        </p:sp>
        <p:sp>
          <p:nvSpPr>
            <p:cNvPr id="22599" name="Line 71"/>
            <p:cNvSpPr>
              <a:spLocks noChangeShapeType="1"/>
            </p:cNvSpPr>
            <p:nvPr/>
          </p:nvSpPr>
          <p:spPr bwMode="auto">
            <a:xfrm>
              <a:off x="1440" y="1248"/>
              <a:ext cx="144" cy="0"/>
            </a:xfrm>
            <a:prstGeom prst="line">
              <a:avLst/>
            </a:prstGeom>
            <a:noFill/>
            <a:ln w="38100">
              <a:solidFill>
                <a:schemeClr val="tx1"/>
              </a:solidFill>
              <a:round/>
              <a:headEnd/>
              <a:tailEnd/>
            </a:ln>
            <a:effectLst/>
          </p:spPr>
          <p:txBody>
            <a:bodyPr wrap="none" anchor="ctr"/>
            <a:lstStyle/>
            <a:p>
              <a:pPr>
                <a:defRPr/>
              </a:pPr>
              <a:endParaRPr lang="en-US"/>
            </a:p>
          </p:txBody>
        </p:sp>
        <p:sp>
          <p:nvSpPr>
            <p:cNvPr id="22600" name="Line 72"/>
            <p:cNvSpPr>
              <a:spLocks noChangeShapeType="1"/>
            </p:cNvSpPr>
            <p:nvPr/>
          </p:nvSpPr>
          <p:spPr bwMode="auto">
            <a:xfrm>
              <a:off x="1440" y="1056"/>
              <a:ext cx="144" cy="0"/>
            </a:xfrm>
            <a:prstGeom prst="line">
              <a:avLst/>
            </a:prstGeom>
            <a:noFill/>
            <a:ln w="38100">
              <a:solidFill>
                <a:schemeClr val="tx1"/>
              </a:solidFill>
              <a:round/>
              <a:headEnd/>
              <a:tailEnd/>
            </a:ln>
            <a:effectLst/>
          </p:spPr>
          <p:txBody>
            <a:bodyPr wrap="none" anchor="ctr"/>
            <a:lstStyle/>
            <a:p>
              <a:pPr>
                <a:defRPr/>
              </a:pPr>
              <a:endParaRPr lang="en-US"/>
            </a:p>
          </p:txBody>
        </p:sp>
        <p:sp>
          <p:nvSpPr>
            <p:cNvPr id="22601" name="Line 73"/>
            <p:cNvSpPr>
              <a:spLocks noChangeShapeType="1"/>
            </p:cNvSpPr>
            <p:nvPr/>
          </p:nvSpPr>
          <p:spPr bwMode="auto">
            <a:xfrm>
              <a:off x="1440" y="864"/>
              <a:ext cx="144" cy="0"/>
            </a:xfrm>
            <a:prstGeom prst="line">
              <a:avLst/>
            </a:prstGeom>
            <a:noFill/>
            <a:ln w="38100">
              <a:solidFill>
                <a:schemeClr val="tx1"/>
              </a:solidFill>
              <a:round/>
              <a:headEnd/>
              <a:tailEnd/>
            </a:ln>
            <a:effectLst/>
          </p:spPr>
          <p:txBody>
            <a:bodyPr wrap="none" anchor="ctr"/>
            <a:lstStyle/>
            <a:p>
              <a:pPr>
                <a:defRPr/>
              </a:pPr>
              <a:endParaRPr lang="en-US"/>
            </a:p>
          </p:txBody>
        </p:sp>
        <p:sp>
          <p:nvSpPr>
            <p:cNvPr id="22602" name="Line 74"/>
            <p:cNvSpPr>
              <a:spLocks noChangeShapeType="1"/>
            </p:cNvSpPr>
            <p:nvPr/>
          </p:nvSpPr>
          <p:spPr bwMode="auto">
            <a:xfrm>
              <a:off x="1008" y="864"/>
              <a:ext cx="144" cy="0"/>
            </a:xfrm>
            <a:prstGeom prst="line">
              <a:avLst/>
            </a:prstGeom>
            <a:noFill/>
            <a:ln w="38100">
              <a:solidFill>
                <a:schemeClr val="tx1"/>
              </a:solidFill>
              <a:round/>
              <a:headEnd/>
              <a:tailEnd/>
            </a:ln>
            <a:effectLst/>
          </p:spPr>
          <p:txBody>
            <a:bodyPr wrap="none" anchor="ctr"/>
            <a:lstStyle/>
            <a:p>
              <a:pPr>
                <a:defRPr/>
              </a:pPr>
              <a:endParaRPr lang="en-US"/>
            </a:p>
          </p:txBody>
        </p:sp>
        <p:sp>
          <p:nvSpPr>
            <p:cNvPr id="22603" name="Line 75"/>
            <p:cNvSpPr>
              <a:spLocks noChangeShapeType="1"/>
            </p:cNvSpPr>
            <p:nvPr/>
          </p:nvSpPr>
          <p:spPr bwMode="auto">
            <a:xfrm>
              <a:off x="1008" y="1056"/>
              <a:ext cx="144" cy="0"/>
            </a:xfrm>
            <a:prstGeom prst="line">
              <a:avLst/>
            </a:prstGeom>
            <a:noFill/>
            <a:ln w="38100">
              <a:solidFill>
                <a:schemeClr val="tx1"/>
              </a:solidFill>
              <a:round/>
              <a:headEnd/>
              <a:tailEnd/>
            </a:ln>
            <a:effectLst/>
          </p:spPr>
          <p:txBody>
            <a:bodyPr wrap="none" anchor="ctr"/>
            <a:lstStyle/>
            <a:p>
              <a:pPr>
                <a:defRPr/>
              </a:pPr>
              <a:endParaRPr lang="en-US"/>
            </a:p>
          </p:txBody>
        </p:sp>
        <p:sp>
          <p:nvSpPr>
            <p:cNvPr id="22604" name="Line 76"/>
            <p:cNvSpPr>
              <a:spLocks noChangeShapeType="1"/>
            </p:cNvSpPr>
            <p:nvPr/>
          </p:nvSpPr>
          <p:spPr bwMode="auto">
            <a:xfrm>
              <a:off x="1008" y="1248"/>
              <a:ext cx="144" cy="0"/>
            </a:xfrm>
            <a:prstGeom prst="line">
              <a:avLst/>
            </a:prstGeom>
            <a:noFill/>
            <a:ln w="38100">
              <a:solidFill>
                <a:schemeClr val="tx1"/>
              </a:solidFill>
              <a:round/>
              <a:headEnd/>
              <a:tailEnd/>
            </a:ln>
            <a:effectLst/>
          </p:spPr>
          <p:txBody>
            <a:bodyPr wrap="none" anchor="ctr"/>
            <a:lstStyle/>
            <a:p>
              <a:pPr>
                <a:defRPr/>
              </a:pPr>
              <a:endParaRPr lang="en-US"/>
            </a:p>
          </p:txBody>
        </p:sp>
        <p:sp>
          <p:nvSpPr>
            <p:cNvPr id="22605" name="Line 77"/>
            <p:cNvSpPr>
              <a:spLocks noChangeShapeType="1"/>
            </p:cNvSpPr>
            <p:nvPr/>
          </p:nvSpPr>
          <p:spPr bwMode="auto">
            <a:xfrm>
              <a:off x="1008" y="1440"/>
              <a:ext cx="144" cy="0"/>
            </a:xfrm>
            <a:prstGeom prst="line">
              <a:avLst/>
            </a:prstGeom>
            <a:noFill/>
            <a:ln w="38100">
              <a:solidFill>
                <a:schemeClr val="tx1"/>
              </a:solidFill>
              <a:round/>
              <a:headEnd/>
              <a:tailEnd/>
            </a:ln>
            <a:effectLst/>
          </p:spPr>
          <p:txBody>
            <a:bodyPr wrap="none" anchor="ctr"/>
            <a:lstStyle/>
            <a:p>
              <a:pPr>
                <a:defRPr/>
              </a:pPr>
              <a:endParaRPr lang="en-US"/>
            </a:p>
          </p:txBody>
        </p:sp>
        <p:sp>
          <p:nvSpPr>
            <p:cNvPr id="22606" name="Line 78"/>
            <p:cNvSpPr>
              <a:spLocks noChangeShapeType="1"/>
            </p:cNvSpPr>
            <p:nvPr/>
          </p:nvSpPr>
          <p:spPr bwMode="auto">
            <a:xfrm>
              <a:off x="1008" y="1632"/>
              <a:ext cx="144" cy="0"/>
            </a:xfrm>
            <a:prstGeom prst="line">
              <a:avLst/>
            </a:prstGeom>
            <a:noFill/>
            <a:ln w="38100">
              <a:solidFill>
                <a:schemeClr val="tx1"/>
              </a:solidFill>
              <a:round/>
              <a:headEnd/>
              <a:tailEnd/>
            </a:ln>
            <a:effectLst/>
          </p:spPr>
          <p:txBody>
            <a:bodyPr wrap="none" anchor="ctr"/>
            <a:lstStyle/>
            <a:p>
              <a:pPr>
                <a:defRPr/>
              </a:pPr>
              <a:endParaRPr lang="en-US"/>
            </a:p>
          </p:txBody>
        </p:sp>
        <p:sp>
          <p:nvSpPr>
            <p:cNvPr id="22607" name="Line 79"/>
            <p:cNvSpPr>
              <a:spLocks noChangeShapeType="1"/>
            </p:cNvSpPr>
            <p:nvPr/>
          </p:nvSpPr>
          <p:spPr bwMode="auto">
            <a:xfrm>
              <a:off x="1008" y="1824"/>
              <a:ext cx="144" cy="0"/>
            </a:xfrm>
            <a:prstGeom prst="line">
              <a:avLst/>
            </a:prstGeom>
            <a:noFill/>
            <a:ln w="38100">
              <a:solidFill>
                <a:schemeClr val="tx1"/>
              </a:solidFill>
              <a:round/>
              <a:headEnd/>
              <a:tailEnd/>
            </a:ln>
            <a:effectLst/>
          </p:spPr>
          <p:txBody>
            <a:bodyPr wrap="none" anchor="ctr"/>
            <a:lstStyle/>
            <a:p>
              <a:pPr>
                <a:defRPr/>
              </a:pPr>
              <a:endParaRPr lang="en-US"/>
            </a:p>
          </p:txBody>
        </p:sp>
        <p:sp>
          <p:nvSpPr>
            <p:cNvPr id="22608" name="Line 80"/>
            <p:cNvSpPr>
              <a:spLocks noChangeShapeType="1"/>
            </p:cNvSpPr>
            <p:nvPr/>
          </p:nvSpPr>
          <p:spPr bwMode="auto">
            <a:xfrm>
              <a:off x="1008" y="2016"/>
              <a:ext cx="144" cy="0"/>
            </a:xfrm>
            <a:prstGeom prst="line">
              <a:avLst/>
            </a:prstGeom>
            <a:noFill/>
            <a:ln w="38100">
              <a:solidFill>
                <a:schemeClr val="tx1"/>
              </a:solidFill>
              <a:round/>
              <a:headEnd/>
              <a:tailEnd/>
            </a:ln>
            <a:effectLst/>
          </p:spPr>
          <p:txBody>
            <a:bodyPr wrap="none" anchor="ctr"/>
            <a:lstStyle/>
            <a:p>
              <a:pPr>
                <a:defRPr/>
              </a:pPr>
              <a:endParaRPr lang="en-US"/>
            </a:p>
          </p:txBody>
        </p:sp>
      </p:grpSp>
      <p:sp>
        <p:nvSpPr>
          <p:cNvPr id="22609" name="Rectangle 81"/>
          <p:cNvSpPr>
            <a:spLocks noChangeArrowheads="1"/>
          </p:cNvSpPr>
          <p:nvPr/>
        </p:nvSpPr>
        <p:spPr bwMode="auto">
          <a:xfrm>
            <a:off x="5715000" y="2133600"/>
            <a:ext cx="1295400" cy="2209800"/>
          </a:xfrm>
          <a:prstGeom prst="rect">
            <a:avLst/>
          </a:prstGeom>
          <a:solidFill>
            <a:srgbClr val="DDDDDD"/>
          </a:solidFill>
          <a:ln w="9525">
            <a:solidFill>
              <a:schemeClr val="tx1"/>
            </a:solidFill>
            <a:miter lim="800000"/>
            <a:headEnd/>
            <a:tailEnd/>
          </a:ln>
          <a:effectLst/>
        </p:spPr>
        <p:txBody>
          <a:bodyPr wrap="none" anchor="ctr"/>
          <a:lstStyle/>
          <a:p>
            <a:pPr>
              <a:defRPr/>
            </a:pPr>
            <a:endParaRPr lang="en-US"/>
          </a:p>
        </p:txBody>
      </p:sp>
      <p:sp>
        <p:nvSpPr>
          <p:cNvPr id="22610" name="Line 82"/>
          <p:cNvSpPr>
            <a:spLocks noChangeShapeType="1"/>
          </p:cNvSpPr>
          <p:nvPr/>
        </p:nvSpPr>
        <p:spPr bwMode="auto">
          <a:xfrm>
            <a:off x="4800600" y="2590800"/>
            <a:ext cx="914400" cy="0"/>
          </a:xfrm>
          <a:prstGeom prst="line">
            <a:avLst/>
          </a:prstGeom>
          <a:noFill/>
          <a:ln w="38100">
            <a:solidFill>
              <a:schemeClr val="tx1"/>
            </a:solidFill>
            <a:round/>
            <a:headEnd/>
            <a:tailEnd/>
          </a:ln>
          <a:effectLst>
            <a:outerShdw dist="35921" dir="2700000" algn="ctr" rotWithShape="0">
              <a:srgbClr val="000000"/>
            </a:outerShdw>
          </a:effectLst>
        </p:spPr>
        <p:txBody>
          <a:bodyPr wrap="none" anchor="ctr"/>
          <a:lstStyle/>
          <a:p>
            <a:pPr>
              <a:defRPr/>
            </a:pPr>
            <a:endParaRPr lang="en-US"/>
          </a:p>
        </p:txBody>
      </p:sp>
      <p:sp>
        <p:nvSpPr>
          <p:cNvPr id="22611" name="Line 83"/>
          <p:cNvSpPr>
            <a:spLocks noChangeShapeType="1"/>
          </p:cNvSpPr>
          <p:nvPr/>
        </p:nvSpPr>
        <p:spPr bwMode="auto">
          <a:xfrm>
            <a:off x="4800600" y="2971800"/>
            <a:ext cx="914400" cy="0"/>
          </a:xfrm>
          <a:prstGeom prst="line">
            <a:avLst/>
          </a:prstGeom>
          <a:noFill/>
          <a:ln w="38100">
            <a:solidFill>
              <a:schemeClr val="tx1"/>
            </a:solidFill>
            <a:round/>
            <a:headEnd/>
            <a:tailEnd/>
          </a:ln>
          <a:effectLst>
            <a:outerShdw dist="35921" dir="2700000" algn="ctr" rotWithShape="0">
              <a:srgbClr val="000000"/>
            </a:outerShdw>
          </a:effectLst>
        </p:spPr>
        <p:txBody>
          <a:bodyPr wrap="none" anchor="ctr"/>
          <a:lstStyle/>
          <a:p>
            <a:pPr>
              <a:defRPr/>
            </a:pPr>
            <a:endParaRPr lang="en-US"/>
          </a:p>
        </p:txBody>
      </p:sp>
      <p:sp>
        <p:nvSpPr>
          <p:cNvPr id="22612" name="Line 84"/>
          <p:cNvSpPr>
            <a:spLocks noChangeShapeType="1"/>
          </p:cNvSpPr>
          <p:nvPr/>
        </p:nvSpPr>
        <p:spPr bwMode="auto">
          <a:xfrm>
            <a:off x="4800600" y="3352800"/>
            <a:ext cx="914400" cy="0"/>
          </a:xfrm>
          <a:prstGeom prst="line">
            <a:avLst/>
          </a:prstGeom>
          <a:noFill/>
          <a:ln w="38100">
            <a:solidFill>
              <a:schemeClr val="tx1"/>
            </a:solidFill>
            <a:round/>
            <a:headEnd/>
            <a:tailEnd/>
          </a:ln>
          <a:effectLst>
            <a:outerShdw dist="35921" dir="2700000" algn="ctr" rotWithShape="0">
              <a:srgbClr val="000000"/>
            </a:outerShdw>
          </a:effectLst>
        </p:spPr>
        <p:txBody>
          <a:bodyPr wrap="none" anchor="ctr"/>
          <a:lstStyle/>
          <a:p>
            <a:pPr>
              <a:defRPr/>
            </a:pPr>
            <a:endParaRPr lang="en-US"/>
          </a:p>
        </p:txBody>
      </p:sp>
      <p:sp>
        <p:nvSpPr>
          <p:cNvPr id="22613" name="Line 85"/>
          <p:cNvSpPr>
            <a:spLocks noChangeShapeType="1"/>
          </p:cNvSpPr>
          <p:nvPr/>
        </p:nvSpPr>
        <p:spPr bwMode="auto">
          <a:xfrm>
            <a:off x="4800600" y="3733800"/>
            <a:ext cx="914400" cy="0"/>
          </a:xfrm>
          <a:prstGeom prst="line">
            <a:avLst/>
          </a:prstGeom>
          <a:noFill/>
          <a:ln w="38100">
            <a:solidFill>
              <a:schemeClr val="tx1"/>
            </a:solidFill>
            <a:round/>
            <a:headEnd/>
            <a:tailEnd/>
          </a:ln>
          <a:effectLst>
            <a:outerShdw dist="35921" dir="2700000" algn="ctr" rotWithShape="0">
              <a:srgbClr val="000000"/>
            </a:outerShdw>
          </a:effectLst>
        </p:spPr>
        <p:txBody>
          <a:bodyPr wrap="none" anchor="ctr"/>
          <a:lstStyle/>
          <a:p>
            <a:pPr>
              <a:defRPr/>
            </a:pPr>
            <a:endParaRPr lang="en-US"/>
          </a:p>
        </p:txBody>
      </p:sp>
      <p:sp>
        <p:nvSpPr>
          <p:cNvPr id="17424" name="Text Box 86"/>
          <p:cNvSpPr txBox="1">
            <a:spLocks noChangeArrowheads="1"/>
          </p:cNvSpPr>
          <p:nvPr/>
        </p:nvSpPr>
        <p:spPr bwMode="auto">
          <a:xfrm>
            <a:off x="5797550" y="2438401"/>
            <a:ext cx="12128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rgbClr val="FFFF00"/>
                </a:solidFill>
                <a:latin typeface="Times New Roman" panose="02020603050405020304" pitchFamily="18" charset="0"/>
              </a:defRPr>
            </a:lvl1pPr>
            <a:lvl2pPr marL="742950" indent="-285750">
              <a:defRPr sz="2400">
                <a:solidFill>
                  <a:srgbClr val="FFFF00"/>
                </a:solidFill>
                <a:latin typeface="Times New Roman" panose="02020603050405020304" pitchFamily="18" charset="0"/>
              </a:defRPr>
            </a:lvl2pPr>
            <a:lvl3pPr marL="1143000" indent="-228600">
              <a:defRPr sz="2400">
                <a:solidFill>
                  <a:srgbClr val="FFFF00"/>
                </a:solidFill>
                <a:latin typeface="Times New Roman" panose="02020603050405020304" pitchFamily="18" charset="0"/>
              </a:defRPr>
            </a:lvl3pPr>
            <a:lvl4pPr marL="1600200" indent="-228600">
              <a:defRPr sz="2400">
                <a:solidFill>
                  <a:srgbClr val="FFFF00"/>
                </a:solidFill>
                <a:latin typeface="Times New Roman" panose="02020603050405020304" pitchFamily="18" charset="0"/>
              </a:defRPr>
            </a:lvl4pPr>
            <a:lvl5pPr marL="2057400" indent="-228600">
              <a:defRPr sz="2400">
                <a:solidFill>
                  <a:srgbClr val="FFFF00"/>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00"/>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00"/>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00"/>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00"/>
                </a:solidFill>
                <a:latin typeface="Times New Roman" panose="02020603050405020304" pitchFamily="18" charset="0"/>
              </a:defRPr>
            </a:lvl9pPr>
          </a:lstStyle>
          <a:p>
            <a:pPr algn="ctr"/>
            <a:r>
              <a:rPr lang="en-US" altLang="en-US" sz="1800" b="1">
                <a:solidFill>
                  <a:srgbClr val="0000CC"/>
                </a:solidFill>
              </a:rPr>
              <a:t>BCD-to-</a:t>
            </a:r>
          </a:p>
          <a:p>
            <a:pPr algn="ctr"/>
            <a:r>
              <a:rPr lang="en-US" altLang="en-US" sz="1800" b="1">
                <a:solidFill>
                  <a:srgbClr val="0000CC"/>
                </a:solidFill>
              </a:rPr>
              <a:t>7-Segment</a:t>
            </a:r>
          </a:p>
          <a:p>
            <a:pPr algn="ctr"/>
            <a:r>
              <a:rPr lang="en-US" altLang="en-US" sz="1800" b="1">
                <a:solidFill>
                  <a:srgbClr val="0000CC"/>
                </a:solidFill>
              </a:rPr>
              <a:t>Decoder/</a:t>
            </a:r>
          </a:p>
          <a:p>
            <a:pPr algn="ctr"/>
            <a:r>
              <a:rPr lang="en-US" altLang="en-US" sz="1800" b="1">
                <a:solidFill>
                  <a:srgbClr val="0000CC"/>
                </a:solidFill>
              </a:rPr>
              <a:t>Driver</a:t>
            </a:r>
            <a:endParaRPr lang="en-US" altLang="en-US" sz="1800">
              <a:solidFill>
                <a:schemeClr val="tx1"/>
              </a:solidFill>
            </a:endParaRPr>
          </a:p>
        </p:txBody>
      </p:sp>
      <p:grpSp>
        <p:nvGrpSpPr>
          <p:cNvPr id="10" name="Group 87"/>
          <p:cNvGrpSpPr>
            <a:grpSpLocks/>
          </p:cNvGrpSpPr>
          <p:nvPr/>
        </p:nvGrpSpPr>
        <p:grpSpPr bwMode="auto">
          <a:xfrm>
            <a:off x="8115300" y="2336800"/>
            <a:ext cx="920750" cy="1803400"/>
            <a:chOff x="1703" y="2888"/>
            <a:chExt cx="580" cy="1136"/>
          </a:xfrm>
        </p:grpSpPr>
        <p:sp>
          <p:nvSpPr>
            <p:cNvPr id="22616" name="Freeform 88"/>
            <p:cNvSpPr>
              <a:spLocks/>
            </p:cNvSpPr>
            <p:nvPr/>
          </p:nvSpPr>
          <p:spPr bwMode="auto">
            <a:xfrm rot="5400000">
              <a:off x="1481" y="3126"/>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0000"/>
            </a:solidFill>
            <a:ln w="9525">
              <a:solidFill>
                <a:schemeClr val="tx1"/>
              </a:solidFill>
              <a:round/>
              <a:headEnd/>
              <a:tailEnd/>
            </a:ln>
            <a:effectLst/>
          </p:spPr>
          <p:txBody>
            <a:bodyPr wrap="none" anchor="ctr"/>
            <a:lstStyle/>
            <a:p>
              <a:pPr>
                <a:defRPr/>
              </a:pPr>
              <a:endParaRPr lang="en-US"/>
            </a:p>
          </p:txBody>
        </p:sp>
        <p:sp>
          <p:nvSpPr>
            <p:cNvPr id="22617" name="Freeform 89"/>
            <p:cNvSpPr>
              <a:spLocks/>
            </p:cNvSpPr>
            <p:nvPr/>
          </p:nvSpPr>
          <p:spPr bwMode="auto">
            <a:xfrm>
              <a:off x="1727" y="3940"/>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0000"/>
            </a:solidFill>
            <a:ln w="9525">
              <a:solidFill>
                <a:schemeClr val="tx1"/>
              </a:solidFill>
              <a:round/>
              <a:headEnd/>
              <a:tailEnd/>
            </a:ln>
            <a:effectLst/>
          </p:spPr>
          <p:txBody>
            <a:bodyPr wrap="none" anchor="ctr"/>
            <a:lstStyle/>
            <a:p>
              <a:pPr>
                <a:defRPr/>
              </a:pPr>
              <a:endParaRPr lang="en-US"/>
            </a:p>
          </p:txBody>
        </p:sp>
        <p:sp>
          <p:nvSpPr>
            <p:cNvPr id="22618" name="Freeform 90"/>
            <p:cNvSpPr>
              <a:spLocks/>
            </p:cNvSpPr>
            <p:nvPr/>
          </p:nvSpPr>
          <p:spPr bwMode="auto">
            <a:xfrm rot="5400000">
              <a:off x="1481" y="3702"/>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0000"/>
            </a:solidFill>
            <a:ln w="9525">
              <a:solidFill>
                <a:schemeClr val="tx1"/>
              </a:solidFill>
              <a:round/>
              <a:headEnd/>
              <a:tailEnd/>
            </a:ln>
            <a:effectLst/>
          </p:spPr>
          <p:txBody>
            <a:bodyPr wrap="none" anchor="ctr"/>
            <a:lstStyle/>
            <a:p>
              <a:pPr>
                <a:defRPr/>
              </a:pPr>
              <a:endParaRPr lang="en-US"/>
            </a:p>
          </p:txBody>
        </p:sp>
        <p:sp>
          <p:nvSpPr>
            <p:cNvPr id="22619" name="Freeform 91"/>
            <p:cNvSpPr>
              <a:spLocks/>
            </p:cNvSpPr>
            <p:nvPr/>
          </p:nvSpPr>
          <p:spPr bwMode="auto">
            <a:xfrm rot="-5400000">
              <a:off x="1979" y="3703"/>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0000"/>
            </a:solidFill>
            <a:ln w="9525">
              <a:solidFill>
                <a:schemeClr val="tx1"/>
              </a:solidFill>
              <a:round/>
              <a:headEnd/>
              <a:tailEnd/>
            </a:ln>
            <a:effectLst/>
          </p:spPr>
          <p:txBody>
            <a:bodyPr wrap="none" anchor="ctr"/>
            <a:lstStyle/>
            <a:p>
              <a:pPr>
                <a:defRPr/>
              </a:pPr>
              <a:endParaRPr lang="en-US"/>
            </a:p>
          </p:txBody>
        </p:sp>
        <p:sp>
          <p:nvSpPr>
            <p:cNvPr id="22620" name="Freeform 92"/>
            <p:cNvSpPr>
              <a:spLocks/>
            </p:cNvSpPr>
            <p:nvPr/>
          </p:nvSpPr>
          <p:spPr bwMode="auto">
            <a:xfrm rot="-5400000">
              <a:off x="1977" y="3126"/>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0000"/>
            </a:solidFill>
            <a:ln w="9525">
              <a:solidFill>
                <a:schemeClr val="tx1"/>
              </a:solidFill>
              <a:round/>
              <a:headEnd/>
              <a:tailEnd/>
            </a:ln>
            <a:effectLst/>
          </p:spPr>
          <p:txBody>
            <a:bodyPr wrap="none" anchor="ctr"/>
            <a:lstStyle/>
            <a:p>
              <a:pPr>
                <a:defRPr/>
              </a:pPr>
              <a:endParaRPr lang="en-US"/>
            </a:p>
          </p:txBody>
        </p:sp>
        <p:sp>
          <p:nvSpPr>
            <p:cNvPr id="22621" name="Freeform 93"/>
            <p:cNvSpPr>
              <a:spLocks/>
            </p:cNvSpPr>
            <p:nvPr/>
          </p:nvSpPr>
          <p:spPr bwMode="auto">
            <a:xfrm flipV="1">
              <a:off x="1727" y="2888"/>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0000"/>
            </a:solidFill>
            <a:ln w="9525">
              <a:solidFill>
                <a:schemeClr val="tx1"/>
              </a:solidFill>
              <a:round/>
              <a:headEnd/>
              <a:tailEnd/>
            </a:ln>
            <a:effectLst/>
          </p:spPr>
          <p:txBody>
            <a:bodyPr wrap="none" anchor="ctr"/>
            <a:lstStyle/>
            <a:p>
              <a:pPr>
                <a:defRPr/>
              </a:pPr>
              <a:endParaRPr lang="en-US"/>
            </a:p>
          </p:txBody>
        </p:sp>
      </p:grpSp>
      <p:grpSp>
        <p:nvGrpSpPr>
          <p:cNvPr id="11" name="Group 94"/>
          <p:cNvGrpSpPr>
            <a:grpSpLocks/>
          </p:cNvGrpSpPr>
          <p:nvPr/>
        </p:nvGrpSpPr>
        <p:grpSpPr bwMode="auto">
          <a:xfrm>
            <a:off x="8115300" y="2343150"/>
            <a:ext cx="920750" cy="1803400"/>
            <a:chOff x="3200" y="3008"/>
            <a:chExt cx="580" cy="1136"/>
          </a:xfrm>
        </p:grpSpPr>
        <p:sp>
          <p:nvSpPr>
            <p:cNvPr id="22623" name="Freeform 95"/>
            <p:cNvSpPr>
              <a:spLocks/>
            </p:cNvSpPr>
            <p:nvPr/>
          </p:nvSpPr>
          <p:spPr bwMode="auto">
            <a:xfrm rot="5400000">
              <a:off x="2978" y="3246"/>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FF99"/>
            </a:solidFill>
            <a:ln w="9525">
              <a:solidFill>
                <a:schemeClr val="tx1"/>
              </a:solidFill>
              <a:round/>
              <a:headEnd/>
              <a:tailEnd/>
            </a:ln>
            <a:effectLst/>
          </p:spPr>
          <p:txBody>
            <a:bodyPr wrap="none" anchor="ctr"/>
            <a:lstStyle/>
            <a:p>
              <a:pPr>
                <a:defRPr/>
              </a:pPr>
              <a:endParaRPr lang="en-US"/>
            </a:p>
          </p:txBody>
        </p:sp>
        <p:sp>
          <p:nvSpPr>
            <p:cNvPr id="22624" name="Freeform 96"/>
            <p:cNvSpPr>
              <a:spLocks/>
            </p:cNvSpPr>
            <p:nvPr/>
          </p:nvSpPr>
          <p:spPr bwMode="auto">
            <a:xfrm>
              <a:off x="3224" y="4060"/>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FF99"/>
            </a:solidFill>
            <a:ln w="9525">
              <a:solidFill>
                <a:schemeClr val="tx1"/>
              </a:solidFill>
              <a:round/>
              <a:headEnd/>
              <a:tailEnd/>
            </a:ln>
            <a:effectLst/>
          </p:spPr>
          <p:txBody>
            <a:bodyPr wrap="none" anchor="ctr"/>
            <a:lstStyle/>
            <a:p>
              <a:pPr>
                <a:defRPr/>
              </a:pPr>
              <a:endParaRPr lang="en-US"/>
            </a:p>
          </p:txBody>
        </p:sp>
        <p:sp>
          <p:nvSpPr>
            <p:cNvPr id="22625" name="Freeform 97"/>
            <p:cNvSpPr>
              <a:spLocks/>
            </p:cNvSpPr>
            <p:nvPr/>
          </p:nvSpPr>
          <p:spPr bwMode="auto">
            <a:xfrm rot="5400000">
              <a:off x="2978" y="3822"/>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FF99"/>
            </a:solidFill>
            <a:ln w="9525">
              <a:solidFill>
                <a:schemeClr val="tx1"/>
              </a:solidFill>
              <a:round/>
              <a:headEnd/>
              <a:tailEnd/>
            </a:ln>
            <a:effectLst/>
          </p:spPr>
          <p:txBody>
            <a:bodyPr wrap="none" anchor="ctr"/>
            <a:lstStyle/>
            <a:p>
              <a:pPr>
                <a:defRPr/>
              </a:pPr>
              <a:endParaRPr lang="en-US"/>
            </a:p>
          </p:txBody>
        </p:sp>
        <p:sp>
          <p:nvSpPr>
            <p:cNvPr id="22626" name="Freeform 98"/>
            <p:cNvSpPr>
              <a:spLocks/>
            </p:cNvSpPr>
            <p:nvPr/>
          </p:nvSpPr>
          <p:spPr bwMode="auto">
            <a:xfrm rot="-5400000">
              <a:off x="3476" y="3823"/>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FF99"/>
            </a:solidFill>
            <a:ln w="9525">
              <a:solidFill>
                <a:schemeClr val="tx1"/>
              </a:solidFill>
              <a:round/>
              <a:headEnd/>
              <a:tailEnd/>
            </a:ln>
            <a:effectLst/>
          </p:spPr>
          <p:txBody>
            <a:bodyPr wrap="none" anchor="ctr"/>
            <a:lstStyle/>
            <a:p>
              <a:pPr>
                <a:defRPr/>
              </a:pPr>
              <a:endParaRPr lang="en-US"/>
            </a:p>
          </p:txBody>
        </p:sp>
        <p:sp>
          <p:nvSpPr>
            <p:cNvPr id="22627" name="Freeform 99"/>
            <p:cNvSpPr>
              <a:spLocks/>
            </p:cNvSpPr>
            <p:nvPr/>
          </p:nvSpPr>
          <p:spPr bwMode="auto">
            <a:xfrm rot="-5400000">
              <a:off x="3474" y="3246"/>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FF99"/>
            </a:solidFill>
            <a:ln w="9525">
              <a:solidFill>
                <a:schemeClr val="tx1"/>
              </a:solidFill>
              <a:round/>
              <a:headEnd/>
              <a:tailEnd/>
            </a:ln>
            <a:effectLst/>
          </p:spPr>
          <p:txBody>
            <a:bodyPr wrap="none" anchor="ctr"/>
            <a:lstStyle/>
            <a:p>
              <a:pPr>
                <a:defRPr/>
              </a:pPr>
              <a:endParaRPr lang="en-US"/>
            </a:p>
          </p:txBody>
        </p:sp>
        <p:sp>
          <p:nvSpPr>
            <p:cNvPr id="22628" name="Freeform 100"/>
            <p:cNvSpPr>
              <a:spLocks/>
            </p:cNvSpPr>
            <p:nvPr/>
          </p:nvSpPr>
          <p:spPr bwMode="auto">
            <a:xfrm flipV="1">
              <a:off x="3224" y="3008"/>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FF99"/>
            </a:solidFill>
            <a:ln w="9525">
              <a:solidFill>
                <a:schemeClr val="tx1"/>
              </a:solidFill>
              <a:round/>
              <a:headEnd/>
              <a:tailEnd/>
            </a:ln>
            <a:effectLst/>
          </p:spPr>
          <p:txBody>
            <a:bodyPr wrap="none" anchor="ctr"/>
            <a:lstStyle/>
            <a:p>
              <a:pPr>
                <a:defRPr/>
              </a:pPr>
              <a:endParaRPr lang="en-US"/>
            </a:p>
          </p:txBody>
        </p:sp>
        <p:sp>
          <p:nvSpPr>
            <p:cNvPr id="22629" name="Freeform 101"/>
            <p:cNvSpPr>
              <a:spLocks/>
            </p:cNvSpPr>
            <p:nvPr/>
          </p:nvSpPr>
          <p:spPr bwMode="auto">
            <a:xfrm>
              <a:off x="3225" y="3528"/>
              <a:ext cx="521" cy="89"/>
            </a:xfrm>
            <a:custGeom>
              <a:avLst/>
              <a:gdLst/>
              <a:ahLst/>
              <a:cxnLst>
                <a:cxn ang="0">
                  <a:pos x="43" y="89"/>
                </a:cxn>
                <a:cxn ang="0">
                  <a:pos x="479" y="88"/>
                </a:cxn>
                <a:cxn ang="0">
                  <a:pos x="521" y="44"/>
                </a:cxn>
                <a:cxn ang="0">
                  <a:pos x="478" y="1"/>
                </a:cxn>
                <a:cxn ang="0">
                  <a:pos x="43" y="0"/>
                </a:cxn>
                <a:cxn ang="0">
                  <a:pos x="0" y="44"/>
                </a:cxn>
                <a:cxn ang="0">
                  <a:pos x="43" y="89"/>
                </a:cxn>
              </a:cxnLst>
              <a:rect l="0" t="0" r="r" b="b"/>
              <a:pathLst>
                <a:path w="521" h="89">
                  <a:moveTo>
                    <a:pt x="43" y="89"/>
                  </a:moveTo>
                  <a:lnTo>
                    <a:pt x="479" y="88"/>
                  </a:lnTo>
                  <a:lnTo>
                    <a:pt x="521" y="44"/>
                  </a:lnTo>
                  <a:lnTo>
                    <a:pt x="478" y="1"/>
                  </a:lnTo>
                  <a:lnTo>
                    <a:pt x="43" y="0"/>
                  </a:lnTo>
                  <a:lnTo>
                    <a:pt x="0" y="44"/>
                  </a:lnTo>
                  <a:lnTo>
                    <a:pt x="43" y="89"/>
                  </a:lnTo>
                  <a:close/>
                </a:path>
              </a:pathLst>
            </a:custGeom>
            <a:solidFill>
              <a:srgbClr val="FFFF99"/>
            </a:solidFill>
            <a:ln w="9525">
              <a:solidFill>
                <a:schemeClr val="tx1"/>
              </a:solidFill>
              <a:round/>
              <a:headEnd/>
              <a:tailEnd/>
            </a:ln>
            <a:effectLst/>
          </p:spPr>
          <p:txBody>
            <a:bodyPr wrap="none" anchor="ctr"/>
            <a:lstStyle/>
            <a:p>
              <a:pPr>
                <a:defRPr/>
              </a:pPr>
              <a:endParaRPr lang="en-US"/>
            </a:p>
          </p:txBody>
        </p:sp>
      </p:grpSp>
      <p:sp>
        <p:nvSpPr>
          <p:cNvPr id="17427" name="Text Box 102"/>
          <p:cNvSpPr txBox="1">
            <a:spLocks noChangeArrowheads="1"/>
          </p:cNvSpPr>
          <p:nvPr/>
        </p:nvSpPr>
        <p:spPr bwMode="auto">
          <a:xfrm>
            <a:off x="446744" y="163446"/>
            <a:ext cx="1143662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rgbClr val="FFFF00"/>
                </a:solidFill>
                <a:latin typeface="Times New Roman" panose="02020603050405020304" pitchFamily="18" charset="0"/>
              </a:defRPr>
            </a:lvl1pPr>
            <a:lvl2pPr marL="742950" indent="-285750">
              <a:defRPr sz="2400">
                <a:solidFill>
                  <a:srgbClr val="FFFF00"/>
                </a:solidFill>
                <a:latin typeface="Times New Roman" panose="02020603050405020304" pitchFamily="18" charset="0"/>
              </a:defRPr>
            </a:lvl2pPr>
            <a:lvl3pPr marL="1143000" indent="-228600">
              <a:defRPr sz="2400">
                <a:solidFill>
                  <a:srgbClr val="FFFF00"/>
                </a:solidFill>
                <a:latin typeface="Times New Roman" panose="02020603050405020304" pitchFamily="18" charset="0"/>
              </a:defRPr>
            </a:lvl3pPr>
            <a:lvl4pPr marL="1600200" indent="-228600">
              <a:defRPr sz="2400">
                <a:solidFill>
                  <a:srgbClr val="FFFF00"/>
                </a:solidFill>
                <a:latin typeface="Times New Roman" panose="02020603050405020304" pitchFamily="18" charset="0"/>
              </a:defRPr>
            </a:lvl4pPr>
            <a:lvl5pPr marL="2057400" indent="-228600">
              <a:defRPr sz="2400">
                <a:solidFill>
                  <a:srgbClr val="FFFF00"/>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00"/>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00"/>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00"/>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00"/>
                </a:solidFill>
                <a:latin typeface="Times New Roman" panose="02020603050405020304" pitchFamily="18" charset="0"/>
              </a:defRPr>
            </a:lvl9pPr>
          </a:lstStyle>
          <a:p>
            <a:pPr algn="ctr"/>
            <a:r>
              <a:rPr lang="en-US" altLang="en-US" sz="3200" b="1" dirty="0">
                <a:solidFill>
                  <a:srgbClr val="0000CC"/>
                </a:solidFill>
              </a:rPr>
              <a:t>DECODERS:  BCD TO </a:t>
            </a:r>
            <a:r>
              <a:rPr lang="en-US" altLang="en-US" sz="3200" b="1" dirty="0" smtClean="0">
                <a:solidFill>
                  <a:srgbClr val="0000CC"/>
                </a:solidFill>
              </a:rPr>
              <a:t>7-SEGMENT </a:t>
            </a:r>
            <a:r>
              <a:rPr lang="en-US" altLang="en-US" sz="3200" b="1" dirty="0">
                <a:solidFill>
                  <a:srgbClr val="0000CC"/>
                </a:solidFill>
              </a:rPr>
              <a:t>DECODER/DRIVER</a:t>
            </a:r>
          </a:p>
        </p:txBody>
      </p:sp>
      <p:sp>
        <p:nvSpPr>
          <p:cNvPr id="22631" name="AutoShape 103"/>
          <p:cNvSpPr>
            <a:spLocks noChangeArrowheads="1"/>
          </p:cNvSpPr>
          <p:nvPr/>
        </p:nvSpPr>
        <p:spPr bwMode="auto">
          <a:xfrm flipV="1">
            <a:off x="3733800" y="2286000"/>
            <a:ext cx="1042988" cy="12192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008000"/>
          </a:solidFill>
          <a:ln w="9525">
            <a:solidFill>
              <a:srgbClr val="008000"/>
            </a:solidFill>
            <a:miter lim="800000"/>
            <a:headEnd/>
            <a:tailEnd/>
          </a:ln>
          <a:effectLst/>
        </p:spPr>
        <p:txBody>
          <a:bodyPr wrap="none" anchor="ctr"/>
          <a:lstStyle/>
          <a:p>
            <a:pPr>
              <a:defRPr/>
            </a:pPr>
            <a:endParaRPr lang="en-US"/>
          </a:p>
        </p:txBody>
      </p:sp>
      <p:sp>
        <p:nvSpPr>
          <p:cNvPr id="17429" name="Text Box 104"/>
          <p:cNvSpPr txBox="1">
            <a:spLocks noChangeArrowheads="1"/>
          </p:cNvSpPr>
          <p:nvPr/>
        </p:nvSpPr>
        <p:spPr bwMode="auto">
          <a:xfrm>
            <a:off x="3238500" y="1409701"/>
            <a:ext cx="1333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rgbClr val="FFFF00"/>
                </a:solidFill>
                <a:latin typeface="Times New Roman" panose="02020603050405020304" pitchFamily="18" charset="0"/>
              </a:defRPr>
            </a:lvl1pPr>
            <a:lvl2pPr marL="742950" indent="-285750">
              <a:defRPr sz="2400">
                <a:solidFill>
                  <a:srgbClr val="FFFF00"/>
                </a:solidFill>
                <a:latin typeface="Times New Roman" panose="02020603050405020304" pitchFamily="18" charset="0"/>
              </a:defRPr>
            </a:lvl2pPr>
            <a:lvl3pPr marL="1143000" indent="-228600">
              <a:defRPr sz="2400">
                <a:solidFill>
                  <a:srgbClr val="FFFF00"/>
                </a:solidFill>
                <a:latin typeface="Times New Roman" panose="02020603050405020304" pitchFamily="18" charset="0"/>
              </a:defRPr>
            </a:lvl3pPr>
            <a:lvl4pPr marL="1600200" indent="-228600">
              <a:defRPr sz="2400">
                <a:solidFill>
                  <a:srgbClr val="FFFF00"/>
                </a:solidFill>
                <a:latin typeface="Times New Roman" panose="02020603050405020304" pitchFamily="18" charset="0"/>
              </a:defRPr>
            </a:lvl4pPr>
            <a:lvl5pPr marL="2057400" indent="-228600">
              <a:defRPr sz="2400">
                <a:solidFill>
                  <a:srgbClr val="FFFF00"/>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00"/>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00"/>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00"/>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00"/>
                </a:solidFill>
                <a:latin typeface="Times New Roman" panose="02020603050405020304" pitchFamily="18" charset="0"/>
              </a:defRPr>
            </a:lvl9pPr>
          </a:lstStyle>
          <a:p>
            <a:r>
              <a:rPr lang="en-US" altLang="en-US" sz="1800" b="1">
                <a:solidFill>
                  <a:srgbClr val="0000CC"/>
                </a:solidFill>
                <a:latin typeface="Tahoma" panose="020B0604030504040204" pitchFamily="34" charset="0"/>
              </a:rPr>
              <a:t>BCD input</a:t>
            </a:r>
          </a:p>
        </p:txBody>
      </p:sp>
      <p:sp>
        <p:nvSpPr>
          <p:cNvPr id="22633" name="Rectangle 105"/>
          <p:cNvSpPr>
            <a:spLocks noChangeArrowheads="1"/>
          </p:cNvSpPr>
          <p:nvPr/>
        </p:nvSpPr>
        <p:spPr bwMode="auto">
          <a:xfrm>
            <a:off x="3276600" y="1981200"/>
            <a:ext cx="1219200" cy="381000"/>
          </a:xfrm>
          <a:prstGeom prst="rect">
            <a:avLst/>
          </a:prstGeom>
          <a:solidFill>
            <a:srgbClr val="DDDDDD"/>
          </a:solidFill>
          <a:ln w="9525">
            <a:solidFill>
              <a:schemeClr val="tx1"/>
            </a:solidFill>
            <a:miter lim="800000"/>
            <a:headEnd/>
            <a:tailEnd/>
          </a:ln>
          <a:effectLst>
            <a:outerShdw dist="35921" dir="2700000" algn="ctr" rotWithShape="0">
              <a:srgbClr val="000000"/>
            </a:outerShdw>
          </a:effectLst>
        </p:spPr>
        <p:txBody>
          <a:bodyPr wrap="none" anchor="ctr"/>
          <a:lstStyle/>
          <a:p>
            <a:pPr algn="ctr">
              <a:defRPr/>
            </a:pPr>
            <a:r>
              <a:rPr lang="en-US" b="1">
                <a:solidFill>
                  <a:srgbClr val="FF0000"/>
                </a:solidFill>
              </a:rPr>
              <a:t>0 0 0 0</a:t>
            </a:r>
            <a:endParaRPr lang="en-US" sz="2000">
              <a:solidFill>
                <a:srgbClr val="FF0000"/>
              </a:solidFill>
            </a:endParaRPr>
          </a:p>
        </p:txBody>
      </p:sp>
      <p:sp>
        <p:nvSpPr>
          <p:cNvPr id="17431" name="Text Box 106"/>
          <p:cNvSpPr txBox="1">
            <a:spLocks noChangeArrowheads="1"/>
          </p:cNvSpPr>
          <p:nvPr/>
        </p:nvSpPr>
        <p:spPr bwMode="auto">
          <a:xfrm>
            <a:off x="7623176" y="1371600"/>
            <a:ext cx="19399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rgbClr val="FFFF00"/>
                </a:solidFill>
                <a:latin typeface="Times New Roman" panose="02020603050405020304" pitchFamily="18" charset="0"/>
              </a:defRPr>
            </a:lvl1pPr>
            <a:lvl2pPr marL="742950" indent="-285750">
              <a:defRPr sz="2400">
                <a:solidFill>
                  <a:srgbClr val="FFFF00"/>
                </a:solidFill>
                <a:latin typeface="Times New Roman" panose="02020603050405020304" pitchFamily="18" charset="0"/>
              </a:defRPr>
            </a:lvl2pPr>
            <a:lvl3pPr marL="1143000" indent="-228600">
              <a:defRPr sz="2400">
                <a:solidFill>
                  <a:srgbClr val="FFFF00"/>
                </a:solidFill>
                <a:latin typeface="Times New Roman" panose="02020603050405020304" pitchFamily="18" charset="0"/>
              </a:defRPr>
            </a:lvl3pPr>
            <a:lvl4pPr marL="1600200" indent="-228600">
              <a:defRPr sz="2400">
                <a:solidFill>
                  <a:srgbClr val="FFFF00"/>
                </a:solidFill>
                <a:latin typeface="Times New Roman" panose="02020603050405020304" pitchFamily="18" charset="0"/>
              </a:defRPr>
            </a:lvl4pPr>
            <a:lvl5pPr marL="2057400" indent="-228600">
              <a:defRPr sz="2400">
                <a:solidFill>
                  <a:srgbClr val="FFFF00"/>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00"/>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00"/>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00"/>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00"/>
                </a:solidFill>
                <a:latin typeface="Times New Roman" panose="02020603050405020304" pitchFamily="18" charset="0"/>
              </a:defRPr>
            </a:lvl9pPr>
          </a:lstStyle>
          <a:p>
            <a:pPr algn="ctr"/>
            <a:r>
              <a:rPr lang="en-US" altLang="en-US" sz="1800" b="1">
                <a:solidFill>
                  <a:srgbClr val="0000CC"/>
                </a:solidFill>
                <a:latin typeface="Tahoma" panose="020B0604030504040204" pitchFamily="34" charset="0"/>
              </a:rPr>
              <a:t>Decimal output</a:t>
            </a:r>
          </a:p>
          <a:p>
            <a:pPr algn="ctr"/>
            <a:r>
              <a:rPr lang="en-US" altLang="en-US" sz="1800" b="1">
                <a:solidFill>
                  <a:srgbClr val="0000CC"/>
                </a:solidFill>
                <a:latin typeface="Tahoma" panose="020B0604030504040204" pitchFamily="34" charset="0"/>
              </a:rPr>
              <a:t>LED</a:t>
            </a:r>
          </a:p>
        </p:txBody>
      </p:sp>
      <p:sp>
        <p:nvSpPr>
          <p:cNvPr id="22635" name="Rectangle 107"/>
          <p:cNvSpPr>
            <a:spLocks noChangeArrowheads="1"/>
          </p:cNvSpPr>
          <p:nvPr/>
        </p:nvSpPr>
        <p:spPr bwMode="auto">
          <a:xfrm>
            <a:off x="3276600" y="1981200"/>
            <a:ext cx="1219200" cy="381000"/>
          </a:xfrm>
          <a:prstGeom prst="rect">
            <a:avLst/>
          </a:prstGeom>
          <a:solidFill>
            <a:srgbClr val="DDDDDD"/>
          </a:solidFill>
          <a:ln w="9525">
            <a:solidFill>
              <a:schemeClr val="tx1"/>
            </a:solidFill>
            <a:miter lim="800000"/>
            <a:headEnd/>
            <a:tailEnd/>
          </a:ln>
          <a:effectLst>
            <a:outerShdw dist="35921" dir="2700000" algn="ctr" rotWithShape="0">
              <a:srgbClr val="000000"/>
            </a:outerShdw>
          </a:effectLst>
        </p:spPr>
        <p:txBody>
          <a:bodyPr wrap="none" anchor="ctr"/>
          <a:lstStyle/>
          <a:p>
            <a:pPr algn="ctr">
              <a:defRPr/>
            </a:pPr>
            <a:r>
              <a:rPr lang="en-US" b="1">
                <a:solidFill>
                  <a:srgbClr val="FF0000"/>
                </a:solidFill>
              </a:rPr>
              <a:t>0 0 0 1</a:t>
            </a:r>
            <a:endParaRPr lang="en-US" sz="2000" b="1">
              <a:solidFill>
                <a:srgbClr val="FF0000"/>
              </a:solidFill>
            </a:endParaRPr>
          </a:p>
        </p:txBody>
      </p:sp>
      <p:sp>
        <p:nvSpPr>
          <p:cNvPr id="22636" name="Rectangle 108"/>
          <p:cNvSpPr>
            <a:spLocks noChangeArrowheads="1"/>
          </p:cNvSpPr>
          <p:nvPr/>
        </p:nvSpPr>
        <p:spPr bwMode="auto">
          <a:xfrm>
            <a:off x="3276600" y="1981200"/>
            <a:ext cx="1219200" cy="381000"/>
          </a:xfrm>
          <a:prstGeom prst="rect">
            <a:avLst/>
          </a:prstGeom>
          <a:solidFill>
            <a:srgbClr val="DDDDDD"/>
          </a:solidFill>
          <a:ln w="9525">
            <a:solidFill>
              <a:schemeClr val="tx1"/>
            </a:solidFill>
            <a:miter lim="800000"/>
            <a:headEnd/>
            <a:tailEnd/>
          </a:ln>
          <a:effectLst>
            <a:outerShdw dist="35921" dir="2700000" algn="ctr" rotWithShape="0">
              <a:srgbClr val="000000"/>
            </a:outerShdw>
          </a:effectLst>
        </p:spPr>
        <p:txBody>
          <a:bodyPr wrap="none" anchor="ctr"/>
          <a:lstStyle/>
          <a:p>
            <a:pPr algn="ctr">
              <a:defRPr/>
            </a:pPr>
            <a:r>
              <a:rPr lang="en-US" b="1">
                <a:solidFill>
                  <a:srgbClr val="FF0000"/>
                </a:solidFill>
              </a:rPr>
              <a:t>0 0 1 0</a:t>
            </a:r>
            <a:endParaRPr lang="en-US" sz="2000" b="1">
              <a:solidFill>
                <a:srgbClr val="FF0000"/>
              </a:solidFill>
            </a:endParaRPr>
          </a:p>
        </p:txBody>
      </p:sp>
      <p:sp>
        <p:nvSpPr>
          <p:cNvPr id="22637" name="Rectangle 109"/>
          <p:cNvSpPr>
            <a:spLocks noChangeArrowheads="1"/>
          </p:cNvSpPr>
          <p:nvPr/>
        </p:nvSpPr>
        <p:spPr bwMode="auto">
          <a:xfrm>
            <a:off x="3276600" y="1981200"/>
            <a:ext cx="1219200" cy="381000"/>
          </a:xfrm>
          <a:prstGeom prst="rect">
            <a:avLst/>
          </a:prstGeom>
          <a:solidFill>
            <a:srgbClr val="DDDDDD"/>
          </a:solidFill>
          <a:ln w="9525">
            <a:solidFill>
              <a:schemeClr val="tx1"/>
            </a:solidFill>
            <a:miter lim="800000"/>
            <a:headEnd/>
            <a:tailEnd/>
          </a:ln>
          <a:effectLst>
            <a:outerShdw dist="35921" dir="2700000" algn="ctr" rotWithShape="0">
              <a:srgbClr val="000000"/>
            </a:outerShdw>
          </a:effectLst>
        </p:spPr>
        <p:txBody>
          <a:bodyPr wrap="none" anchor="ctr"/>
          <a:lstStyle/>
          <a:p>
            <a:pPr algn="ctr">
              <a:defRPr/>
            </a:pPr>
            <a:r>
              <a:rPr lang="en-US" b="1">
                <a:solidFill>
                  <a:srgbClr val="FF0000"/>
                </a:solidFill>
              </a:rPr>
              <a:t>0 0 1 1</a:t>
            </a:r>
            <a:endParaRPr lang="en-US" sz="2000">
              <a:solidFill>
                <a:srgbClr val="FF0000"/>
              </a:solidFill>
            </a:endParaRPr>
          </a:p>
        </p:txBody>
      </p:sp>
      <p:sp>
        <p:nvSpPr>
          <p:cNvPr id="22638" name="Rectangle 110"/>
          <p:cNvSpPr>
            <a:spLocks noChangeArrowheads="1"/>
          </p:cNvSpPr>
          <p:nvPr/>
        </p:nvSpPr>
        <p:spPr bwMode="auto">
          <a:xfrm>
            <a:off x="3276600" y="1981200"/>
            <a:ext cx="1219200" cy="381000"/>
          </a:xfrm>
          <a:prstGeom prst="rect">
            <a:avLst/>
          </a:prstGeom>
          <a:solidFill>
            <a:srgbClr val="DDDDDD"/>
          </a:solidFill>
          <a:ln w="9525">
            <a:solidFill>
              <a:schemeClr val="tx1"/>
            </a:solidFill>
            <a:miter lim="800000"/>
            <a:headEnd/>
            <a:tailEnd/>
          </a:ln>
          <a:effectLst>
            <a:outerShdw dist="35921" dir="2700000" algn="ctr" rotWithShape="0">
              <a:srgbClr val="000000"/>
            </a:outerShdw>
          </a:effectLst>
        </p:spPr>
        <p:txBody>
          <a:bodyPr wrap="none" anchor="ctr"/>
          <a:lstStyle/>
          <a:p>
            <a:pPr algn="ctr">
              <a:defRPr/>
            </a:pPr>
            <a:r>
              <a:rPr lang="en-US" b="1">
                <a:solidFill>
                  <a:srgbClr val="FF0000"/>
                </a:solidFill>
              </a:rPr>
              <a:t>0 1 0 0</a:t>
            </a:r>
            <a:endParaRPr lang="en-US" sz="2000">
              <a:solidFill>
                <a:srgbClr val="FF0000"/>
              </a:solidFill>
            </a:endParaRPr>
          </a:p>
        </p:txBody>
      </p:sp>
      <p:grpSp>
        <p:nvGrpSpPr>
          <p:cNvPr id="12" name="Group 111"/>
          <p:cNvGrpSpPr>
            <a:grpSpLocks/>
          </p:cNvGrpSpPr>
          <p:nvPr/>
        </p:nvGrpSpPr>
        <p:grpSpPr bwMode="auto">
          <a:xfrm>
            <a:off x="8915400" y="2362200"/>
            <a:ext cx="133350" cy="1752600"/>
            <a:chOff x="2304" y="2928"/>
            <a:chExt cx="84" cy="1104"/>
          </a:xfrm>
        </p:grpSpPr>
        <p:sp>
          <p:nvSpPr>
            <p:cNvPr id="22640" name="Freeform 112"/>
            <p:cNvSpPr>
              <a:spLocks/>
            </p:cNvSpPr>
            <p:nvPr/>
          </p:nvSpPr>
          <p:spPr bwMode="auto">
            <a:xfrm rot="-5400000">
              <a:off x="2084" y="3727"/>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0000"/>
            </a:solidFill>
            <a:ln w="9525">
              <a:solidFill>
                <a:schemeClr val="tx1"/>
              </a:solidFill>
              <a:round/>
              <a:headEnd/>
              <a:tailEnd/>
            </a:ln>
            <a:effectLst/>
          </p:spPr>
          <p:txBody>
            <a:bodyPr wrap="none" anchor="ctr"/>
            <a:lstStyle/>
            <a:p>
              <a:pPr>
                <a:defRPr/>
              </a:pPr>
              <a:endParaRPr lang="en-US"/>
            </a:p>
          </p:txBody>
        </p:sp>
        <p:sp>
          <p:nvSpPr>
            <p:cNvPr id="22641" name="Freeform 113"/>
            <p:cNvSpPr>
              <a:spLocks/>
            </p:cNvSpPr>
            <p:nvPr/>
          </p:nvSpPr>
          <p:spPr bwMode="auto">
            <a:xfrm rot="-5400000">
              <a:off x="2082" y="3150"/>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0000"/>
            </a:solidFill>
            <a:ln w="9525">
              <a:solidFill>
                <a:schemeClr val="tx1"/>
              </a:solidFill>
              <a:round/>
              <a:headEnd/>
              <a:tailEnd/>
            </a:ln>
            <a:effectLst/>
          </p:spPr>
          <p:txBody>
            <a:bodyPr wrap="none" anchor="ctr"/>
            <a:lstStyle/>
            <a:p>
              <a:pPr>
                <a:defRPr/>
              </a:pPr>
              <a:endParaRPr lang="en-US"/>
            </a:p>
          </p:txBody>
        </p:sp>
      </p:grpSp>
      <p:grpSp>
        <p:nvGrpSpPr>
          <p:cNvPr id="13" name="Group 114"/>
          <p:cNvGrpSpPr>
            <a:grpSpLocks/>
          </p:cNvGrpSpPr>
          <p:nvPr/>
        </p:nvGrpSpPr>
        <p:grpSpPr bwMode="auto">
          <a:xfrm>
            <a:off x="8153400" y="2343150"/>
            <a:ext cx="920750" cy="1803400"/>
            <a:chOff x="3200" y="3008"/>
            <a:chExt cx="580" cy="1136"/>
          </a:xfrm>
        </p:grpSpPr>
        <p:sp>
          <p:nvSpPr>
            <p:cNvPr id="22643" name="Freeform 115"/>
            <p:cNvSpPr>
              <a:spLocks/>
            </p:cNvSpPr>
            <p:nvPr/>
          </p:nvSpPr>
          <p:spPr bwMode="auto">
            <a:xfrm rot="5400000">
              <a:off x="2978" y="3246"/>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FF99"/>
            </a:solidFill>
            <a:ln w="9525">
              <a:solidFill>
                <a:schemeClr val="tx1"/>
              </a:solidFill>
              <a:round/>
              <a:headEnd/>
              <a:tailEnd/>
            </a:ln>
            <a:effectLst/>
          </p:spPr>
          <p:txBody>
            <a:bodyPr wrap="none" anchor="ctr"/>
            <a:lstStyle/>
            <a:p>
              <a:pPr>
                <a:defRPr/>
              </a:pPr>
              <a:endParaRPr lang="en-US"/>
            </a:p>
          </p:txBody>
        </p:sp>
        <p:sp>
          <p:nvSpPr>
            <p:cNvPr id="22644" name="Freeform 116"/>
            <p:cNvSpPr>
              <a:spLocks/>
            </p:cNvSpPr>
            <p:nvPr/>
          </p:nvSpPr>
          <p:spPr bwMode="auto">
            <a:xfrm>
              <a:off x="3224" y="4060"/>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FF99"/>
            </a:solidFill>
            <a:ln w="9525">
              <a:solidFill>
                <a:schemeClr val="tx1"/>
              </a:solidFill>
              <a:round/>
              <a:headEnd/>
              <a:tailEnd/>
            </a:ln>
            <a:effectLst/>
          </p:spPr>
          <p:txBody>
            <a:bodyPr wrap="none" anchor="ctr"/>
            <a:lstStyle/>
            <a:p>
              <a:pPr>
                <a:defRPr/>
              </a:pPr>
              <a:endParaRPr lang="en-US"/>
            </a:p>
          </p:txBody>
        </p:sp>
        <p:sp>
          <p:nvSpPr>
            <p:cNvPr id="22645" name="Freeform 117"/>
            <p:cNvSpPr>
              <a:spLocks/>
            </p:cNvSpPr>
            <p:nvPr/>
          </p:nvSpPr>
          <p:spPr bwMode="auto">
            <a:xfrm rot="5400000">
              <a:off x="2978" y="3822"/>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FF99"/>
            </a:solidFill>
            <a:ln w="9525">
              <a:solidFill>
                <a:schemeClr val="tx1"/>
              </a:solidFill>
              <a:round/>
              <a:headEnd/>
              <a:tailEnd/>
            </a:ln>
            <a:effectLst/>
          </p:spPr>
          <p:txBody>
            <a:bodyPr wrap="none" anchor="ctr"/>
            <a:lstStyle/>
            <a:p>
              <a:pPr>
                <a:defRPr/>
              </a:pPr>
              <a:endParaRPr lang="en-US"/>
            </a:p>
          </p:txBody>
        </p:sp>
        <p:sp>
          <p:nvSpPr>
            <p:cNvPr id="22646" name="Freeform 118"/>
            <p:cNvSpPr>
              <a:spLocks/>
            </p:cNvSpPr>
            <p:nvPr/>
          </p:nvSpPr>
          <p:spPr bwMode="auto">
            <a:xfrm rot="-5400000">
              <a:off x="3476" y="3823"/>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FF99"/>
            </a:solidFill>
            <a:ln w="9525">
              <a:solidFill>
                <a:schemeClr val="tx1"/>
              </a:solidFill>
              <a:round/>
              <a:headEnd/>
              <a:tailEnd/>
            </a:ln>
            <a:effectLst/>
          </p:spPr>
          <p:txBody>
            <a:bodyPr wrap="none" anchor="ctr"/>
            <a:lstStyle/>
            <a:p>
              <a:pPr>
                <a:defRPr/>
              </a:pPr>
              <a:endParaRPr lang="en-US"/>
            </a:p>
          </p:txBody>
        </p:sp>
        <p:sp>
          <p:nvSpPr>
            <p:cNvPr id="22647" name="Freeform 119"/>
            <p:cNvSpPr>
              <a:spLocks/>
            </p:cNvSpPr>
            <p:nvPr/>
          </p:nvSpPr>
          <p:spPr bwMode="auto">
            <a:xfrm rot="-5400000">
              <a:off x="3474" y="3246"/>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FF99"/>
            </a:solidFill>
            <a:ln w="9525">
              <a:solidFill>
                <a:schemeClr val="tx1"/>
              </a:solidFill>
              <a:round/>
              <a:headEnd/>
              <a:tailEnd/>
            </a:ln>
            <a:effectLst/>
          </p:spPr>
          <p:txBody>
            <a:bodyPr wrap="none" anchor="ctr"/>
            <a:lstStyle/>
            <a:p>
              <a:pPr>
                <a:defRPr/>
              </a:pPr>
              <a:endParaRPr lang="en-US"/>
            </a:p>
          </p:txBody>
        </p:sp>
        <p:sp>
          <p:nvSpPr>
            <p:cNvPr id="22648" name="Freeform 120"/>
            <p:cNvSpPr>
              <a:spLocks/>
            </p:cNvSpPr>
            <p:nvPr/>
          </p:nvSpPr>
          <p:spPr bwMode="auto">
            <a:xfrm flipV="1">
              <a:off x="3224" y="3008"/>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FF99"/>
            </a:solidFill>
            <a:ln w="9525">
              <a:solidFill>
                <a:schemeClr val="tx1"/>
              </a:solidFill>
              <a:round/>
              <a:headEnd/>
              <a:tailEnd/>
            </a:ln>
            <a:effectLst/>
          </p:spPr>
          <p:txBody>
            <a:bodyPr wrap="none" anchor="ctr"/>
            <a:lstStyle/>
            <a:p>
              <a:pPr>
                <a:defRPr/>
              </a:pPr>
              <a:endParaRPr lang="en-US"/>
            </a:p>
          </p:txBody>
        </p:sp>
        <p:sp>
          <p:nvSpPr>
            <p:cNvPr id="22649" name="Freeform 121"/>
            <p:cNvSpPr>
              <a:spLocks/>
            </p:cNvSpPr>
            <p:nvPr/>
          </p:nvSpPr>
          <p:spPr bwMode="auto">
            <a:xfrm>
              <a:off x="3225" y="3528"/>
              <a:ext cx="521" cy="89"/>
            </a:xfrm>
            <a:custGeom>
              <a:avLst/>
              <a:gdLst/>
              <a:ahLst/>
              <a:cxnLst>
                <a:cxn ang="0">
                  <a:pos x="43" y="89"/>
                </a:cxn>
                <a:cxn ang="0">
                  <a:pos x="479" y="88"/>
                </a:cxn>
                <a:cxn ang="0">
                  <a:pos x="521" y="44"/>
                </a:cxn>
                <a:cxn ang="0">
                  <a:pos x="478" y="1"/>
                </a:cxn>
                <a:cxn ang="0">
                  <a:pos x="43" y="0"/>
                </a:cxn>
                <a:cxn ang="0">
                  <a:pos x="0" y="44"/>
                </a:cxn>
                <a:cxn ang="0">
                  <a:pos x="43" y="89"/>
                </a:cxn>
              </a:cxnLst>
              <a:rect l="0" t="0" r="r" b="b"/>
              <a:pathLst>
                <a:path w="521" h="89">
                  <a:moveTo>
                    <a:pt x="43" y="89"/>
                  </a:moveTo>
                  <a:lnTo>
                    <a:pt x="479" y="88"/>
                  </a:lnTo>
                  <a:lnTo>
                    <a:pt x="521" y="44"/>
                  </a:lnTo>
                  <a:lnTo>
                    <a:pt x="478" y="1"/>
                  </a:lnTo>
                  <a:lnTo>
                    <a:pt x="43" y="0"/>
                  </a:lnTo>
                  <a:lnTo>
                    <a:pt x="0" y="44"/>
                  </a:lnTo>
                  <a:lnTo>
                    <a:pt x="43" y="89"/>
                  </a:lnTo>
                  <a:close/>
                </a:path>
              </a:pathLst>
            </a:custGeom>
            <a:solidFill>
              <a:srgbClr val="FFFF99"/>
            </a:solidFill>
            <a:ln w="9525">
              <a:solidFill>
                <a:schemeClr val="tx1"/>
              </a:solidFill>
              <a:round/>
              <a:headEnd/>
              <a:tailEnd/>
            </a:ln>
            <a:effectLst/>
          </p:spPr>
          <p:txBody>
            <a:bodyPr wrap="none" anchor="ctr"/>
            <a:lstStyle/>
            <a:p>
              <a:pPr>
                <a:defRPr/>
              </a:pPr>
              <a:endParaRPr lang="en-US"/>
            </a:p>
          </p:txBody>
        </p:sp>
      </p:grpSp>
      <p:grpSp>
        <p:nvGrpSpPr>
          <p:cNvPr id="14" name="Group 122"/>
          <p:cNvGrpSpPr>
            <a:grpSpLocks/>
          </p:cNvGrpSpPr>
          <p:nvPr/>
        </p:nvGrpSpPr>
        <p:grpSpPr bwMode="auto">
          <a:xfrm>
            <a:off x="8153400" y="2362200"/>
            <a:ext cx="920750" cy="1803400"/>
            <a:chOff x="2624" y="2960"/>
            <a:chExt cx="580" cy="1136"/>
          </a:xfrm>
        </p:grpSpPr>
        <p:sp>
          <p:nvSpPr>
            <p:cNvPr id="22651" name="Freeform 123"/>
            <p:cNvSpPr>
              <a:spLocks/>
            </p:cNvSpPr>
            <p:nvPr/>
          </p:nvSpPr>
          <p:spPr bwMode="auto">
            <a:xfrm>
              <a:off x="2648" y="4012"/>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0000"/>
            </a:solidFill>
            <a:ln w="9525">
              <a:solidFill>
                <a:schemeClr val="tx1"/>
              </a:solidFill>
              <a:round/>
              <a:headEnd/>
              <a:tailEnd/>
            </a:ln>
            <a:effectLst/>
          </p:spPr>
          <p:txBody>
            <a:bodyPr wrap="none" anchor="ctr"/>
            <a:lstStyle/>
            <a:p>
              <a:pPr>
                <a:defRPr/>
              </a:pPr>
              <a:endParaRPr lang="en-US"/>
            </a:p>
          </p:txBody>
        </p:sp>
        <p:sp>
          <p:nvSpPr>
            <p:cNvPr id="22652" name="Freeform 124"/>
            <p:cNvSpPr>
              <a:spLocks/>
            </p:cNvSpPr>
            <p:nvPr/>
          </p:nvSpPr>
          <p:spPr bwMode="auto">
            <a:xfrm rot="5400000">
              <a:off x="2402" y="3774"/>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0000"/>
            </a:solidFill>
            <a:ln w="9525">
              <a:solidFill>
                <a:schemeClr val="tx1"/>
              </a:solidFill>
              <a:round/>
              <a:headEnd/>
              <a:tailEnd/>
            </a:ln>
            <a:effectLst/>
          </p:spPr>
          <p:txBody>
            <a:bodyPr wrap="none" anchor="ctr"/>
            <a:lstStyle/>
            <a:p>
              <a:pPr>
                <a:defRPr/>
              </a:pPr>
              <a:endParaRPr lang="en-US"/>
            </a:p>
          </p:txBody>
        </p:sp>
        <p:sp>
          <p:nvSpPr>
            <p:cNvPr id="22653" name="Freeform 125"/>
            <p:cNvSpPr>
              <a:spLocks/>
            </p:cNvSpPr>
            <p:nvPr/>
          </p:nvSpPr>
          <p:spPr bwMode="auto">
            <a:xfrm rot="-5400000">
              <a:off x="2898" y="3198"/>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0000"/>
            </a:solidFill>
            <a:ln w="9525">
              <a:solidFill>
                <a:schemeClr val="tx1"/>
              </a:solidFill>
              <a:round/>
              <a:headEnd/>
              <a:tailEnd/>
            </a:ln>
            <a:effectLst/>
          </p:spPr>
          <p:txBody>
            <a:bodyPr wrap="none" anchor="ctr"/>
            <a:lstStyle/>
            <a:p>
              <a:pPr>
                <a:defRPr/>
              </a:pPr>
              <a:endParaRPr lang="en-US"/>
            </a:p>
          </p:txBody>
        </p:sp>
        <p:sp>
          <p:nvSpPr>
            <p:cNvPr id="22654" name="Freeform 126"/>
            <p:cNvSpPr>
              <a:spLocks/>
            </p:cNvSpPr>
            <p:nvPr/>
          </p:nvSpPr>
          <p:spPr bwMode="auto">
            <a:xfrm flipV="1">
              <a:off x="2648" y="2960"/>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0000"/>
            </a:solidFill>
            <a:ln w="9525">
              <a:solidFill>
                <a:schemeClr val="tx1"/>
              </a:solidFill>
              <a:round/>
              <a:headEnd/>
              <a:tailEnd/>
            </a:ln>
            <a:effectLst/>
          </p:spPr>
          <p:txBody>
            <a:bodyPr wrap="none" anchor="ctr"/>
            <a:lstStyle/>
            <a:p>
              <a:pPr>
                <a:defRPr/>
              </a:pPr>
              <a:endParaRPr lang="en-US"/>
            </a:p>
          </p:txBody>
        </p:sp>
        <p:sp>
          <p:nvSpPr>
            <p:cNvPr id="22655" name="Freeform 127"/>
            <p:cNvSpPr>
              <a:spLocks/>
            </p:cNvSpPr>
            <p:nvPr/>
          </p:nvSpPr>
          <p:spPr bwMode="auto">
            <a:xfrm>
              <a:off x="2649" y="3480"/>
              <a:ext cx="521" cy="89"/>
            </a:xfrm>
            <a:custGeom>
              <a:avLst/>
              <a:gdLst/>
              <a:ahLst/>
              <a:cxnLst>
                <a:cxn ang="0">
                  <a:pos x="43" y="89"/>
                </a:cxn>
                <a:cxn ang="0">
                  <a:pos x="479" y="88"/>
                </a:cxn>
                <a:cxn ang="0">
                  <a:pos x="521" y="44"/>
                </a:cxn>
                <a:cxn ang="0">
                  <a:pos x="478" y="1"/>
                </a:cxn>
                <a:cxn ang="0">
                  <a:pos x="43" y="0"/>
                </a:cxn>
                <a:cxn ang="0">
                  <a:pos x="0" y="44"/>
                </a:cxn>
                <a:cxn ang="0">
                  <a:pos x="43" y="89"/>
                </a:cxn>
              </a:cxnLst>
              <a:rect l="0" t="0" r="r" b="b"/>
              <a:pathLst>
                <a:path w="521" h="89">
                  <a:moveTo>
                    <a:pt x="43" y="89"/>
                  </a:moveTo>
                  <a:lnTo>
                    <a:pt x="479" y="88"/>
                  </a:lnTo>
                  <a:lnTo>
                    <a:pt x="521" y="44"/>
                  </a:lnTo>
                  <a:lnTo>
                    <a:pt x="478" y="1"/>
                  </a:lnTo>
                  <a:lnTo>
                    <a:pt x="43" y="0"/>
                  </a:lnTo>
                  <a:lnTo>
                    <a:pt x="0" y="44"/>
                  </a:lnTo>
                  <a:lnTo>
                    <a:pt x="43" y="89"/>
                  </a:lnTo>
                  <a:close/>
                </a:path>
              </a:pathLst>
            </a:custGeom>
            <a:solidFill>
              <a:srgbClr val="FF0000"/>
            </a:solidFill>
            <a:ln w="9525">
              <a:solidFill>
                <a:schemeClr val="tx1"/>
              </a:solidFill>
              <a:round/>
              <a:headEnd/>
              <a:tailEnd/>
            </a:ln>
            <a:effectLst/>
          </p:spPr>
          <p:txBody>
            <a:bodyPr wrap="none" anchor="ctr"/>
            <a:lstStyle/>
            <a:p>
              <a:pPr>
                <a:defRPr/>
              </a:pPr>
              <a:endParaRPr lang="en-US"/>
            </a:p>
          </p:txBody>
        </p:sp>
      </p:grpSp>
      <p:grpSp>
        <p:nvGrpSpPr>
          <p:cNvPr id="15" name="Group 128"/>
          <p:cNvGrpSpPr>
            <a:grpSpLocks/>
          </p:cNvGrpSpPr>
          <p:nvPr/>
        </p:nvGrpSpPr>
        <p:grpSpPr bwMode="auto">
          <a:xfrm>
            <a:off x="8128000" y="2362200"/>
            <a:ext cx="920750" cy="1803400"/>
            <a:chOff x="3536" y="3008"/>
            <a:chExt cx="580" cy="1136"/>
          </a:xfrm>
        </p:grpSpPr>
        <p:sp>
          <p:nvSpPr>
            <p:cNvPr id="22657" name="Freeform 129"/>
            <p:cNvSpPr>
              <a:spLocks/>
            </p:cNvSpPr>
            <p:nvPr/>
          </p:nvSpPr>
          <p:spPr bwMode="auto">
            <a:xfrm rot="5400000">
              <a:off x="3314" y="3246"/>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FF99"/>
            </a:solidFill>
            <a:ln w="9525">
              <a:solidFill>
                <a:schemeClr val="tx1"/>
              </a:solidFill>
              <a:round/>
              <a:headEnd/>
              <a:tailEnd/>
            </a:ln>
            <a:effectLst/>
          </p:spPr>
          <p:txBody>
            <a:bodyPr wrap="none" anchor="ctr"/>
            <a:lstStyle/>
            <a:p>
              <a:pPr>
                <a:defRPr/>
              </a:pPr>
              <a:endParaRPr lang="en-US"/>
            </a:p>
          </p:txBody>
        </p:sp>
        <p:sp>
          <p:nvSpPr>
            <p:cNvPr id="22658" name="Freeform 130"/>
            <p:cNvSpPr>
              <a:spLocks/>
            </p:cNvSpPr>
            <p:nvPr/>
          </p:nvSpPr>
          <p:spPr bwMode="auto">
            <a:xfrm>
              <a:off x="3560" y="4060"/>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FF99"/>
            </a:solidFill>
            <a:ln w="9525">
              <a:solidFill>
                <a:schemeClr val="tx1"/>
              </a:solidFill>
              <a:round/>
              <a:headEnd/>
              <a:tailEnd/>
            </a:ln>
            <a:effectLst/>
          </p:spPr>
          <p:txBody>
            <a:bodyPr wrap="none" anchor="ctr"/>
            <a:lstStyle/>
            <a:p>
              <a:pPr>
                <a:defRPr/>
              </a:pPr>
              <a:endParaRPr lang="en-US"/>
            </a:p>
          </p:txBody>
        </p:sp>
        <p:sp>
          <p:nvSpPr>
            <p:cNvPr id="22659" name="Freeform 131"/>
            <p:cNvSpPr>
              <a:spLocks/>
            </p:cNvSpPr>
            <p:nvPr/>
          </p:nvSpPr>
          <p:spPr bwMode="auto">
            <a:xfrm rot="5400000">
              <a:off x="3314" y="3822"/>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FF99"/>
            </a:solidFill>
            <a:ln w="9525">
              <a:solidFill>
                <a:schemeClr val="tx1"/>
              </a:solidFill>
              <a:round/>
              <a:headEnd/>
              <a:tailEnd/>
            </a:ln>
            <a:effectLst/>
          </p:spPr>
          <p:txBody>
            <a:bodyPr wrap="none" anchor="ctr"/>
            <a:lstStyle/>
            <a:p>
              <a:pPr>
                <a:defRPr/>
              </a:pPr>
              <a:endParaRPr lang="en-US"/>
            </a:p>
          </p:txBody>
        </p:sp>
        <p:sp>
          <p:nvSpPr>
            <p:cNvPr id="22660" name="Freeform 132"/>
            <p:cNvSpPr>
              <a:spLocks/>
            </p:cNvSpPr>
            <p:nvPr/>
          </p:nvSpPr>
          <p:spPr bwMode="auto">
            <a:xfrm rot="-5400000">
              <a:off x="3812" y="3823"/>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FF99"/>
            </a:solidFill>
            <a:ln w="9525">
              <a:solidFill>
                <a:schemeClr val="tx1"/>
              </a:solidFill>
              <a:round/>
              <a:headEnd/>
              <a:tailEnd/>
            </a:ln>
            <a:effectLst/>
          </p:spPr>
          <p:txBody>
            <a:bodyPr wrap="none" anchor="ctr"/>
            <a:lstStyle/>
            <a:p>
              <a:pPr>
                <a:defRPr/>
              </a:pPr>
              <a:endParaRPr lang="en-US"/>
            </a:p>
          </p:txBody>
        </p:sp>
        <p:sp>
          <p:nvSpPr>
            <p:cNvPr id="22661" name="Freeform 133"/>
            <p:cNvSpPr>
              <a:spLocks/>
            </p:cNvSpPr>
            <p:nvPr/>
          </p:nvSpPr>
          <p:spPr bwMode="auto">
            <a:xfrm rot="-5400000">
              <a:off x="3810" y="3246"/>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FF99"/>
            </a:solidFill>
            <a:ln w="9525">
              <a:solidFill>
                <a:schemeClr val="tx1"/>
              </a:solidFill>
              <a:round/>
              <a:headEnd/>
              <a:tailEnd/>
            </a:ln>
            <a:effectLst/>
          </p:spPr>
          <p:txBody>
            <a:bodyPr wrap="none" anchor="ctr"/>
            <a:lstStyle/>
            <a:p>
              <a:pPr>
                <a:defRPr/>
              </a:pPr>
              <a:endParaRPr lang="en-US"/>
            </a:p>
          </p:txBody>
        </p:sp>
        <p:sp>
          <p:nvSpPr>
            <p:cNvPr id="22662" name="Freeform 134"/>
            <p:cNvSpPr>
              <a:spLocks/>
            </p:cNvSpPr>
            <p:nvPr/>
          </p:nvSpPr>
          <p:spPr bwMode="auto">
            <a:xfrm flipV="1">
              <a:off x="3560" y="3008"/>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FF99"/>
            </a:solidFill>
            <a:ln w="9525">
              <a:solidFill>
                <a:schemeClr val="tx1"/>
              </a:solidFill>
              <a:round/>
              <a:headEnd/>
              <a:tailEnd/>
            </a:ln>
            <a:effectLst/>
          </p:spPr>
          <p:txBody>
            <a:bodyPr wrap="none" anchor="ctr"/>
            <a:lstStyle/>
            <a:p>
              <a:pPr>
                <a:defRPr/>
              </a:pPr>
              <a:endParaRPr lang="en-US"/>
            </a:p>
          </p:txBody>
        </p:sp>
        <p:sp>
          <p:nvSpPr>
            <p:cNvPr id="22663" name="Freeform 135"/>
            <p:cNvSpPr>
              <a:spLocks/>
            </p:cNvSpPr>
            <p:nvPr/>
          </p:nvSpPr>
          <p:spPr bwMode="auto">
            <a:xfrm>
              <a:off x="3561" y="3528"/>
              <a:ext cx="521" cy="89"/>
            </a:xfrm>
            <a:custGeom>
              <a:avLst/>
              <a:gdLst/>
              <a:ahLst/>
              <a:cxnLst>
                <a:cxn ang="0">
                  <a:pos x="43" y="89"/>
                </a:cxn>
                <a:cxn ang="0">
                  <a:pos x="479" y="88"/>
                </a:cxn>
                <a:cxn ang="0">
                  <a:pos x="521" y="44"/>
                </a:cxn>
                <a:cxn ang="0">
                  <a:pos x="478" y="1"/>
                </a:cxn>
                <a:cxn ang="0">
                  <a:pos x="43" y="0"/>
                </a:cxn>
                <a:cxn ang="0">
                  <a:pos x="0" y="44"/>
                </a:cxn>
                <a:cxn ang="0">
                  <a:pos x="43" y="89"/>
                </a:cxn>
              </a:cxnLst>
              <a:rect l="0" t="0" r="r" b="b"/>
              <a:pathLst>
                <a:path w="521" h="89">
                  <a:moveTo>
                    <a:pt x="43" y="89"/>
                  </a:moveTo>
                  <a:lnTo>
                    <a:pt x="479" y="88"/>
                  </a:lnTo>
                  <a:lnTo>
                    <a:pt x="521" y="44"/>
                  </a:lnTo>
                  <a:lnTo>
                    <a:pt x="478" y="1"/>
                  </a:lnTo>
                  <a:lnTo>
                    <a:pt x="43" y="0"/>
                  </a:lnTo>
                  <a:lnTo>
                    <a:pt x="0" y="44"/>
                  </a:lnTo>
                  <a:lnTo>
                    <a:pt x="43" y="89"/>
                  </a:lnTo>
                  <a:close/>
                </a:path>
              </a:pathLst>
            </a:custGeom>
            <a:solidFill>
              <a:srgbClr val="FFFF99"/>
            </a:solidFill>
            <a:ln w="9525">
              <a:solidFill>
                <a:schemeClr val="tx1"/>
              </a:solidFill>
              <a:round/>
              <a:headEnd/>
              <a:tailEnd/>
            </a:ln>
            <a:effectLst/>
          </p:spPr>
          <p:txBody>
            <a:bodyPr wrap="none" anchor="ctr"/>
            <a:lstStyle/>
            <a:p>
              <a:pPr>
                <a:defRPr/>
              </a:pPr>
              <a:endParaRPr lang="en-US"/>
            </a:p>
          </p:txBody>
        </p:sp>
      </p:grpSp>
      <p:grpSp>
        <p:nvGrpSpPr>
          <p:cNvPr id="16" name="Group 136"/>
          <p:cNvGrpSpPr>
            <a:grpSpLocks/>
          </p:cNvGrpSpPr>
          <p:nvPr/>
        </p:nvGrpSpPr>
        <p:grpSpPr bwMode="auto">
          <a:xfrm>
            <a:off x="8166100" y="2362200"/>
            <a:ext cx="882650" cy="1803400"/>
            <a:chOff x="4520" y="2960"/>
            <a:chExt cx="556" cy="1136"/>
          </a:xfrm>
        </p:grpSpPr>
        <p:sp>
          <p:nvSpPr>
            <p:cNvPr id="22665" name="Freeform 137"/>
            <p:cNvSpPr>
              <a:spLocks/>
            </p:cNvSpPr>
            <p:nvPr/>
          </p:nvSpPr>
          <p:spPr bwMode="auto">
            <a:xfrm>
              <a:off x="4520" y="4012"/>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0000"/>
            </a:solidFill>
            <a:ln w="9525">
              <a:solidFill>
                <a:schemeClr val="tx1"/>
              </a:solidFill>
              <a:round/>
              <a:headEnd/>
              <a:tailEnd/>
            </a:ln>
            <a:effectLst/>
          </p:spPr>
          <p:txBody>
            <a:bodyPr wrap="none" anchor="ctr"/>
            <a:lstStyle/>
            <a:p>
              <a:pPr>
                <a:defRPr/>
              </a:pPr>
              <a:endParaRPr lang="en-US"/>
            </a:p>
          </p:txBody>
        </p:sp>
        <p:sp>
          <p:nvSpPr>
            <p:cNvPr id="22666" name="Freeform 138"/>
            <p:cNvSpPr>
              <a:spLocks/>
            </p:cNvSpPr>
            <p:nvPr/>
          </p:nvSpPr>
          <p:spPr bwMode="auto">
            <a:xfrm rot="-5400000">
              <a:off x="4772" y="3775"/>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0000"/>
            </a:solidFill>
            <a:ln w="9525">
              <a:solidFill>
                <a:schemeClr val="tx1"/>
              </a:solidFill>
              <a:round/>
              <a:headEnd/>
              <a:tailEnd/>
            </a:ln>
            <a:effectLst/>
          </p:spPr>
          <p:txBody>
            <a:bodyPr wrap="none" anchor="ctr"/>
            <a:lstStyle/>
            <a:p>
              <a:pPr>
                <a:defRPr/>
              </a:pPr>
              <a:endParaRPr lang="en-US"/>
            </a:p>
          </p:txBody>
        </p:sp>
        <p:sp>
          <p:nvSpPr>
            <p:cNvPr id="22667" name="Freeform 139"/>
            <p:cNvSpPr>
              <a:spLocks/>
            </p:cNvSpPr>
            <p:nvPr/>
          </p:nvSpPr>
          <p:spPr bwMode="auto">
            <a:xfrm rot="-5400000">
              <a:off x="4770" y="3198"/>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0000"/>
            </a:solidFill>
            <a:ln w="9525">
              <a:solidFill>
                <a:schemeClr val="tx1"/>
              </a:solidFill>
              <a:round/>
              <a:headEnd/>
              <a:tailEnd/>
            </a:ln>
            <a:effectLst/>
          </p:spPr>
          <p:txBody>
            <a:bodyPr wrap="none" anchor="ctr"/>
            <a:lstStyle/>
            <a:p>
              <a:pPr>
                <a:defRPr/>
              </a:pPr>
              <a:endParaRPr lang="en-US"/>
            </a:p>
          </p:txBody>
        </p:sp>
        <p:sp>
          <p:nvSpPr>
            <p:cNvPr id="22668" name="Freeform 140"/>
            <p:cNvSpPr>
              <a:spLocks/>
            </p:cNvSpPr>
            <p:nvPr/>
          </p:nvSpPr>
          <p:spPr bwMode="auto">
            <a:xfrm flipV="1">
              <a:off x="4520" y="2960"/>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0000"/>
            </a:solidFill>
            <a:ln w="9525">
              <a:solidFill>
                <a:schemeClr val="tx1"/>
              </a:solidFill>
              <a:round/>
              <a:headEnd/>
              <a:tailEnd/>
            </a:ln>
            <a:effectLst/>
          </p:spPr>
          <p:txBody>
            <a:bodyPr wrap="none" anchor="ctr"/>
            <a:lstStyle/>
            <a:p>
              <a:pPr>
                <a:defRPr/>
              </a:pPr>
              <a:endParaRPr lang="en-US"/>
            </a:p>
          </p:txBody>
        </p:sp>
        <p:sp>
          <p:nvSpPr>
            <p:cNvPr id="22669" name="Freeform 141"/>
            <p:cNvSpPr>
              <a:spLocks/>
            </p:cNvSpPr>
            <p:nvPr/>
          </p:nvSpPr>
          <p:spPr bwMode="auto">
            <a:xfrm>
              <a:off x="4521" y="3480"/>
              <a:ext cx="521" cy="89"/>
            </a:xfrm>
            <a:custGeom>
              <a:avLst/>
              <a:gdLst/>
              <a:ahLst/>
              <a:cxnLst>
                <a:cxn ang="0">
                  <a:pos x="43" y="89"/>
                </a:cxn>
                <a:cxn ang="0">
                  <a:pos x="479" y="88"/>
                </a:cxn>
                <a:cxn ang="0">
                  <a:pos x="521" y="44"/>
                </a:cxn>
                <a:cxn ang="0">
                  <a:pos x="478" y="1"/>
                </a:cxn>
                <a:cxn ang="0">
                  <a:pos x="43" y="0"/>
                </a:cxn>
                <a:cxn ang="0">
                  <a:pos x="0" y="44"/>
                </a:cxn>
                <a:cxn ang="0">
                  <a:pos x="43" y="89"/>
                </a:cxn>
              </a:cxnLst>
              <a:rect l="0" t="0" r="r" b="b"/>
              <a:pathLst>
                <a:path w="521" h="89">
                  <a:moveTo>
                    <a:pt x="43" y="89"/>
                  </a:moveTo>
                  <a:lnTo>
                    <a:pt x="479" y="88"/>
                  </a:lnTo>
                  <a:lnTo>
                    <a:pt x="521" y="44"/>
                  </a:lnTo>
                  <a:lnTo>
                    <a:pt x="478" y="1"/>
                  </a:lnTo>
                  <a:lnTo>
                    <a:pt x="43" y="0"/>
                  </a:lnTo>
                  <a:lnTo>
                    <a:pt x="0" y="44"/>
                  </a:lnTo>
                  <a:lnTo>
                    <a:pt x="43" y="89"/>
                  </a:lnTo>
                  <a:close/>
                </a:path>
              </a:pathLst>
            </a:custGeom>
            <a:solidFill>
              <a:srgbClr val="FF0000"/>
            </a:solidFill>
            <a:ln w="9525">
              <a:solidFill>
                <a:schemeClr val="tx1"/>
              </a:solidFill>
              <a:round/>
              <a:headEnd/>
              <a:tailEnd/>
            </a:ln>
            <a:effectLst/>
          </p:spPr>
          <p:txBody>
            <a:bodyPr wrap="none" anchor="ctr"/>
            <a:lstStyle/>
            <a:p>
              <a:pPr>
                <a:defRPr/>
              </a:pPr>
              <a:endParaRPr lang="en-US"/>
            </a:p>
          </p:txBody>
        </p:sp>
      </p:grpSp>
      <p:grpSp>
        <p:nvGrpSpPr>
          <p:cNvPr id="17" name="Group 142"/>
          <p:cNvGrpSpPr>
            <a:grpSpLocks/>
          </p:cNvGrpSpPr>
          <p:nvPr/>
        </p:nvGrpSpPr>
        <p:grpSpPr bwMode="auto">
          <a:xfrm>
            <a:off x="8108950" y="2362200"/>
            <a:ext cx="920750" cy="1803400"/>
            <a:chOff x="3200" y="3008"/>
            <a:chExt cx="580" cy="1136"/>
          </a:xfrm>
        </p:grpSpPr>
        <p:sp>
          <p:nvSpPr>
            <p:cNvPr id="22671" name="Freeform 143"/>
            <p:cNvSpPr>
              <a:spLocks/>
            </p:cNvSpPr>
            <p:nvPr/>
          </p:nvSpPr>
          <p:spPr bwMode="auto">
            <a:xfrm rot="5400000">
              <a:off x="2978" y="3246"/>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FF99"/>
            </a:solidFill>
            <a:ln w="9525">
              <a:solidFill>
                <a:schemeClr val="tx1"/>
              </a:solidFill>
              <a:round/>
              <a:headEnd/>
              <a:tailEnd/>
            </a:ln>
            <a:effectLst/>
          </p:spPr>
          <p:txBody>
            <a:bodyPr wrap="none" anchor="ctr"/>
            <a:lstStyle/>
            <a:p>
              <a:pPr>
                <a:defRPr/>
              </a:pPr>
              <a:endParaRPr lang="en-US"/>
            </a:p>
          </p:txBody>
        </p:sp>
        <p:sp>
          <p:nvSpPr>
            <p:cNvPr id="22672" name="Freeform 144"/>
            <p:cNvSpPr>
              <a:spLocks/>
            </p:cNvSpPr>
            <p:nvPr/>
          </p:nvSpPr>
          <p:spPr bwMode="auto">
            <a:xfrm>
              <a:off x="3224" y="4060"/>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FF99"/>
            </a:solidFill>
            <a:ln w="9525">
              <a:solidFill>
                <a:schemeClr val="tx1"/>
              </a:solidFill>
              <a:round/>
              <a:headEnd/>
              <a:tailEnd/>
            </a:ln>
            <a:effectLst/>
          </p:spPr>
          <p:txBody>
            <a:bodyPr wrap="none" anchor="ctr"/>
            <a:lstStyle/>
            <a:p>
              <a:pPr>
                <a:defRPr/>
              </a:pPr>
              <a:endParaRPr lang="en-US"/>
            </a:p>
          </p:txBody>
        </p:sp>
        <p:sp>
          <p:nvSpPr>
            <p:cNvPr id="22673" name="Freeform 145"/>
            <p:cNvSpPr>
              <a:spLocks/>
            </p:cNvSpPr>
            <p:nvPr/>
          </p:nvSpPr>
          <p:spPr bwMode="auto">
            <a:xfrm rot="5400000">
              <a:off x="2978" y="3822"/>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FF99"/>
            </a:solidFill>
            <a:ln w="9525">
              <a:solidFill>
                <a:schemeClr val="tx1"/>
              </a:solidFill>
              <a:round/>
              <a:headEnd/>
              <a:tailEnd/>
            </a:ln>
            <a:effectLst/>
          </p:spPr>
          <p:txBody>
            <a:bodyPr wrap="none" anchor="ctr"/>
            <a:lstStyle/>
            <a:p>
              <a:pPr>
                <a:defRPr/>
              </a:pPr>
              <a:endParaRPr lang="en-US"/>
            </a:p>
          </p:txBody>
        </p:sp>
        <p:sp>
          <p:nvSpPr>
            <p:cNvPr id="22674" name="Freeform 146"/>
            <p:cNvSpPr>
              <a:spLocks/>
            </p:cNvSpPr>
            <p:nvPr/>
          </p:nvSpPr>
          <p:spPr bwMode="auto">
            <a:xfrm rot="-5400000">
              <a:off x="3476" y="3823"/>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FF99"/>
            </a:solidFill>
            <a:ln w="9525">
              <a:solidFill>
                <a:schemeClr val="tx1"/>
              </a:solidFill>
              <a:round/>
              <a:headEnd/>
              <a:tailEnd/>
            </a:ln>
            <a:effectLst/>
          </p:spPr>
          <p:txBody>
            <a:bodyPr wrap="none" anchor="ctr"/>
            <a:lstStyle/>
            <a:p>
              <a:pPr>
                <a:defRPr/>
              </a:pPr>
              <a:endParaRPr lang="en-US"/>
            </a:p>
          </p:txBody>
        </p:sp>
        <p:sp>
          <p:nvSpPr>
            <p:cNvPr id="22675" name="Freeform 147"/>
            <p:cNvSpPr>
              <a:spLocks/>
            </p:cNvSpPr>
            <p:nvPr/>
          </p:nvSpPr>
          <p:spPr bwMode="auto">
            <a:xfrm rot="-5400000">
              <a:off x="3474" y="3246"/>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FF99"/>
            </a:solidFill>
            <a:ln w="9525">
              <a:solidFill>
                <a:schemeClr val="tx1"/>
              </a:solidFill>
              <a:round/>
              <a:headEnd/>
              <a:tailEnd/>
            </a:ln>
            <a:effectLst/>
          </p:spPr>
          <p:txBody>
            <a:bodyPr wrap="none" anchor="ctr"/>
            <a:lstStyle/>
            <a:p>
              <a:pPr>
                <a:defRPr/>
              </a:pPr>
              <a:endParaRPr lang="en-US"/>
            </a:p>
          </p:txBody>
        </p:sp>
        <p:sp>
          <p:nvSpPr>
            <p:cNvPr id="22676" name="Freeform 148"/>
            <p:cNvSpPr>
              <a:spLocks/>
            </p:cNvSpPr>
            <p:nvPr/>
          </p:nvSpPr>
          <p:spPr bwMode="auto">
            <a:xfrm flipV="1">
              <a:off x="3224" y="3008"/>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FF99"/>
            </a:solidFill>
            <a:ln w="9525">
              <a:solidFill>
                <a:schemeClr val="tx1"/>
              </a:solidFill>
              <a:round/>
              <a:headEnd/>
              <a:tailEnd/>
            </a:ln>
            <a:effectLst/>
          </p:spPr>
          <p:txBody>
            <a:bodyPr wrap="none" anchor="ctr"/>
            <a:lstStyle/>
            <a:p>
              <a:pPr>
                <a:defRPr/>
              </a:pPr>
              <a:endParaRPr lang="en-US"/>
            </a:p>
          </p:txBody>
        </p:sp>
        <p:sp>
          <p:nvSpPr>
            <p:cNvPr id="22677" name="Freeform 149"/>
            <p:cNvSpPr>
              <a:spLocks/>
            </p:cNvSpPr>
            <p:nvPr/>
          </p:nvSpPr>
          <p:spPr bwMode="auto">
            <a:xfrm>
              <a:off x="3225" y="3528"/>
              <a:ext cx="521" cy="89"/>
            </a:xfrm>
            <a:custGeom>
              <a:avLst/>
              <a:gdLst/>
              <a:ahLst/>
              <a:cxnLst>
                <a:cxn ang="0">
                  <a:pos x="43" y="89"/>
                </a:cxn>
                <a:cxn ang="0">
                  <a:pos x="479" y="88"/>
                </a:cxn>
                <a:cxn ang="0">
                  <a:pos x="521" y="44"/>
                </a:cxn>
                <a:cxn ang="0">
                  <a:pos x="478" y="1"/>
                </a:cxn>
                <a:cxn ang="0">
                  <a:pos x="43" y="0"/>
                </a:cxn>
                <a:cxn ang="0">
                  <a:pos x="0" y="44"/>
                </a:cxn>
                <a:cxn ang="0">
                  <a:pos x="43" y="89"/>
                </a:cxn>
              </a:cxnLst>
              <a:rect l="0" t="0" r="r" b="b"/>
              <a:pathLst>
                <a:path w="521" h="89">
                  <a:moveTo>
                    <a:pt x="43" y="89"/>
                  </a:moveTo>
                  <a:lnTo>
                    <a:pt x="479" y="88"/>
                  </a:lnTo>
                  <a:lnTo>
                    <a:pt x="521" y="44"/>
                  </a:lnTo>
                  <a:lnTo>
                    <a:pt x="478" y="1"/>
                  </a:lnTo>
                  <a:lnTo>
                    <a:pt x="43" y="0"/>
                  </a:lnTo>
                  <a:lnTo>
                    <a:pt x="0" y="44"/>
                  </a:lnTo>
                  <a:lnTo>
                    <a:pt x="43" y="89"/>
                  </a:lnTo>
                  <a:close/>
                </a:path>
              </a:pathLst>
            </a:custGeom>
            <a:solidFill>
              <a:srgbClr val="FFFF99"/>
            </a:solidFill>
            <a:ln w="9525">
              <a:solidFill>
                <a:schemeClr val="tx1"/>
              </a:solidFill>
              <a:round/>
              <a:headEnd/>
              <a:tailEnd/>
            </a:ln>
            <a:effectLst/>
          </p:spPr>
          <p:txBody>
            <a:bodyPr wrap="none" anchor="ctr"/>
            <a:lstStyle/>
            <a:p>
              <a:pPr>
                <a:defRPr/>
              </a:pPr>
              <a:endParaRPr lang="en-US"/>
            </a:p>
          </p:txBody>
        </p:sp>
      </p:grpSp>
      <p:grpSp>
        <p:nvGrpSpPr>
          <p:cNvPr id="18" name="Group 150"/>
          <p:cNvGrpSpPr>
            <a:grpSpLocks/>
          </p:cNvGrpSpPr>
          <p:nvPr/>
        </p:nvGrpSpPr>
        <p:grpSpPr bwMode="auto">
          <a:xfrm>
            <a:off x="8089900" y="2362200"/>
            <a:ext cx="920750" cy="1752600"/>
            <a:chOff x="480" y="1728"/>
            <a:chExt cx="580" cy="1104"/>
          </a:xfrm>
        </p:grpSpPr>
        <p:sp>
          <p:nvSpPr>
            <p:cNvPr id="22679" name="Freeform 151"/>
            <p:cNvSpPr>
              <a:spLocks/>
            </p:cNvSpPr>
            <p:nvPr/>
          </p:nvSpPr>
          <p:spPr bwMode="auto">
            <a:xfrm rot="5400000">
              <a:off x="258" y="1950"/>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0000"/>
            </a:solidFill>
            <a:ln w="9525">
              <a:solidFill>
                <a:schemeClr val="tx1"/>
              </a:solidFill>
              <a:round/>
              <a:headEnd/>
              <a:tailEnd/>
            </a:ln>
            <a:effectLst/>
          </p:spPr>
          <p:txBody>
            <a:bodyPr wrap="none" anchor="ctr"/>
            <a:lstStyle/>
            <a:p>
              <a:pPr>
                <a:defRPr/>
              </a:pPr>
              <a:endParaRPr lang="en-US"/>
            </a:p>
          </p:txBody>
        </p:sp>
        <p:sp>
          <p:nvSpPr>
            <p:cNvPr id="22680" name="Freeform 152"/>
            <p:cNvSpPr>
              <a:spLocks/>
            </p:cNvSpPr>
            <p:nvPr/>
          </p:nvSpPr>
          <p:spPr bwMode="auto">
            <a:xfrm rot="-5400000">
              <a:off x="756" y="2527"/>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0000"/>
            </a:solidFill>
            <a:ln w="9525">
              <a:solidFill>
                <a:schemeClr val="tx1"/>
              </a:solidFill>
              <a:round/>
              <a:headEnd/>
              <a:tailEnd/>
            </a:ln>
            <a:effectLst/>
          </p:spPr>
          <p:txBody>
            <a:bodyPr wrap="none" anchor="ctr"/>
            <a:lstStyle/>
            <a:p>
              <a:pPr>
                <a:defRPr/>
              </a:pPr>
              <a:endParaRPr lang="en-US"/>
            </a:p>
          </p:txBody>
        </p:sp>
        <p:sp>
          <p:nvSpPr>
            <p:cNvPr id="22681" name="Freeform 153"/>
            <p:cNvSpPr>
              <a:spLocks/>
            </p:cNvSpPr>
            <p:nvPr/>
          </p:nvSpPr>
          <p:spPr bwMode="auto">
            <a:xfrm rot="-5400000">
              <a:off x="754" y="1950"/>
              <a:ext cx="527" cy="84"/>
            </a:xfrm>
            <a:custGeom>
              <a:avLst/>
              <a:gdLst/>
              <a:ahLst/>
              <a:cxnLst>
                <a:cxn ang="0">
                  <a:pos x="0" y="84"/>
                </a:cxn>
                <a:cxn ang="0">
                  <a:pos x="527" y="84"/>
                </a:cxn>
                <a:cxn ang="0">
                  <a:pos x="443" y="0"/>
                </a:cxn>
                <a:cxn ang="0">
                  <a:pos x="84" y="0"/>
                </a:cxn>
                <a:cxn ang="0">
                  <a:pos x="0" y="84"/>
                </a:cxn>
              </a:cxnLst>
              <a:rect l="0" t="0" r="r" b="b"/>
              <a:pathLst>
                <a:path w="527" h="84">
                  <a:moveTo>
                    <a:pt x="0" y="84"/>
                  </a:moveTo>
                  <a:lnTo>
                    <a:pt x="527" y="84"/>
                  </a:lnTo>
                  <a:lnTo>
                    <a:pt x="443" y="0"/>
                  </a:lnTo>
                  <a:lnTo>
                    <a:pt x="84" y="0"/>
                  </a:lnTo>
                  <a:lnTo>
                    <a:pt x="0" y="84"/>
                  </a:lnTo>
                  <a:close/>
                </a:path>
              </a:pathLst>
            </a:custGeom>
            <a:solidFill>
              <a:srgbClr val="FF0000"/>
            </a:solidFill>
            <a:ln w="9525">
              <a:solidFill>
                <a:schemeClr val="tx1"/>
              </a:solidFill>
              <a:round/>
              <a:headEnd/>
              <a:tailEnd/>
            </a:ln>
            <a:effectLst/>
          </p:spPr>
          <p:txBody>
            <a:bodyPr wrap="none" anchor="ctr"/>
            <a:lstStyle/>
            <a:p>
              <a:pPr>
                <a:defRPr/>
              </a:pPr>
              <a:endParaRPr lang="en-US"/>
            </a:p>
          </p:txBody>
        </p:sp>
        <p:sp>
          <p:nvSpPr>
            <p:cNvPr id="22682" name="Freeform 154"/>
            <p:cNvSpPr>
              <a:spLocks/>
            </p:cNvSpPr>
            <p:nvPr/>
          </p:nvSpPr>
          <p:spPr bwMode="auto">
            <a:xfrm>
              <a:off x="505" y="2232"/>
              <a:ext cx="521" cy="89"/>
            </a:xfrm>
            <a:custGeom>
              <a:avLst/>
              <a:gdLst/>
              <a:ahLst/>
              <a:cxnLst>
                <a:cxn ang="0">
                  <a:pos x="43" y="89"/>
                </a:cxn>
                <a:cxn ang="0">
                  <a:pos x="479" y="88"/>
                </a:cxn>
                <a:cxn ang="0">
                  <a:pos x="521" y="44"/>
                </a:cxn>
                <a:cxn ang="0">
                  <a:pos x="478" y="1"/>
                </a:cxn>
                <a:cxn ang="0">
                  <a:pos x="43" y="0"/>
                </a:cxn>
                <a:cxn ang="0">
                  <a:pos x="0" y="44"/>
                </a:cxn>
                <a:cxn ang="0">
                  <a:pos x="43" y="89"/>
                </a:cxn>
              </a:cxnLst>
              <a:rect l="0" t="0" r="r" b="b"/>
              <a:pathLst>
                <a:path w="521" h="89">
                  <a:moveTo>
                    <a:pt x="43" y="89"/>
                  </a:moveTo>
                  <a:lnTo>
                    <a:pt x="479" y="88"/>
                  </a:lnTo>
                  <a:lnTo>
                    <a:pt x="521" y="44"/>
                  </a:lnTo>
                  <a:lnTo>
                    <a:pt x="478" y="1"/>
                  </a:lnTo>
                  <a:lnTo>
                    <a:pt x="43" y="0"/>
                  </a:lnTo>
                  <a:lnTo>
                    <a:pt x="0" y="44"/>
                  </a:lnTo>
                  <a:lnTo>
                    <a:pt x="43" y="89"/>
                  </a:lnTo>
                  <a:close/>
                </a:path>
              </a:pathLst>
            </a:custGeom>
            <a:solidFill>
              <a:srgbClr val="FF0000"/>
            </a:solidFill>
            <a:ln w="9525">
              <a:solidFill>
                <a:schemeClr val="tx1"/>
              </a:solidFill>
              <a:round/>
              <a:headEnd/>
              <a:tailEnd/>
            </a:ln>
            <a:effectLst/>
          </p:spPr>
          <p:txBody>
            <a:bodyPr wrap="none" anchor="ctr"/>
            <a:lstStyle/>
            <a:p>
              <a:pPr>
                <a:defRPr/>
              </a:pPr>
              <a:endParaRPr lang="en-US"/>
            </a:p>
          </p:txBody>
        </p:sp>
      </p:grpSp>
      <p:sp>
        <p:nvSpPr>
          <p:cNvPr id="22683" name="Text Box 155"/>
          <p:cNvSpPr txBox="1">
            <a:spLocks noChangeArrowheads="1"/>
          </p:cNvSpPr>
          <p:nvPr/>
        </p:nvSpPr>
        <p:spPr bwMode="auto">
          <a:xfrm>
            <a:off x="2133601" y="4648200"/>
            <a:ext cx="806291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rgbClr val="FFFF00"/>
                </a:solidFill>
                <a:latin typeface="Times New Roman" panose="02020603050405020304" pitchFamily="18" charset="0"/>
              </a:defRPr>
            </a:lvl1pPr>
            <a:lvl2pPr marL="742950" indent="-285750">
              <a:defRPr sz="2400">
                <a:solidFill>
                  <a:srgbClr val="FFFF00"/>
                </a:solidFill>
                <a:latin typeface="Times New Roman" panose="02020603050405020304" pitchFamily="18" charset="0"/>
              </a:defRPr>
            </a:lvl2pPr>
            <a:lvl3pPr marL="1143000" indent="-228600">
              <a:defRPr sz="2400">
                <a:solidFill>
                  <a:srgbClr val="FFFF00"/>
                </a:solidFill>
                <a:latin typeface="Times New Roman" panose="02020603050405020304" pitchFamily="18" charset="0"/>
              </a:defRPr>
            </a:lvl3pPr>
            <a:lvl4pPr marL="1600200" indent="-228600">
              <a:defRPr sz="2400">
                <a:solidFill>
                  <a:srgbClr val="FFFF00"/>
                </a:solidFill>
                <a:latin typeface="Times New Roman" panose="02020603050405020304" pitchFamily="18" charset="0"/>
              </a:defRPr>
            </a:lvl4pPr>
            <a:lvl5pPr marL="2057400" indent="-228600">
              <a:defRPr sz="2400">
                <a:solidFill>
                  <a:srgbClr val="FFFF00"/>
                </a:solidFill>
                <a:latin typeface="Times New Roman" panose="02020603050405020304" pitchFamily="18" charset="0"/>
              </a:defRPr>
            </a:lvl5pPr>
            <a:lvl6pPr marL="2514600" indent="-228600" eaLnBrk="0" fontAlgn="base" hangingPunct="0">
              <a:spcBef>
                <a:spcPct val="0"/>
              </a:spcBef>
              <a:spcAft>
                <a:spcPct val="0"/>
              </a:spcAft>
              <a:defRPr sz="2400">
                <a:solidFill>
                  <a:srgbClr val="FFFF00"/>
                </a:solidFill>
                <a:latin typeface="Times New Roman" panose="02020603050405020304" pitchFamily="18" charset="0"/>
              </a:defRPr>
            </a:lvl6pPr>
            <a:lvl7pPr marL="2971800" indent="-228600" eaLnBrk="0" fontAlgn="base" hangingPunct="0">
              <a:spcBef>
                <a:spcPct val="0"/>
              </a:spcBef>
              <a:spcAft>
                <a:spcPct val="0"/>
              </a:spcAft>
              <a:defRPr sz="2400">
                <a:solidFill>
                  <a:srgbClr val="FFFF00"/>
                </a:solidFill>
                <a:latin typeface="Times New Roman" panose="02020603050405020304" pitchFamily="18" charset="0"/>
              </a:defRPr>
            </a:lvl7pPr>
            <a:lvl8pPr marL="3429000" indent="-228600" eaLnBrk="0" fontAlgn="base" hangingPunct="0">
              <a:spcBef>
                <a:spcPct val="0"/>
              </a:spcBef>
              <a:spcAft>
                <a:spcPct val="0"/>
              </a:spcAft>
              <a:defRPr sz="2400">
                <a:solidFill>
                  <a:srgbClr val="FFFF00"/>
                </a:solidFill>
                <a:latin typeface="Times New Roman" panose="02020603050405020304" pitchFamily="18" charset="0"/>
              </a:defRPr>
            </a:lvl8pPr>
            <a:lvl9pPr marL="3886200" indent="-228600" eaLnBrk="0" fontAlgn="base" hangingPunct="0">
              <a:spcBef>
                <a:spcPct val="0"/>
              </a:spcBef>
              <a:spcAft>
                <a:spcPct val="0"/>
              </a:spcAft>
              <a:defRPr sz="2400">
                <a:solidFill>
                  <a:srgbClr val="FFFF00"/>
                </a:solidFill>
                <a:latin typeface="Times New Roman" panose="02020603050405020304" pitchFamily="18" charset="0"/>
              </a:defRPr>
            </a:lvl9pPr>
          </a:lstStyle>
          <a:p>
            <a:pPr>
              <a:spcBef>
                <a:spcPct val="20000"/>
              </a:spcBef>
              <a:buClr>
                <a:srgbClr val="0000CC"/>
              </a:buClr>
              <a:buFontTx/>
              <a:buChar char="•"/>
            </a:pPr>
            <a:r>
              <a:rPr kumimoji="1" lang="en-US" altLang="en-US">
                <a:latin typeface="Tahoma" panose="020B0604030504040204" pitchFamily="34" charset="0"/>
              </a:rPr>
              <a:t> </a:t>
            </a:r>
            <a:r>
              <a:rPr kumimoji="1" lang="en-US" altLang="en-US" sz="2800" b="1">
                <a:solidFill>
                  <a:srgbClr val="CC0000"/>
                </a:solidFill>
              </a:rPr>
              <a:t>Electronic decoders are available in IC form.</a:t>
            </a:r>
          </a:p>
          <a:p>
            <a:pPr>
              <a:spcBef>
                <a:spcPct val="20000"/>
              </a:spcBef>
              <a:buClr>
                <a:srgbClr val="0000CC"/>
              </a:buClr>
              <a:buFontTx/>
              <a:buChar char="•"/>
            </a:pPr>
            <a:r>
              <a:rPr kumimoji="1" lang="en-US" altLang="en-US" sz="2800" b="1">
                <a:solidFill>
                  <a:srgbClr val="CC0000"/>
                </a:solidFill>
              </a:rPr>
              <a:t> This decoder translates from BCD to decimal.</a:t>
            </a:r>
          </a:p>
          <a:p>
            <a:pPr>
              <a:spcBef>
                <a:spcPct val="20000"/>
              </a:spcBef>
              <a:buClr>
                <a:srgbClr val="0000CC"/>
              </a:buClr>
              <a:buFontTx/>
              <a:buChar char="•"/>
            </a:pPr>
            <a:r>
              <a:rPr kumimoji="1" lang="en-US" altLang="en-US" sz="2800" b="1">
                <a:solidFill>
                  <a:srgbClr val="CC0000"/>
                </a:solidFill>
              </a:rPr>
              <a:t> Decimals are shown on an 7-segment LED display.</a:t>
            </a:r>
          </a:p>
          <a:p>
            <a:pPr>
              <a:spcBef>
                <a:spcPct val="20000"/>
              </a:spcBef>
              <a:buClr>
                <a:srgbClr val="0000CC"/>
              </a:buClr>
              <a:buFontTx/>
              <a:buChar char="•"/>
            </a:pPr>
            <a:r>
              <a:rPr kumimoji="1" lang="en-US" altLang="en-US" sz="2800" b="1">
                <a:solidFill>
                  <a:srgbClr val="CC0000"/>
                </a:solidFill>
              </a:rPr>
              <a:t> This IC also drives the 7-segment LED display.</a:t>
            </a:r>
          </a:p>
        </p:txBody>
      </p:sp>
    </p:spTree>
    <p:extLst>
      <p:ext uri="{BB962C8B-B14F-4D97-AF65-F5344CB8AC3E}">
        <p14:creationId xmlns:p14="http://schemas.microsoft.com/office/powerpoint/2010/main" val="2386130871"/>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633"/>
                                        </p:tgtEl>
                                        <p:attrNameLst>
                                          <p:attrName>style.visibility</p:attrName>
                                        </p:attrNameLst>
                                      </p:cBhvr>
                                      <p:to>
                                        <p:strVal val="visible"/>
                                      </p:to>
                                    </p:set>
                                    <p:animEffect transition="in" filter="dissolve">
                                      <p:cBhvr>
                                        <p:cTn id="7" dur="500"/>
                                        <p:tgtEl>
                                          <p:spTgt spid="2263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2635"/>
                                        </p:tgtEl>
                                        <p:attrNameLst>
                                          <p:attrName>style.visibility</p:attrName>
                                        </p:attrNameLst>
                                      </p:cBhvr>
                                      <p:to>
                                        <p:strVal val="visible"/>
                                      </p:to>
                                    </p:set>
                                    <p:animEffect transition="in" filter="dissolve">
                                      <p:cBhvr>
                                        <p:cTn id="21" dur="500"/>
                                        <p:tgtEl>
                                          <p:spTgt spid="22635"/>
                                        </p:tgtEl>
                                      </p:cBhvr>
                                    </p:animEffect>
                                  </p:childTnLst>
                                </p:cTn>
                              </p:par>
                            </p:childTnLst>
                          </p:cTn>
                        </p:par>
                        <p:par>
                          <p:cTn id="22" fill="hold" nodeType="afterGroup">
                            <p:stCondLst>
                              <p:cond delay="500"/>
                            </p:stCondLst>
                            <p:childTnLst>
                              <p:par>
                                <p:cTn id="23" presetID="9"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2636"/>
                                        </p:tgtEl>
                                        <p:attrNameLst>
                                          <p:attrName>style.visibility</p:attrName>
                                        </p:attrNameLst>
                                      </p:cBhvr>
                                      <p:to>
                                        <p:strVal val="visible"/>
                                      </p:to>
                                    </p:set>
                                    <p:animEffect transition="in" filter="dissolve">
                                      <p:cBhvr>
                                        <p:cTn id="35" dur="500"/>
                                        <p:tgtEl>
                                          <p:spTgt spid="22636"/>
                                        </p:tgtEl>
                                      </p:cBhvr>
                                    </p:animEffect>
                                  </p:childTnLst>
                                </p:cTn>
                              </p:par>
                            </p:childTnLst>
                          </p:cTn>
                        </p:par>
                        <p:par>
                          <p:cTn id="36" fill="hold" nodeType="afterGroup">
                            <p:stCondLst>
                              <p:cond delay="500"/>
                            </p:stCondLst>
                            <p:childTnLst>
                              <p:par>
                                <p:cTn id="37" presetID="9"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dissolve">
                                      <p:cBhvr>
                                        <p:cTn id="44" dur="500"/>
                                        <p:tgtEl>
                                          <p:spTgt spid="1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22637"/>
                                        </p:tgtEl>
                                        <p:attrNameLst>
                                          <p:attrName>style.visibility</p:attrName>
                                        </p:attrNameLst>
                                      </p:cBhvr>
                                      <p:to>
                                        <p:strVal val="visible"/>
                                      </p:to>
                                    </p:set>
                                    <p:animEffect transition="in" filter="dissolve">
                                      <p:cBhvr>
                                        <p:cTn id="49" dur="500"/>
                                        <p:tgtEl>
                                          <p:spTgt spid="22637"/>
                                        </p:tgtEl>
                                      </p:cBhvr>
                                    </p:animEffect>
                                  </p:childTnLst>
                                </p:cTn>
                              </p:par>
                            </p:childTnLst>
                          </p:cTn>
                        </p:par>
                        <p:par>
                          <p:cTn id="50" fill="hold" nodeType="afterGroup">
                            <p:stCondLst>
                              <p:cond delay="500"/>
                            </p:stCondLst>
                            <p:childTnLst>
                              <p:par>
                                <p:cTn id="51" presetID="9" presetClass="entr" presetSubtype="0" fill="hold"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dissolve">
                                      <p:cBhvr>
                                        <p:cTn id="53" dur="500"/>
                                        <p:tgtEl>
                                          <p:spTgt spid="16"/>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dissolve">
                                      <p:cBhvr>
                                        <p:cTn id="58" dur="500"/>
                                        <p:tgtEl>
                                          <p:spTgt spid="17"/>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22638"/>
                                        </p:tgtEl>
                                        <p:attrNameLst>
                                          <p:attrName>style.visibility</p:attrName>
                                        </p:attrNameLst>
                                      </p:cBhvr>
                                      <p:to>
                                        <p:strVal val="visible"/>
                                      </p:to>
                                    </p:set>
                                    <p:animEffect transition="in" filter="dissolve">
                                      <p:cBhvr>
                                        <p:cTn id="63" dur="500"/>
                                        <p:tgtEl>
                                          <p:spTgt spid="22638"/>
                                        </p:tgtEl>
                                      </p:cBhvr>
                                    </p:animEffect>
                                  </p:childTnLst>
                                </p:cTn>
                              </p:par>
                            </p:childTnLst>
                          </p:cTn>
                        </p:par>
                        <p:par>
                          <p:cTn id="64" fill="hold" nodeType="afterGroup">
                            <p:stCondLst>
                              <p:cond delay="500"/>
                            </p:stCondLst>
                            <p:childTnLst>
                              <p:par>
                                <p:cTn id="65" presetID="9" presetClass="entr" presetSubtype="0" fill="hold"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dissolve">
                                      <p:cBhvr>
                                        <p:cTn id="67" dur="500"/>
                                        <p:tgtEl>
                                          <p:spTgt spid="1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iterate type="lt">
                                    <p:tmAbs val="75"/>
                                  </p:iterate>
                                  <p:childTnLst>
                                    <p:set>
                                      <p:cBhvr>
                                        <p:cTn id="71" dur="1" fill="hold">
                                          <p:stCondLst>
                                            <p:cond delay="74"/>
                                          </p:stCondLst>
                                        </p:cTn>
                                        <p:tgtEl>
                                          <p:spTgt spid="22683"/>
                                        </p:tgtEl>
                                        <p:attrNameLst>
                                          <p:attrName>style.visibility</p:attrName>
                                        </p:attrNameLst>
                                      </p:cBhvr>
                                      <p:to>
                                        <p:strVal val="visible"/>
                                      </p:to>
                                    </p:set>
                                  </p:childTnLst>
                                  <p:subTnLst>
                                    <p:audio>
                                      <p:cMediaNode>
                                        <p:cTn display="0" masterRel="sameClick">
                                          <p:stCondLst>
                                            <p:cond evt="begin" delay="0">
                                              <p:tn val="70"/>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3" grpId="0" animBg="1" autoUpdateAnimBg="0"/>
      <p:bldP spid="22635" grpId="0" animBg="1" autoUpdateAnimBg="0"/>
      <p:bldP spid="22636" grpId="0" animBg="1" autoUpdateAnimBg="0"/>
      <p:bldP spid="22637" grpId="0" animBg="1" autoUpdateAnimBg="0"/>
      <p:bldP spid="22638" grpId="0" animBg="1" autoUpdateAnimBg="0"/>
      <p:bldP spid="22683"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1885950" y="1295400"/>
            <a:ext cx="8420100" cy="2133600"/>
          </a:xfrm>
          <a:ln>
            <a:solidFill>
              <a:schemeClr val="tx1"/>
            </a:solidFill>
            <a:miter lim="800000"/>
            <a:headEnd/>
            <a:tailEnd/>
          </a:ln>
        </p:spPr>
        <p:txBody>
          <a:bodyPr/>
          <a:lstStyle/>
          <a:p>
            <a:r>
              <a:rPr lang="en-US" altLang="en-US" smtClean="0"/>
              <a:t>Karnaugh Maps (K-Maps)</a:t>
            </a:r>
          </a:p>
        </p:txBody>
      </p:sp>
      <p:sp>
        <p:nvSpPr>
          <p:cNvPr id="13315" name="Rectangle 3"/>
          <p:cNvSpPr>
            <a:spLocks noGrp="1" noChangeArrowheads="1"/>
          </p:cNvSpPr>
          <p:nvPr>
            <p:ph type="subTitle" idx="1"/>
          </p:nvPr>
        </p:nvSpPr>
        <p:spPr>
          <a:xfrm>
            <a:off x="2133600" y="3962400"/>
            <a:ext cx="7759700" cy="1600200"/>
          </a:xfrm>
        </p:spPr>
        <p:txBody>
          <a:bodyPr/>
          <a:lstStyle/>
          <a:p>
            <a:pPr marL="288925" indent="-288925" algn="l">
              <a:buFontTx/>
              <a:buChar char="•"/>
            </a:pPr>
            <a:r>
              <a:rPr lang="en-US" altLang="en-US" smtClean="0"/>
              <a:t>A visual way to simplify logic expressions</a:t>
            </a:r>
          </a:p>
          <a:p>
            <a:pPr marL="288925" indent="-288925" algn="l">
              <a:buFontTx/>
              <a:buChar char="•"/>
            </a:pPr>
            <a:r>
              <a:rPr lang="en-US" altLang="en-US" smtClean="0"/>
              <a:t>It gives the most simplified form of the expression</a:t>
            </a:r>
            <a:endParaRPr lang="en-GB" altLang="en-US" smtClean="0"/>
          </a:p>
        </p:txBody>
      </p:sp>
    </p:spTree>
    <p:extLst>
      <p:ext uri="{BB962C8B-B14F-4D97-AF65-F5344CB8AC3E}">
        <p14:creationId xmlns:p14="http://schemas.microsoft.com/office/powerpoint/2010/main" val="4122684915"/>
      </p:ext>
    </p:extLst>
  </p:cSld>
  <p:clrMapOvr>
    <a:masterClrMapping/>
  </p:clrMapOvr>
  <p:transition advClick="0"/>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65043" y="122583"/>
            <a:ext cx="8915400" cy="381000"/>
          </a:xfrm>
        </p:spPr>
        <p:txBody>
          <a:bodyPr>
            <a:normAutofit fontScale="90000"/>
          </a:bodyPr>
          <a:lstStyle/>
          <a:p>
            <a:r>
              <a:rPr lang="en-US" altLang="en-US" sz="2800" dirty="0"/>
              <a:t>Rules to obtain the most simplified expression</a:t>
            </a:r>
            <a:endParaRPr lang="en-GB" altLang="en-US" sz="2800" dirty="0"/>
          </a:p>
        </p:txBody>
      </p:sp>
      <p:sp>
        <p:nvSpPr>
          <p:cNvPr id="14339" name="Rectangle 3"/>
          <p:cNvSpPr>
            <a:spLocks noGrp="1" noChangeArrowheads="1"/>
          </p:cNvSpPr>
          <p:nvPr>
            <p:ph type="body" idx="1"/>
          </p:nvPr>
        </p:nvSpPr>
        <p:spPr>
          <a:xfrm>
            <a:off x="265043" y="761999"/>
            <a:ext cx="11224591" cy="5572539"/>
          </a:xfrm>
        </p:spPr>
        <p:txBody>
          <a:bodyPr>
            <a:normAutofit fontScale="92500"/>
          </a:bodyPr>
          <a:lstStyle/>
          <a:p>
            <a:pPr marL="95250" indent="-95250"/>
            <a:r>
              <a:rPr lang="en-US" altLang="en-US" dirty="0" smtClean="0"/>
              <a:t>Simplification of logic expression using Boolean algebra is awkward because:</a:t>
            </a:r>
          </a:p>
          <a:p>
            <a:pPr marL="666750" lvl="1" indent="-190500"/>
            <a:r>
              <a:rPr lang="en-US" altLang="en-US" dirty="0" smtClean="0"/>
              <a:t>it lacks specific rules to predict the most suitable next step in the simplification process</a:t>
            </a:r>
          </a:p>
          <a:p>
            <a:pPr marL="666750" lvl="1" indent="-190500"/>
            <a:r>
              <a:rPr lang="en-US" altLang="en-US" dirty="0" smtClean="0"/>
              <a:t>it is difficult to determine whether the simplest form has been achieved.</a:t>
            </a:r>
          </a:p>
          <a:p>
            <a:pPr marL="95250" indent="-95250"/>
            <a:r>
              <a:rPr lang="en-US" altLang="en-US" dirty="0" smtClean="0"/>
              <a:t>A </a:t>
            </a:r>
            <a:r>
              <a:rPr lang="en-US" altLang="en-US" dirty="0" err="1" smtClean="0"/>
              <a:t>Karnaugh</a:t>
            </a:r>
            <a:r>
              <a:rPr lang="en-US" altLang="en-US" dirty="0" smtClean="0"/>
              <a:t> map is a graphical method used to obtained the most simplified form of an expression in a standard form (Sum-of-Products or Product-of-Sums).</a:t>
            </a:r>
          </a:p>
          <a:p>
            <a:pPr marL="95250" indent="-95250"/>
            <a:r>
              <a:rPr lang="en-US" altLang="en-US" dirty="0" smtClean="0"/>
              <a:t>The simplest form of an expression is the one that has the minimum number of terms with the least number of literals (variables) in each term.</a:t>
            </a:r>
          </a:p>
          <a:p>
            <a:pPr marL="95250" indent="-95250"/>
            <a:r>
              <a:rPr lang="en-US" altLang="en-US" dirty="0" smtClean="0"/>
              <a:t>By simplifying an expression to the one that uses the minimum number of terms, we ensure that the function will be implemented with the minimum number of gates.</a:t>
            </a:r>
          </a:p>
          <a:p>
            <a:pPr marL="95250" indent="-95250"/>
            <a:r>
              <a:rPr lang="en-US" altLang="en-US" dirty="0" smtClean="0"/>
              <a:t>By simplifying an expression to the one that uses the least number of literals for each terms, we ensure that the function will be implemented with gates that have the minimum number of inputs. </a:t>
            </a:r>
          </a:p>
        </p:txBody>
      </p:sp>
    </p:spTree>
    <p:extLst>
      <p:ext uri="{BB962C8B-B14F-4D97-AF65-F5344CB8AC3E}">
        <p14:creationId xmlns:p14="http://schemas.microsoft.com/office/powerpoint/2010/main" val="4001051258"/>
      </p:ext>
    </p:extLst>
  </p:cSld>
  <p:clrMapOvr>
    <a:masterClrMapping/>
  </p:clrMapOvr>
  <p:transition advClick="0"/>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1473200" y="228600"/>
            <a:ext cx="9163050" cy="457200"/>
          </a:xfrm>
        </p:spPr>
        <p:txBody>
          <a:bodyPr>
            <a:normAutofit fontScale="90000"/>
          </a:bodyPr>
          <a:lstStyle/>
          <a:p>
            <a:r>
              <a:rPr lang="en-US" altLang="en-US" smtClean="0"/>
              <a:t>Three-Variable K-Maps</a:t>
            </a:r>
            <a:endParaRPr lang="en-GB" altLang="en-US" smtClean="0"/>
          </a:p>
        </p:txBody>
      </p:sp>
      <p:graphicFrame>
        <p:nvGraphicFramePr>
          <p:cNvPr id="1026" name="Object 5"/>
          <p:cNvGraphicFramePr>
            <a:graphicFrameLocks noChangeAspect="1"/>
          </p:cNvGraphicFramePr>
          <p:nvPr/>
        </p:nvGraphicFramePr>
        <p:xfrm>
          <a:off x="1295400" y="990601"/>
          <a:ext cx="9448800" cy="5491163"/>
        </p:xfrm>
        <a:graphic>
          <a:graphicData uri="http://schemas.openxmlformats.org/presentationml/2006/ole">
            <mc:AlternateContent xmlns:mc="http://schemas.openxmlformats.org/markup-compatibility/2006">
              <mc:Choice xmlns:v="urn:schemas-microsoft-com:vml" Requires="v">
                <p:oleObj spid="_x0000_s16418" name="VISIO" r:id="rId3" imgW="8373240" imgH="4865760" progId="Visio.Drawing.6">
                  <p:embed/>
                </p:oleObj>
              </mc:Choice>
              <mc:Fallback>
                <p:oleObj name="VISIO" r:id="rId3" imgW="8373240" imgH="4865760" progId="Visio.Drawing.6">
                  <p:embed/>
                  <p:pic>
                    <p:nvPicPr>
                      <p:cNvPr id="102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990601"/>
                        <a:ext cx="9448800" cy="549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25865117"/>
      </p:ext>
    </p:extLst>
  </p:cSld>
  <p:clrMapOvr>
    <a:masterClrMapping/>
  </p:clrMapOvr>
  <p:transition advClick="0"/>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1600200" y="533400"/>
            <a:ext cx="8915400" cy="457200"/>
          </a:xfrm>
        </p:spPr>
        <p:txBody>
          <a:bodyPr>
            <a:normAutofit fontScale="90000"/>
          </a:bodyPr>
          <a:lstStyle/>
          <a:p>
            <a:r>
              <a:rPr lang="en-US" altLang="en-US" sz="2800"/>
              <a:t>Three-Variable K-Map Examples</a:t>
            </a:r>
            <a:endParaRPr lang="en-GB" altLang="en-US" sz="2800"/>
          </a:p>
        </p:txBody>
      </p:sp>
      <p:sp>
        <p:nvSpPr>
          <p:cNvPr id="2052" name="Rectangle 3"/>
          <p:cNvSpPr>
            <a:spLocks noGrp="1" noChangeArrowheads="1"/>
          </p:cNvSpPr>
          <p:nvPr>
            <p:ph type="body" idx="1"/>
          </p:nvPr>
        </p:nvSpPr>
        <p:spPr>
          <a:xfrm>
            <a:off x="1447800" y="762000"/>
            <a:ext cx="9372600" cy="5486400"/>
          </a:xfrm>
        </p:spPr>
        <p:txBody>
          <a:bodyPr/>
          <a:lstStyle/>
          <a:p>
            <a:endParaRPr lang="en-GB" altLang="en-US" sz="1600"/>
          </a:p>
        </p:txBody>
      </p:sp>
      <p:graphicFrame>
        <p:nvGraphicFramePr>
          <p:cNvPr id="2050" name="Object 4"/>
          <p:cNvGraphicFramePr>
            <a:graphicFrameLocks noChangeAspect="1"/>
          </p:cNvGraphicFramePr>
          <p:nvPr/>
        </p:nvGraphicFramePr>
        <p:xfrm>
          <a:off x="1371600" y="1295401"/>
          <a:ext cx="9448800" cy="4386263"/>
        </p:xfrm>
        <a:graphic>
          <a:graphicData uri="http://schemas.openxmlformats.org/presentationml/2006/ole">
            <mc:AlternateContent xmlns:mc="http://schemas.openxmlformats.org/markup-compatibility/2006">
              <mc:Choice xmlns:v="urn:schemas-microsoft-com:vml" Requires="v">
                <p:oleObj spid="_x0000_s17442" name="Visio" r:id="rId3" imgW="7619040" imgH="3530880" progId="Visio.Drawing.11">
                  <p:embed/>
                </p:oleObj>
              </mc:Choice>
              <mc:Fallback>
                <p:oleObj name="Visio" r:id="rId3" imgW="7619040" imgH="3530880" progId="Visio.Drawing.11">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295401"/>
                        <a:ext cx="9448800" cy="438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90242145"/>
      </p:ext>
    </p:extLst>
  </p:cSld>
  <p:clrMapOvr>
    <a:masterClrMapping/>
  </p:clrMapOvr>
  <p:transition advClick="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35834" y="-18024"/>
            <a:ext cx="10515600" cy="1325563"/>
          </a:xfrm>
        </p:spPr>
        <p:txBody>
          <a:bodyPr/>
          <a:lstStyle/>
          <a:p>
            <a:pPr eaLnBrk="1" hangingPunct="1"/>
            <a:r>
              <a:rPr lang="en-US" altLang="en-US" dirty="0" smtClean="0"/>
              <a:t>What, More Number Systems?</a:t>
            </a:r>
          </a:p>
        </p:txBody>
      </p:sp>
      <p:sp>
        <p:nvSpPr>
          <p:cNvPr id="15363" name="Content Placeholder 2"/>
          <p:cNvSpPr>
            <a:spLocks noGrp="1"/>
          </p:cNvSpPr>
          <p:nvPr>
            <p:ph idx="1"/>
          </p:nvPr>
        </p:nvSpPr>
        <p:spPr>
          <a:xfrm>
            <a:off x="477078" y="1371600"/>
            <a:ext cx="10575235" cy="4984750"/>
          </a:xfrm>
        </p:spPr>
        <p:txBody>
          <a:bodyPr/>
          <a:lstStyle/>
          <a:p>
            <a:pPr>
              <a:spcBef>
                <a:spcPts val="1200"/>
              </a:spcBef>
              <a:spcAft>
                <a:spcPts val="1200"/>
              </a:spcAft>
              <a:buNone/>
            </a:pPr>
            <a:r>
              <a:rPr lang="en-US" altLang="en-US" sz="2400" dirty="0"/>
              <a:t>Why do we need more number systems?</a:t>
            </a:r>
          </a:p>
          <a:p>
            <a:pPr marL="463550" lvl="1" indent="-238125">
              <a:spcBef>
                <a:spcPct val="0"/>
              </a:spcBef>
              <a:spcAft>
                <a:spcPts val="600"/>
              </a:spcAft>
            </a:pPr>
            <a:r>
              <a:rPr lang="en-US" altLang="en-US" sz="2000" dirty="0"/>
              <a:t>Humans understand decimal</a:t>
            </a:r>
          </a:p>
          <a:p>
            <a:pPr marL="463550" lvl="1" indent="-238125">
              <a:spcBef>
                <a:spcPct val="0"/>
              </a:spcBef>
              <a:spcAft>
                <a:spcPts val="600"/>
              </a:spcAft>
              <a:buNone/>
            </a:pPr>
            <a:endParaRPr lang="en-US" altLang="en-US" sz="2000" dirty="0"/>
          </a:p>
          <a:p>
            <a:pPr marL="463550" lvl="1" indent="-238125">
              <a:spcBef>
                <a:spcPct val="0"/>
              </a:spcBef>
              <a:spcAft>
                <a:spcPts val="600"/>
              </a:spcAft>
            </a:pPr>
            <a:r>
              <a:rPr lang="en-US" altLang="en-US" sz="2000" dirty="0" smtClean="0"/>
              <a:t>                  </a:t>
            </a:r>
            <a:r>
              <a:rPr lang="en-US" altLang="en-US" sz="2000" dirty="0"/>
              <a:t>Digital electronics (computers) understand binary</a:t>
            </a:r>
          </a:p>
          <a:p>
            <a:pPr marL="463550" lvl="1" indent="-238125">
              <a:spcBef>
                <a:spcPct val="0"/>
              </a:spcBef>
              <a:spcAft>
                <a:spcPts val="600"/>
              </a:spcAft>
              <a:buNone/>
            </a:pPr>
            <a:endParaRPr lang="en-US" altLang="en-US" sz="2000" dirty="0"/>
          </a:p>
          <a:p>
            <a:pPr marL="463550" lvl="1" indent="-238125">
              <a:spcBef>
                <a:spcPct val="0"/>
              </a:spcBef>
              <a:spcAft>
                <a:spcPts val="600"/>
              </a:spcAft>
            </a:pPr>
            <a:r>
              <a:rPr lang="en-US" altLang="en-US" sz="2000" dirty="0"/>
              <a:t>Since computers have 32, 64, and even 128 bit busses, displaying numbers in binary is cumbersome.</a:t>
            </a:r>
          </a:p>
          <a:p>
            <a:pPr marL="463550" lvl="1" indent="-238125">
              <a:spcBef>
                <a:spcPct val="0"/>
              </a:spcBef>
              <a:spcAft>
                <a:spcPts val="600"/>
              </a:spcAft>
            </a:pPr>
            <a:r>
              <a:rPr lang="en-US" altLang="en-US" sz="2000" dirty="0"/>
              <a:t>Data on a 32 bit data bus would look like the following:</a:t>
            </a:r>
          </a:p>
          <a:p>
            <a:pPr marL="463550" lvl="1" indent="-238125">
              <a:spcBef>
                <a:spcPct val="0"/>
              </a:spcBef>
              <a:spcAft>
                <a:spcPts val="600"/>
              </a:spcAft>
              <a:buNone/>
            </a:pPr>
            <a:r>
              <a:rPr lang="en-US" altLang="en-US" sz="1800" dirty="0"/>
              <a:t>			</a:t>
            </a:r>
            <a:r>
              <a:rPr lang="en-US" altLang="en-US" sz="1800" b="1" dirty="0"/>
              <a:t>0110 1001 0111 0001 0011 0100 1100 1010</a:t>
            </a:r>
          </a:p>
          <a:p>
            <a:pPr marL="463550" lvl="1" indent="-238125">
              <a:spcBef>
                <a:spcPct val="0"/>
              </a:spcBef>
              <a:spcAft>
                <a:spcPts val="600"/>
              </a:spcAft>
            </a:pPr>
            <a:r>
              <a:rPr lang="en-US" altLang="en-US" sz="2000" dirty="0"/>
              <a:t>Hexadecimal (base 16) and octal (base 8) number systems are used to represent binary data in a more compact form.</a:t>
            </a:r>
          </a:p>
          <a:p>
            <a:pPr marL="463550" lvl="1" indent="-238125">
              <a:spcBef>
                <a:spcPct val="0"/>
              </a:spcBef>
              <a:spcAft>
                <a:spcPts val="600"/>
              </a:spcAft>
            </a:pPr>
            <a:r>
              <a:rPr lang="en-US" altLang="en-US" sz="2000" dirty="0"/>
              <a:t>This presentation will present an overview of the process for converting numbers between the decimal number system and the hexadecimal &amp; octal number systems.</a:t>
            </a:r>
            <a:endParaRPr lang="en-US" altLang="en-US" dirty="0"/>
          </a:p>
          <a:p>
            <a:pPr eaLnBrk="1" hangingPunct="1">
              <a:buFontTx/>
              <a:buNone/>
            </a:pPr>
            <a:endParaRPr lang="en-US" altLang="en-US" dirty="0" smtClean="0"/>
          </a:p>
        </p:txBody>
      </p:sp>
      <p:grpSp>
        <p:nvGrpSpPr>
          <p:cNvPr id="15364" name="Group 3"/>
          <p:cNvGrpSpPr>
            <a:grpSpLocks/>
          </p:cNvGrpSpPr>
          <p:nvPr/>
        </p:nvGrpSpPr>
        <p:grpSpPr bwMode="auto">
          <a:xfrm>
            <a:off x="3913670" y="1730791"/>
            <a:ext cx="1851025" cy="868363"/>
            <a:chOff x="3810000" y="3016250"/>
            <a:chExt cx="1850443" cy="868363"/>
          </a:xfrm>
        </p:grpSpPr>
        <p:grpSp>
          <p:nvGrpSpPr>
            <p:cNvPr id="15369" name="Group 7"/>
            <p:cNvGrpSpPr>
              <a:grpSpLocks noChangeAspect="1"/>
            </p:cNvGrpSpPr>
            <p:nvPr/>
          </p:nvGrpSpPr>
          <p:grpSpPr bwMode="auto">
            <a:xfrm>
              <a:off x="4068650" y="3016250"/>
              <a:ext cx="1358535" cy="565150"/>
              <a:chOff x="2255" y="1900"/>
              <a:chExt cx="1250" cy="520"/>
            </a:xfrm>
          </p:grpSpPr>
          <p:sp>
            <p:nvSpPr>
              <p:cNvPr id="15371" name="AutoShape 6"/>
              <p:cNvSpPr>
                <a:spLocks noChangeAspect="1" noChangeArrowheads="1" noTextEdit="1"/>
              </p:cNvSpPr>
              <p:nvPr/>
            </p:nvSpPr>
            <p:spPr bwMode="auto">
              <a:xfrm>
                <a:off x="2255" y="1900"/>
                <a:ext cx="1250"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372" name="Freeform 8"/>
              <p:cNvSpPr>
                <a:spLocks/>
              </p:cNvSpPr>
              <p:nvPr/>
            </p:nvSpPr>
            <p:spPr bwMode="auto">
              <a:xfrm>
                <a:off x="2583" y="2168"/>
                <a:ext cx="106" cy="116"/>
              </a:xfrm>
              <a:custGeom>
                <a:avLst/>
                <a:gdLst>
                  <a:gd name="T0" fmla="*/ 10 w 106"/>
                  <a:gd name="T1" fmla="*/ 116 h 116"/>
                  <a:gd name="T2" fmla="*/ 10 w 106"/>
                  <a:gd name="T3" fmla="*/ 116 h 116"/>
                  <a:gd name="T4" fmla="*/ 18 w 106"/>
                  <a:gd name="T5" fmla="*/ 114 h 116"/>
                  <a:gd name="T6" fmla="*/ 38 w 106"/>
                  <a:gd name="T7" fmla="*/ 104 h 116"/>
                  <a:gd name="T8" fmla="*/ 60 w 106"/>
                  <a:gd name="T9" fmla="*/ 92 h 116"/>
                  <a:gd name="T10" fmla="*/ 70 w 106"/>
                  <a:gd name="T11" fmla="*/ 84 h 116"/>
                  <a:gd name="T12" fmla="*/ 78 w 106"/>
                  <a:gd name="T13" fmla="*/ 76 h 116"/>
                  <a:gd name="T14" fmla="*/ 78 w 106"/>
                  <a:gd name="T15" fmla="*/ 76 h 116"/>
                  <a:gd name="T16" fmla="*/ 98 w 106"/>
                  <a:gd name="T17" fmla="*/ 46 h 116"/>
                  <a:gd name="T18" fmla="*/ 106 w 106"/>
                  <a:gd name="T19" fmla="*/ 34 h 116"/>
                  <a:gd name="T20" fmla="*/ 104 w 106"/>
                  <a:gd name="T21" fmla="*/ 0 h 116"/>
                  <a:gd name="T22" fmla="*/ 104 w 106"/>
                  <a:gd name="T23" fmla="*/ 0 h 116"/>
                  <a:gd name="T24" fmla="*/ 102 w 106"/>
                  <a:gd name="T25" fmla="*/ 8 h 116"/>
                  <a:gd name="T26" fmla="*/ 92 w 106"/>
                  <a:gd name="T27" fmla="*/ 24 h 116"/>
                  <a:gd name="T28" fmla="*/ 86 w 106"/>
                  <a:gd name="T29" fmla="*/ 32 h 116"/>
                  <a:gd name="T30" fmla="*/ 80 w 106"/>
                  <a:gd name="T31" fmla="*/ 40 h 116"/>
                  <a:gd name="T32" fmla="*/ 72 w 106"/>
                  <a:gd name="T33" fmla="*/ 46 h 116"/>
                  <a:gd name="T34" fmla="*/ 66 w 106"/>
                  <a:gd name="T35" fmla="*/ 48 h 116"/>
                  <a:gd name="T36" fmla="*/ 66 w 106"/>
                  <a:gd name="T37" fmla="*/ 48 h 116"/>
                  <a:gd name="T38" fmla="*/ 56 w 106"/>
                  <a:gd name="T39" fmla="*/ 48 h 116"/>
                  <a:gd name="T40" fmla="*/ 46 w 106"/>
                  <a:gd name="T41" fmla="*/ 46 h 116"/>
                  <a:gd name="T42" fmla="*/ 26 w 106"/>
                  <a:gd name="T43" fmla="*/ 38 h 116"/>
                  <a:gd name="T44" fmla="*/ 0 w 106"/>
                  <a:gd name="T45" fmla="*/ 26 h 116"/>
                  <a:gd name="T46" fmla="*/ 6 w 106"/>
                  <a:gd name="T47" fmla="*/ 92 h 116"/>
                  <a:gd name="T48" fmla="*/ 10 w 106"/>
                  <a:gd name="T49" fmla="*/ 116 h 116"/>
                  <a:gd name="T50" fmla="*/ 10 w 106"/>
                  <a:gd name="T51" fmla="*/ 116 h 11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6"/>
                  <a:gd name="T79" fmla="*/ 0 h 116"/>
                  <a:gd name="T80" fmla="*/ 106 w 106"/>
                  <a:gd name="T81" fmla="*/ 116 h 11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6" h="116">
                    <a:moveTo>
                      <a:pt x="10" y="116"/>
                    </a:moveTo>
                    <a:lnTo>
                      <a:pt x="10" y="116"/>
                    </a:lnTo>
                    <a:lnTo>
                      <a:pt x="18" y="114"/>
                    </a:lnTo>
                    <a:lnTo>
                      <a:pt x="38" y="104"/>
                    </a:lnTo>
                    <a:lnTo>
                      <a:pt x="60" y="92"/>
                    </a:lnTo>
                    <a:lnTo>
                      <a:pt x="70" y="84"/>
                    </a:lnTo>
                    <a:lnTo>
                      <a:pt x="78" y="76"/>
                    </a:lnTo>
                    <a:lnTo>
                      <a:pt x="98" y="46"/>
                    </a:lnTo>
                    <a:lnTo>
                      <a:pt x="106" y="34"/>
                    </a:lnTo>
                    <a:lnTo>
                      <a:pt x="104" y="0"/>
                    </a:lnTo>
                    <a:lnTo>
                      <a:pt x="102" y="8"/>
                    </a:lnTo>
                    <a:lnTo>
                      <a:pt x="92" y="24"/>
                    </a:lnTo>
                    <a:lnTo>
                      <a:pt x="86" y="32"/>
                    </a:lnTo>
                    <a:lnTo>
                      <a:pt x="80" y="40"/>
                    </a:lnTo>
                    <a:lnTo>
                      <a:pt x="72" y="46"/>
                    </a:lnTo>
                    <a:lnTo>
                      <a:pt x="66" y="48"/>
                    </a:lnTo>
                    <a:lnTo>
                      <a:pt x="56" y="48"/>
                    </a:lnTo>
                    <a:lnTo>
                      <a:pt x="46" y="46"/>
                    </a:lnTo>
                    <a:lnTo>
                      <a:pt x="26" y="38"/>
                    </a:lnTo>
                    <a:lnTo>
                      <a:pt x="0" y="26"/>
                    </a:lnTo>
                    <a:lnTo>
                      <a:pt x="6" y="92"/>
                    </a:lnTo>
                    <a:lnTo>
                      <a:pt x="1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73" name="Freeform 9"/>
              <p:cNvSpPr>
                <a:spLocks/>
              </p:cNvSpPr>
              <p:nvPr/>
            </p:nvSpPr>
            <p:spPr bwMode="auto">
              <a:xfrm>
                <a:off x="2543" y="2194"/>
                <a:ext cx="68" cy="108"/>
              </a:xfrm>
              <a:custGeom>
                <a:avLst/>
                <a:gdLst>
                  <a:gd name="T0" fmla="*/ 36 w 68"/>
                  <a:gd name="T1" fmla="*/ 108 h 108"/>
                  <a:gd name="T2" fmla="*/ 36 w 68"/>
                  <a:gd name="T3" fmla="*/ 108 h 108"/>
                  <a:gd name="T4" fmla="*/ 44 w 68"/>
                  <a:gd name="T5" fmla="*/ 104 h 108"/>
                  <a:gd name="T6" fmla="*/ 50 w 68"/>
                  <a:gd name="T7" fmla="*/ 100 h 108"/>
                  <a:gd name="T8" fmla="*/ 58 w 68"/>
                  <a:gd name="T9" fmla="*/ 94 h 108"/>
                  <a:gd name="T10" fmla="*/ 64 w 68"/>
                  <a:gd name="T11" fmla="*/ 86 h 108"/>
                  <a:gd name="T12" fmla="*/ 68 w 68"/>
                  <a:gd name="T13" fmla="*/ 76 h 108"/>
                  <a:gd name="T14" fmla="*/ 68 w 68"/>
                  <a:gd name="T15" fmla="*/ 62 h 108"/>
                  <a:gd name="T16" fmla="*/ 64 w 68"/>
                  <a:gd name="T17" fmla="*/ 46 h 108"/>
                  <a:gd name="T18" fmla="*/ 64 w 68"/>
                  <a:gd name="T19" fmla="*/ 46 h 108"/>
                  <a:gd name="T20" fmla="*/ 58 w 68"/>
                  <a:gd name="T21" fmla="*/ 30 h 108"/>
                  <a:gd name="T22" fmla="*/ 50 w 68"/>
                  <a:gd name="T23" fmla="*/ 18 h 108"/>
                  <a:gd name="T24" fmla="*/ 44 w 68"/>
                  <a:gd name="T25" fmla="*/ 8 h 108"/>
                  <a:gd name="T26" fmla="*/ 38 w 68"/>
                  <a:gd name="T27" fmla="*/ 4 h 108"/>
                  <a:gd name="T28" fmla="*/ 32 w 68"/>
                  <a:gd name="T29" fmla="*/ 0 h 108"/>
                  <a:gd name="T30" fmla="*/ 26 w 68"/>
                  <a:gd name="T31" fmla="*/ 0 h 108"/>
                  <a:gd name="T32" fmla="*/ 18 w 68"/>
                  <a:gd name="T33" fmla="*/ 2 h 108"/>
                  <a:gd name="T34" fmla="*/ 10 w 68"/>
                  <a:gd name="T35" fmla="*/ 6 h 108"/>
                  <a:gd name="T36" fmla="*/ 10 w 68"/>
                  <a:gd name="T37" fmla="*/ 6 h 108"/>
                  <a:gd name="T38" fmla="*/ 4 w 68"/>
                  <a:gd name="T39" fmla="*/ 10 h 108"/>
                  <a:gd name="T40" fmla="*/ 2 w 68"/>
                  <a:gd name="T41" fmla="*/ 16 h 108"/>
                  <a:gd name="T42" fmla="*/ 0 w 68"/>
                  <a:gd name="T43" fmla="*/ 22 h 108"/>
                  <a:gd name="T44" fmla="*/ 2 w 68"/>
                  <a:gd name="T45" fmla="*/ 30 h 108"/>
                  <a:gd name="T46" fmla="*/ 6 w 68"/>
                  <a:gd name="T47" fmla="*/ 48 h 108"/>
                  <a:gd name="T48" fmla="*/ 14 w 68"/>
                  <a:gd name="T49" fmla="*/ 64 h 108"/>
                  <a:gd name="T50" fmla="*/ 14 w 68"/>
                  <a:gd name="T51" fmla="*/ 64 h 108"/>
                  <a:gd name="T52" fmla="*/ 20 w 68"/>
                  <a:gd name="T53" fmla="*/ 80 h 108"/>
                  <a:gd name="T54" fmla="*/ 28 w 68"/>
                  <a:gd name="T55" fmla="*/ 94 h 108"/>
                  <a:gd name="T56" fmla="*/ 36 w 68"/>
                  <a:gd name="T57" fmla="*/ 108 h 108"/>
                  <a:gd name="T58" fmla="*/ 36 w 68"/>
                  <a:gd name="T59" fmla="*/ 108 h 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8"/>
                  <a:gd name="T91" fmla="*/ 0 h 108"/>
                  <a:gd name="T92" fmla="*/ 68 w 68"/>
                  <a:gd name="T93" fmla="*/ 108 h 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8" h="108">
                    <a:moveTo>
                      <a:pt x="36" y="108"/>
                    </a:moveTo>
                    <a:lnTo>
                      <a:pt x="36" y="108"/>
                    </a:lnTo>
                    <a:lnTo>
                      <a:pt x="44" y="104"/>
                    </a:lnTo>
                    <a:lnTo>
                      <a:pt x="50" y="100"/>
                    </a:lnTo>
                    <a:lnTo>
                      <a:pt x="58" y="94"/>
                    </a:lnTo>
                    <a:lnTo>
                      <a:pt x="64" y="86"/>
                    </a:lnTo>
                    <a:lnTo>
                      <a:pt x="68" y="76"/>
                    </a:lnTo>
                    <a:lnTo>
                      <a:pt x="68" y="62"/>
                    </a:lnTo>
                    <a:lnTo>
                      <a:pt x="64" y="46"/>
                    </a:lnTo>
                    <a:lnTo>
                      <a:pt x="58" y="30"/>
                    </a:lnTo>
                    <a:lnTo>
                      <a:pt x="50" y="18"/>
                    </a:lnTo>
                    <a:lnTo>
                      <a:pt x="44" y="8"/>
                    </a:lnTo>
                    <a:lnTo>
                      <a:pt x="38" y="4"/>
                    </a:lnTo>
                    <a:lnTo>
                      <a:pt x="32" y="0"/>
                    </a:lnTo>
                    <a:lnTo>
                      <a:pt x="26" y="0"/>
                    </a:lnTo>
                    <a:lnTo>
                      <a:pt x="18" y="2"/>
                    </a:lnTo>
                    <a:lnTo>
                      <a:pt x="10" y="6"/>
                    </a:lnTo>
                    <a:lnTo>
                      <a:pt x="4" y="10"/>
                    </a:lnTo>
                    <a:lnTo>
                      <a:pt x="2" y="16"/>
                    </a:lnTo>
                    <a:lnTo>
                      <a:pt x="0" y="22"/>
                    </a:lnTo>
                    <a:lnTo>
                      <a:pt x="2" y="30"/>
                    </a:lnTo>
                    <a:lnTo>
                      <a:pt x="6" y="48"/>
                    </a:lnTo>
                    <a:lnTo>
                      <a:pt x="14" y="64"/>
                    </a:lnTo>
                    <a:lnTo>
                      <a:pt x="20" y="80"/>
                    </a:lnTo>
                    <a:lnTo>
                      <a:pt x="28" y="94"/>
                    </a:lnTo>
                    <a:lnTo>
                      <a:pt x="36"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74" name="Freeform 10"/>
              <p:cNvSpPr>
                <a:spLocks noEditPoints="1"/>
              </p:cNvSpPr>
              <p:nvPr/>
            </p:nvSpPr>
            <p:spPr bwMode="auto">
              <a:xfrm>
                <a:off x="2537" y="2186"/>
                <a:ext cx="82" cy="124"/>
              </a:xfrm>
              <a:custGeom>
                <a:avLst/>
                <a:gdLst>
                  <a:gd name="T0" fmla="*/ 14 w 82"/>
                  <a:gd name="T1" fmla="*/ 6 h 124"/>
                  <a:gd name="T2" fmla="*/ 2 w 82"/>
                  <a:gd name="T3" fmla="*/ 18 h 124"/>
                  <a:gd name="T4" fmla="*/ 0 w 82"/>
                  <a:gd name="T5" fmla="*/ 34 h 124"/>
                  <a:gd name="T6" fmla="*/ 10 w 82"/>
                  <a:gd name="T7" fmla="*/ 66 h 124"/>
                  <a:gd name="T8" fmla="*/ 12 w 82"/>
                  <a:gd name="T9" fmla="*/ 76 h 124"/>
                  <a:gd name="T10" fmla="*/ 28 w 82"/>
                  <a:gd name="T11" fmla="*/ 106 h 124"/>
                  <a:gd name="T12" fmla="*/ 40 w 82"/>
                  <a:gd name="T13" fmla="*/ 124 h 124"/>
                  <a:gd name="T14" fmla="*/ 44 w 82"/>
                  <a:gd name="T15" fmla="*/ 122 h 124"/>
                  <a:gd name="T16" fmla="*/ 58 w 82"/>
                  <a:gd name="T17" fmla="*/ 116 h 124"/>
                  <a:gd name="T18" fmla="*/ 74 w 82"/>
                  <a:gd name="T19" fmla="*/ 102 h 124"/>
                  <a:gd name="T20" fmla="*/ 78 w 82"/>
                  <a:gd name="T21" fmla="*/ 96 h 124"/>
                  <a:gd name="T22" fmla="*/ 82 w 82"/>
                  <a:gd name="T23" fmla="*/ 76 h 124"/>
                  <a:gd name="T24" fmla="*/ 78 w 82"/>
                  <a:gd name="T25" fmla="*/ 52 h 124"/>
                  <a:gd name="T26" fmla="*/ 68 w 82"/>
                  <a:gd name="T27" fmla="*/ 32 h 124"/>
                  <a:gd name="T28" fmla="*/ 52 w 82"/>
                  <a:gd name="T29" fmla="*/ 8 h 124"/>
                  <a:gd name="T30" fmla="*/ 42 w 82"/>
                  <a:gd name="T31" fmla="*/ 2 h 124"/>
                  <a:gd name="T32" fmla="*/ 26 w 82"/>
                  <a:gd name="T33" fmla="*/ 2 h 124"/>
                  <a:gd name="T34" fmla="*/ 14 w 82"/>
                  <a:gd name="T35" fmla="*/ 6 h 124"/>
                  <a:gd name="T36" fmla="*/ 22 w 82"/>
                  <a:gd name="T37" fmla="*/ 60 h 124"/>
                  <a:gd name="T38" fmla="*/ 16 w 82"/>
                  <a:gd name="T39" fmla="*/ 42 h 124"/>
                  <a:gd name="T40" fmla="*/ 14 w 82"/>
                  <a:gd name="T41" fmla="*/ 30 h 124"/>
                  <a:gd name="T42" fmla="*/ 20 w 82"/>
                  <a:gd name="T43" fmla="*/ 20 h 124"/>
                  <a:gd name="T44" fmla="*/ 30 w 82"/>
                  <a:gd name="T45" fmla="*/ 16 h 124"/>
                  <a:gd name="T46" fmla="*/ 38 w 82"/>
                  <a:gd name="T47" fmla="*/ 16 h 124"/>
                  <a:gd name="T48" fmla="*/ 50 w 82"/>
                  <a:gd name="T49" fmla="*/ 28 h 124"/>
                  <a:gd name="T50" fmla="*/ 64 w 82"/>
                  <a:gd name="T51" fmla="*/ 56 h 124"/>
                  <a:gd name="T52" fmla="*/ 66 w 82"/>
                  <a:gd name="T53" fmla="*/ 66 h 124"/>
                  <a:gd name="T54" fmla="*/ 68 w 82"/>
                  <a:gd name="T55" fmla="*/ 76 h 124"/>
                  <a:gd name="T56" fmla="*/ 64 w 82"/>
                  <a:gd name="T57" fmla="*/ 90 h 124"/>
                  <a:gd name="T58" fmla="*/ 60 w 82"/>
                  <a:gd name="T59" fmla="*/ 96 h 124"/>
                  <a:gd name="T60" fmla="*/ 46 w 82"/>
                  <a:gd name="T61" fmla="*/ 106 h 124"/>
                  <a:gd name="T62" fmla="*/ 36 w 82"/>
                  <a:gd name="T63" fmla="*/ 92 h 124"/>
                  <a:gd name="T64" fmla="*/ 26 w 82"/>
                  <a:gd name="T65" fmla="*/ 70 h 12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2"/>
                  <a:gd name="T100" fmla="*/ 0 h 124"/>
                  <a:gd name="T101" fmla="*/ 82 w 82"/>
                  <a:gd name="T102" fmla="*/ 124 h 12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2" h="124">
                    <a:moveTo>
                      <a:pt x="14" y="6"/>
                    </a:moveTo>
                    <a:lnTo>
                      <a:pt x="14" y="6"/>
                    </a:lnTo>
                    <a:lnTo>
                      <a:pt x="6" y="12"/>
                    </a:lnTo>
                    <a:lnTo>
                      <a:pt x="2" y="18"/>
                    </a:lnTo>
                    <a:lnTo>
                      <a:pt x="0" y="26"/>
                    </a:lnTo>
                    <a:lnTo>
                      <a:pt x="0" y="34"/>
                    </a:lnTo>
                    <a:lnTo>
                      <a:pt x="2" y="50"/>
                    </a:lnTo>
                    <a:lnTo>
                      <a:pt x="10" y="66"/>
                    </a:lnTo>
                    <a:lnTo>
                      <a:pt x="12" y="76"/>
                    </a:lnTo>
                    <a:lnTo>
                      <a:pt x="20" y="92"/>
                    </a:lnTo>
                    <a:lnTo>
                      <a:pt x="28" y="106"/>
                    </a:lnTo>
                    <a:lnTo>
                      <a:pt x="38" y="120"/>
                    </a:lnTo>
                    <a:lnTo>
                      <a:pt x="40" y="124"/>
                    </a:lnTo>
                    <a:lnTo>
                      <a:pt x="44" y="122"/>
                    </a:lnTo>
                    <a:lnTo>
                      <a:pt x="48" y="122"/>
                    </a:lnTo>
                    <a:lnTo>
                      <a:pt x="58" y="116"/>
                    </a:lnTo>
                    <a:lnTo>
                      <a:pt x="68" y="108"/>
                    </a:lnTo>
                    <a:lnTo>
                      <a:pt x="74" y="102"/>
                    </a:lnTo>
                    <a:lnTo>
                      <a:pt x="78" y="96"/>
                    </a:lnTo>
                    <a:lnTo>
                      <a:pt x="82" y="86"/>
                    </a:lnTo>
                    <a:lnTo>
                      <a:pt x="82" y="76"/>
                    </a:lnTo>
                    <a:lnTo>
                      <a:pt x="80" y="64"/>
                    </a:lnTo>
                    <a:lnTo>
                      <a:pt x="78" y="52"/>
                    </a:lnTo>
                    <a:lnTo>
                      <a:pt x="68" y="32"/>
                    </a:lnTo>
                    <a:lnTo>
                      <a:pt x="60" y="18"/>
                    </a:lnTo>
                    <a:lnTo>
                      <a:pt x="52" y="8"/>
                    </a:lnTo>
                    <a:lnTo>
                      <a:pt x="42" y="2"/>
                    </a:lnTo>
                    <a:lnTo>
                      <a:pt x="34" y="0"/>
                    </a:lnTo>
                    <a:lnTo>
                      <a:pt x="26" y="2"/>
                    </a:lnTo>
                    <a:lnTo>
                      <a:pt x="14" y="6"/>
                    </a:lnTo>
                    <a:close/>
                    <a:moveTo>
                      <a:pt x="26" y="70"/>
                    </a:moveTo>
                    <a:lnTo>
                      <a:pt x="22" y="60"/>
                    </a:lnTo>
                    <a:lnTo>
                      <a:pt x="16" y="42"/>
                    </a:lnTo>
                    <a:lnTo>
                      <a:pt x="14" y="30"/>
                    </a:lnTo>
                    <a:lnTo>
                      <a:pt x="16" y="24"/>
                    </a:lnTo>
                    <a:lnTo>
                      <a:pt x="20" y="20"/>
                    </a:lnTo>
                    <a:lnTo>
                      <a:pt x="30" y="16"/>
                    </a:lnTo>
                    <a:lnTo>
                      <a:pt x="38" y="16"/>
                    </a:lnTo>
                    <a:lnTo>
                      <a:pt x="44" y="20"/>
                    </a:lnTo>
                    <a:lnTo>
                      <a:pt x="50" y="28"/>
                    </a:lnTo>
                    <a:lnTo>
                      <a:pt x="56" y="40"/>
                    </a:lnTo>
                    <a:lnTo>
                      <a:pt x="64" y="56"/>
                    </a:lnTo>
                    <a:lnTo>
                      <a:pt x="66" y="66"/>
                    </a:lnTo>
                    <a:lnTo>
                      <a:pt x="68" y="76"/>
                    </a:lnTo>
                    <a:lnTo>
                      <a:pt x="66" y="82"/>
                    </a:lnTo>
                    <a:lnTo>
                      <a:pt x="64" y="90"/>
                    </a:lnTo>
                    <a:lnTo>
                      <a:pt x="60" y="96"/>
                    </a:lnTo>
                    <a:lnTo>
                      <a:pt x="56" y="100"/>
                    </a:lnTo>
                    <a:lnTo>
                      <a:pt x="46" y="106"/>
                    </a:lnTo>
                    <a:lnTo>
                      <a:pt x="36" y="92"/>
                    </a:lnTo>
                    <a:lnTo>
                      <a:pt x="26"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75" name="Freeform 11"/>
              <p:cNvSpPr>
                <a:spLocks/>
              </p:cNvSpPr>
              <p:nvPr/>
            </p:nvSpPr>
            <p:spPr bwMode="auto">
              <a:xfrm>
                <a:off x="2543" y="2194"/>
                <a:ext cx="68" cy="108"/>
              </a:xfrm>
              <a:custGeom>
                <a:avLst/>
                <a:gdLst>
                  <a:gd name="T0" fmla="*/ 36 w 68"/>
                  <a:gd name="T1" fmla="*/ 108 h 108"/>
                  <a:gd name="T2" fmla="*/ 36 w 68"/>
                  <a:gd name="T3" fmla="*/ 108 h 108"/>
                  <a:gd name="T4" fmla="*/ 44 w 68"/>
                  <a:gd name="T5" fmla="*/ 104 h 108"/>
                  <a:gd name="T6" fmla="*/ 50 w 68"/>
                  <a:gd name="T7" fmla="*/ 100 h 108"/>
                  <a:gd name="T8" fmla="*/ 58 w 68"/>
                  <a:gd name="T9" fmla="*/ 94 h 108"/>
                  <a:gd name="T10" fmla="*/ 64 w 68"/>
                  <a:gd name="T11" fmla="*/ 86 h 108"/>
                  <a:gd name="T12" fmla="*/ 68 w 68"/>
                  <a:gd name="T13" fmla="*/ 76 h 108"/>
                  <a:gd name="T14" fmla="*/ 68 w 68"/>
                  <a:gd name="T15" fmla="*/ 62 h 108"/>
                  <a:gd name="T16" fmla="*/ 64 w 68"/>
                  <a:gd name="T17" fmla="*/ 46 h 108"/>
                  <a:gd name="T18" fmla="*/ 64 w 68"/>
                  <a:gd name="T19" fmla="*/ 46 h 108"/>
                  <a:gd name="T20" fmla="*/ 58 w 68"/>
                  <a:gd name="T21" fmla="*/ 30 h 108"/>
                  <a:gd name="T22" fmla="*/ 50 w 68"/>
                  <a:gd name="T23" fmla="*/ 18 h 108"/>
                  <a:gd name="T24" fmla="*/ 44 w 68"/>
                  <a:gd name="T25" fmla="*/ 8 h 108"/>
                  <a:gd name="T26" fmla="*/ 38 w 68"/>
                  <a:gd name="T27" fmla="*/ 4 h 108"/>
                  <a:gd name="T28" fmla="*/ 32 w 68"/>
                  <a:gd name="T29" fmla="*/ 0 h 108"/>
                  <a:gd name="T30" fmla="*/ 26 w 68"/>
                  <a:gd name="T31" fmla="*/ 0 h 108"/>
                  <a:gd name="T32" fmla="*/ 18 w 68"/>
                  <a:gd name="T33" fmla="*/ 2 h 108"/>
                  <a:gd name="T34" fmla="*/ 10 w 68"/>
                  <a:gd name="T35" fmla="*/ 6 h 108"/>
                  <a:gd name="T36" fmla="*/ 10 w 68"/>
                  <a:gd name="T37" fmla="*/ 6 h 108"/>
                  <a:gd name="T38" fmla="*/ 4 w 68"/>
                  <a:gd name="T39" fmla="*/ 10 h 108"/>
                  <a:gd name="T40" fmla="*/ 2 w 68"/>
                  <a:gd name="T41" fmla="*/ 16 h 108"/>
                  <a:gd name="T42" fmla="*/ 0 w 68"/>
                  <a:gd name="T43" fmla="*/ 22 h 108"/>
                  <a:gd name="T44" fmla="*/ 2 w 68"/>
                  <a:gd name="T45" fmla="*/ 30 h 108"/>
                  <a:gd name="T46" fmla="*/ 6 w 68"/>
                  <a:gd name="T47" fmla="*/ 48 h 108"/>
                  <a:gd name="T48" fmla="*/ 14 w 68"/>
                  <a:gd name="T49" fmla="*/ 64 h 108"/>
                  <a:gd name="T50" fmla="*/ 14 w 68"/>
                  <a:gd name="T51" fmla="*/ 64 h 108"/>
                  <a:gd name="T52" fmla="*/ 20 w 68"/>
                  <a:gd name="T53" fmla="*/ 80 h 108"/>
                  <a:gd name="T54" fmla="*/ 28 w 68"/>
                  <a:gd name="T55" fmla="*/ 94 h 108"/>
                  <a:gd name="T56" fmla="*/ 36 w 68"/>
                  <a:gd name="T57" fmla="*/ 108 h 108"/>
                  <a:gd name="T58" fmla="*/ 36 w 68"/>
                  <a:gd name="T59" fmla="*/ 108 h 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8"/>
                  <a:gd name="T91" fmla="*/ 0 h 108"/>
                  <a:gd name="T92" fmla="*/ 68 w 68"/>
                  <a:gd name="T93" fmla="*/ 108 h 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8" h="108">
                    <a:moveTo>
                      <a:pt x="36" y="108"/>
                    </a:moveTo>
                    <a:lnTo>
                      <a:pt x="36" y="108"/>
                    </a:lnTo>
                    <a:lnTo>
                      <a:pt x="44" y="104"/>
                    </a:lnTo>
                    <a:lnTo>
                      <a:pt x="50" y="100"/>
                    </a:lnTo>
                    <a:lnTo>
                      <a:pt x="58" y="94"/>
                    </a:lnTo>
                    <a:lnTo>
                      <a:pt x="64" y="86"/>
                    </a:lnTo>
                    <a:lnTo>
                      <a:pt x="68" y="76"/>
                    </a:lnTo>
                    <a:lnTo>
                      <a:pt x="68" y="62"/>
                    </a:lnTo>
                    <a:lnTo>
                      <a:pt x="64" y="46"/>
                    </a:lnTo>
                    <a:lnTo>
                      <a:pt x="58" y="30"/>
                    </a:lnTo>
                    <a:lnTo>
                      <a:pt x="50" y="18"/>
                    </a:lnTo>
                    <a:lnTo>
                      <a:pt x="44" y="8"/>
                    </a:lnTo>
                    <a:lnTo>
                      <a:pt x="38" y="4"/>
                    </a:lnTo>
                    <a:lnTo>
                      <a:pt x="32" y="0"/>
                    </a:lnTo>
                    <a:lnTo>
                      <a:pt x="26" y="0"/>
                    </a:lnTo>
                    <a:lnTo>
                      <a:pt x="18" y="2"/>
                    </a:lnTo>
                    <a:lnTo>
                      <a:pt x="10" y="6"/>
                    </a:lnTo>
                    <a:lnTo>
                      <a:pt x="4" y="10"/>
                    </a:lnTo>
                    <a:lnTo>
                      <a:pt x="2" y="16"/>
                    </a:lnTo>
                    <a:lnTo>
                      <a:pt x="0" y="22"/>
                    </a:lnTo>
                    <a:lnTo>
                      <a:pt x="2" y="30"/>
                    </a:lnTo>
                    <a:lnTo>
                      <a:pt x="6" y="48"/>
                    </a:lnTo>
                    <a:lnTo>
                      <a:pt x="14" y="64"/>
                    </a:lnTo>
                    <a:lnTo>
                      <a:pt x="20" y="80"/>
                    </a:lnTo>
                    <a:lnTo>
                      <a:pt x="28" y="94"/>
                    </a:lnTo>
                    <a:lnTo>
                      <a:pt x="36"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76" name="Freeform 12"/>
              <p:cNvSpPr>
                <a:spLocks/>
              </p:cNvSpPr>
              <p:nvPr/>
            </p:nvSpPr>
            <p:spPr bwMode="auto">
              <a:xfrm>
                <a:off x="2265" y="2106"/>
                <a:ext cx="324" cy="302"/>
              </a:xfrm>
              <a:custGeom>
                <a:avLst/>
                <a:gdLst>
                  <a:gd name="T0" fmla="*/ 322 w 324"/>
                  <a:gd name="T1" fmla="*/ 152 h 302"/>
                  <a:gd name="T2" fmla="*/ 320 w 324"/>
                  <a:gd name="T3" fmla="*/ 182 h 302"/>
                  <a:gd name="T4" fmla="*/ 298 w 324"/>
                  <a:gd name="T5" fmla="*/ 218 h 302"/>
                  <a:gd name="T6" fmla="*/ 252 w 324"/>
                  <a:gd name="T7" fmla="*/ 250 h 302"/>
                  <a:gd name="T8" fmla="*/ 218 w 324"/>
                  <a:gd name="T9" fmla="*/ 262 h 302"/>
                  <a:gd name="T10" fmla="*/ 158 w 324"/>
                  <a:gd name="T11" fmla="*/ 298 h 302"/>
                  <a:gd name="T12" fmla="*/ 146 w 324"/>
                  <a:gd name="T13" fmla="*/ 302 h 302"/>
                  <a:gd name="T14" fmla="*/ 132 w 324"/>
                  <a:gd name="T15" fmla="*/ 294 h 302"/>
                  <a:gd name="T16" fmla="*/ 132 w 324"/>
                  <a:gd name="T17" fmla="*/ 286 h 302"/>
                  <a:gd name="T18" fmla="*/ 182 w 324"/>
                  <a:gd name="T19" fmla="*/ 236 h 302"/>
                  <a:gd name="T20" fmla="*/ 188 w 324"/>
                  <a:gd name="T21" fmla="*/ 224 h 302"/>
                  <a:gd name="T22" fmla="*/ 186 w 324"/>
                  <a:gd name="T23" fmla="*/ 220 h 302"/>
                  <a:gd name="T24" fmla="*/ 164 w 324"/>
                  <a:gd name="T25" fmla="*/ 230 h 302"/>
                  <a:gd name="T26" fmla="*/ 124 w 324"/>
                  <a:gd name="T27" fmla="*/ 264 h 302"/>
                  <a:gd name="T28" fmla="*/ 96 w 324"/>
                  <a:gd name="T29" fmla="*/ 282 h 302"/>
                  <a:gd name="T30" fmla="*/ 66 w 324"/>
                  <a:gd name="T31" fmla="*/ 290 h 302"/>
                  <a:gd name="T32" fmla="*/ 52 w 324"/>
                  <a:gd name="T33" fmla="*/ 284 h 302"/>
                  <a:gd name="T34" fmla="*/ 54 w 324"/>
                  <a:gd name="T35" fmla="*/ 270 h 302"/>
                  <a:gd name="T36" fmla="*/ 74 w 324"/>
                  <a:gd name="T37" fmla="*/ 248 h 302"/>
                  <a:gd name="T38" fmla="*/ 140 w 324"/>
                  <a:gd name="T39" fmla="*/ 198 h 302"/>
                  <a:gd name="T40" fmla="*/ 136 w 324"/>
                  <a:gd name="T41" fmla="*/ 190 h 302"/>
                  <a:gd name="T42" fmla="*/ 108 w 324"/>
                  <a:gd name="T43" fmla="*/ 204 h 302"/>
                  <a:gd name="T44" fmla="*/ 68 w 324"/>
                  <a:gd name="T45" fmla="*/ 232 h 302"/>
                  <a:gd name="T46" fmla="*/ 32 w 324"/>
                  <a:gd name="T47" fmla="*/ 248 h 302"/>
                  <a:gd name="T48" fmla="*/ 8 w 324"/>
                  <a:gd name="T49" fmla="*/ 246 h 302"/>
                  <a:gd name="T50" fmla="*/ 2 w 324"/>
                  <a:gd name="T51" fmla="*/ 236 h 302"/>
                  <a:gd name="T52" fmla="*/ 24 w 324"/>
                  <a:gd name="T53" fmla="*/ 206 h 302"/>
                  <a:gd name="T54" fmla="*/ 58 w 324"/>
                  <a:gd name="T55" fmla="*/ 180 h 302"/>
                  <a:gd name="T56" fmla="*/ 116 w 324"/>
                  <a:gd name="T57" fmla="*/ 156 h 302"/>
                  <a:gd name="T58" fmla="*/ 116 w 324"/>
                  <a:gd name="T59" fmla="*/ 152 h 302"/>
                  <a:gd name="T60" fmla="*/ 74 w 324"/>
                  <a:gd name="T61" fmla="*/ 154 h 302"/>
                  <a:gd name="T62" fmla="*/ 58 w 324"/>
                  <a:gd name="T63" fmla="*/ 158 h 302"/>
                  <a:gd name="T64" fmla="*/ 18 w 324"/>
                  <a:gd name="T65" fmla="*/ 174 h 302"/>
                  <a:gd name="T66" fmla="*/ 2 w 324"/>
                  <a:gd name="T67" fmla="*/ 166 h 302"/>
                  <a:gd name="T68" fmla="*/ 2 w 324"/>
                  <a:gd name="T69" fmla="*/ 152 h 302"/>
                  <a:gd name="T70" fmla="*/ 20 w 324"/>
                  <a:gd name="T71" fmla="*/ 132 h 302"/>
                  <a:gd name="T72" fmla="*/ 60 w 324"/>
                  <a:gd name="T73" fmla="*/ 114 h 302"/>
                  <a:gd name="T74" fmla="*/ 138 w 324"/>
                  <a:gd name="T75" fmla="*/ 94 h 302"/>
                  <a:gd name="T76" fmla="*/ 150 w 324"/>
                  <a:gd name="T77" fmla="*/ 88 h 302"/>
                  <a:gd name="T78" fmla="*/ 162 w 324"/>
                  <a:gd name="T79" fmla="*/ 72 h 302"/>
                  <a:gd name="T80" fmla="*/ 158 w 324"/>
                  <a:gd name="T81" fmla="*/ 64 h 302"/>
                  <a:gd name="T82" fmla="*/ 146 w 324"/>
                  <a:gd name="T83" fmla="*/ 60 h 302"/>
                  <a:gd name="T84" fmla="*/ 122 w 324"/>
                  <a:gd name="T85" fmla="*/ 52 h 302"/>
                  <a:gd name="T86" fmla="*/ 110 w 324"/>
                  <a:gd name="T87" fmla="*/ 42 h 302"/>
                  <a:gd name="T88" fmla="*/ 102 w 324"/>
                  <a:gd name="T89" fmla="*/ 20 h 302"/>
                  <a:gd name="T90" fmla="*/ 108 w 324"/>
                  <a:gd name="T91" fmla="*/ 2 h 302"/>
                  <a:gd name="T92" fmla="*/ 122 w 324"/>
                  <a:gd name="T93" fmla="*/ 0 h 302"/>
                  <a:gd name="T94" fmla="*/ 144 w 324"/>
                  <a:gd name="T95" fmla="*/ 14 h 302"/>
                  <a:gd name="T96" fmla="*/ 162 w 324"/>
                  <a:gd name="T97" fmla="*/ 28 h 302"/>
                  <a:gd name="T98" fmla="*/ 180 w 324"/>
                  <a:gd name="T99" fmla="*/ 32 h 302"/>
                  <a:gd name="T100" fmla="*/ 196 w 324"/>
                  <a:gd name="T101" fmla="*/ 36 h 302"/>
                  <a:gd name="T102" fmla="*/ 206 w 324"/>
                  <a:gd name="T103" fmla="*/ 38 h 302"/>
                  <a:gd name="T104" fmla="*/ 240 w 324"/>
                  <a:gd name="T105" fmla="*/ 42 h 302"/>
                  <a:gd name="T106" fmla="*/ 260 w 324"/>
                  <a:gd name="T107" fmla="*/ 56 h 302"/>
                  <a:gd name="T108" fmla="*/ 300 w 324"/>
                  <a:gd name="T109" fmla="*/ 100 h 302"/>
                  <a:gd name="T110" fmla="*/ 314 w 324"/>
                  <a:gd name="T111" fmla="*/ 110 h 302"/>
                  <a:gd name="T112" fmla="*/ 320 w 324"/>
                  <a:gd name="T113" fmla="*/ 144 h 3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24"/>
                  <a:gd name="T172" fmla="*/ 0 h 302"/>
                  <a:gd name="T173" fmla="*/ 324 w 324"/>
                  <a:gd name="T174" fmla="*/ 302 h 30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24" h="302">
                    <a:moveTo>
                      <a:pt x="320" y="144"/>
                    </a:moveTo>
                    <a:lnTo>
                      <a:pt x="320" y="144"/>
                    </a:lnTo>
                    <a:lnTo>
                      <a:pt x="322" y="152"/>
                    </a:lnTo>
                    <a:lnTo>
                      <a:pt x="324" y="160"/>
                    </a:lnTo>
                    <a:lnTo>
                      <a:pt x="322" y="170"/>
                    </a:lnTo>
                    <a:lnTo>
                      <a:pt x="320" y="182"/>
                    </a:lnTo>
                    <a:lnTo>
                      <a:pt x="316" y="194"/>
                    </a:lnTo>
                    <a:lnTo>
                      <a:pt x="310" y="208"/>
                    </a:lnTo>
                    <a:lnTo>
                      <a:pt x="298" y="218"/>
                    </a:lnTo>
                    <a:lnTo>
                      <a:pt x="274" y="238"/>
                    </a:lnTo>
                    <a:lnTo>
                      <a:pt x="252" y="250"/>
                    </a:lnTo>
                    <a:lnTo>
                      <a:pt x="234" y="256"/>
                    </a:lnTo>
                    <a:lnTo>
                      <a:pt x="218" y="262"/>
                    </a:lnTo>
                    <a:lnTo>
                      <a:pt x="202" y="270"/>
                    </a:lnTo>
                    <a:lnTo>
                      <a:pt x="184" y="280"/>
                    </a:lnTo>
                    <a:lnTo>
                      <a:pt x="158" y="298"/>
                    </a:lnTo>
                    <a:lnTo>
                      <a:pt x="152" y="300"/>
                    </a:lnTo>
                    <a:lnTo>
                      <a:pt x="146" y="302"/>
                    </a:lnTo>
                    <a:lnTo>
                      <a:pt x="138" y="300"/>
                    </a:lnTo>
                    <a:lnTo>
                      <a:pt x="134" y="298"/>
                    </a:lnTo>
                    <a:lnTo>
                      <a:pt x="132" y="294"/>
                    </a:lnTo>
                    <a:lnTo>
                      <a:pt x="130" y="290"/>
                    </a:lnTo>
                    <a:lnTo>
                      <a:pt x="132" y="286"/>
                    </a:lnTo>
                    <a:lnTo>
                      <a:pt x="140" y="276"/>
                    </a:lnTo>
                    <a:lnTo>
                      <a:pt x="152" y="264"/>
                    </a:lnTo>
                    <a:lnTo>
                      <a:pt x="182" y="236"/>
                    </a:lnTo>
                    <a:lnTo>
                      <a:pt x="186" y="228"/>
                    </a:lnTo>
                    <a:lnTo>
                      <a:pt x="188" y="224"/>
                    </a:lnTo>
                    <a:lnTo>
                      <a:pt x="186" y="220"/>
                    </a:lnTo>
                    <a:lnTo>
                      <a:pt x="182" y="220"/>
                    </a:lnTo>
                    <a:lnTo>
                      <a:pt x="176" y="222"/>
                    </a:lnTo>
                    <a:lnTo>
                      <a:pt x="164" y="230"/>
                    </a:lnTo>
                    <a:lnTo>
                      <a:pt x="138" y="252"/>
                    </a:lnTo>
                    <a:lnTo>
                      <a:pt x="124" y="264"/>
                    </a:lnTo>
                    <a:lnTo>
                      <a:pt x="114" y="272"/>
                    </a:lnTo>
                    <a:lnTo>
                      <a:pt x="96" y="282"/>
                    </a:lnTo>
                    <a:lnTo>
                      <a:pt x="80" y="288"/>
                    </a:lnTo>
                    <a:lnTo>
                      <a:pt x="72" y="290"/>
                    </a:lnTo>
                    <a:lnTo>
                      <a:pt x="66" y="290"/>
                    </a:lnTo>
                    <a:lnTo>
                      <a:pt x="60" y="288"/>
                    </a:lnTo>
                    <a:lnTo>
                      <a:pt x="52" y="284"/>
                    </a:lnTo>
                    <a:lnTo>
                      <a:pt x="50" y="282"/>
                    </a:lnTo>
                    <a:lnTo>
                      <a:pt x="50" y="280"/>
                    </a:lnTo>
                    <a:lnTo>
                      <a:pt x="54" y="270"/>
                    </a:lnTo>
                    <a:lnTo>
                      <a:pt x="62" y="260"/>
                    </a:lnTo>
                    <a:lnTo>
                      <a:pt x="74" y="248"/>
                    </a:lnTo>
                    <a:lnTo>
                      <a:pt x="110" y="220"/>
                    </a:lnTo>
                    <a:lnTo>
                      <a:pt x="140" y="198"/>
                    </a:lnTo>
                    <a:lnTo>
                      <a:pt x="142" y="194"/>
                    </a:lnTo>
                    <a:lnTo>
                      <a:pt x="140" y="192"/>
                    </a:lnTo>
                    <a:lnTo>
                      <a:pt x="136" y="190"/>
                    </a:lnTo>
                    <a:lnTo>
                      <a:pt x="124" y="196"/>
                    </a:lnTo>
                    <a:lnTo>
                      <a:pt x="108" y="204"/>
                    </a:lnTo>
                    <a:lnTo>
                      <a:pt x="88" y="216"/>
                    </a:lnTo>
                    <a:lnTo>
                      <a:pt x="68" y="232"/>
                    </a:lnTo>
                    <a:lnTo>
                      <a:pt x="54" y="240"/>
                    </a:lnTo>
                    <a:lnTo>
                      <a:pt x="42" y="246"/>
                    </a:lnTo>
                    <a:lnTo>
                      <a:pt x="32" y="248"/>
                    </a:lnTo>
                    <a:lnTo>
                      <a:pt x="22" y="250"/>
                    </a:lnTo>
                    <a:lnTo>
                      <a:pt x="14" y="248"/>
                    </a:lnTo>
                    <a:lnTo>
                      <a:pt x="8" y="246"/>
                    </a:lnTo>
                    <a:lnTo>
                      <a:pt x="4" y="242"/>
                    </a:lnTo>
                    <a:lnTo>
                      <a:pt x="2" y="236"/>
                    </a:lnTo>
                    <a:lnTo>
                      <a:pt x="4" y="230"/>
                    </a:lnTo>
                    <a:lnTo>
                      <a:pt x="8" y="222"/>
                    </a:lnTo>
                    <a:lnTo>
                      <a:pt x="24" y="206"/>
                    </a:lnTo>
                    <a:lnTo>
                      <a:pt x="42" y="190"/>
                    </a:lnTo>
                    <a:lnTo>
                      <a:pt x="58" y="180"/>
                    </a:lnTo>
                    <a:lnTo>
                      <a:pt x="96" y="164"/>
                    </a:lnTo>
                    <a:lnTo>
                      <a:pt x="112" y="158"/>
                    </a:lnTo>
                    <a:lnTo>
                      <a:pt x="116" y="156"/>
                    </a:lnTo>
                    <a:lnTo>
                      <a:pt x="118" y="154"/>
                    </a:lnTo>
                    <a:lnTo>
                      <a:pt x="116" y="152"/>
                    </a:lnTo>
                    <a:lnTo>
                      <a:pt x="110" y="152"/>
                    </a:lnTo>
                    <a:lnTo>
                      <a:pt x="94" y="150"/>
                    </a:lnTo>
                    <a:lnTo>
                      <a:pt x="74" y="154"/>
                    </a:lnTo>
                    <a:lnTo>
                      <a:pt x="66" y="156"/>
                    </a:lnTo>
                    <a:lnTo>
                      <a:pt x="58" y="158"/>
                    </a:lnTo>
                    <a:lnTo>
                      <a:pt x="44" y="166"/>
                    </a:lnTo>
                    <a:lnTo>
                      <a:pt x="26" y="172"/>
                    </a:lnTo>
                    <a:lnTo>
                      <a:pt x="18" y="174"/>
                    </a:lnTo>
                    <a:lnTo>
                      <a:pt x="12" y="172"/>
                    </a:lnTo>
                    <a:lnTo>
                      <a:pt x="6" y="170"/>
                    </a:lnTo>
                    <a:lnTo>
                      <a:pt x="2" y="166"/>
                    </a:lnTo>
                    <a:lnTo>
                      <a:pt x="0" y="158"/>
                    </a:lnTo>
                    <a:lnTo>
                      <a:pt x="2" y="152"/>
                    </a:lnTo>
                    <a:lnTo>
                      <a:pt x="6" y="146"/>
                    </a:lnTo>
                    <a:lnTo>
                      <a:pt x="12" y="138"/>
                    </a:lnTo>
                    <a:lnTo>
                      <a:pt x="20" y="132"/>
                    </a:lnTo>
                    <a:lnTo>
                      <a:pt x="32" y="124"/>
                    </a:lnTo>
                    <a:lnTo>
                      <a:pt x="44" y="118"/>
                    </a:lnTo>
                    <a:lnTo>
                      <a:pt x="60" y="114"/>
                    </a:lnTo>
                    <a:lnTo>
                      <a:pt x="118" y="100"/>
                    </a:lnTo>
                    <a:lnTo>
                      <a:pt x="138" y="94"/>
                    </a:lnTo>
                    <a:lnTo>
                      <a:pt x="146" y="92"/>
                    </a:lnTo>
                    <a:lnTo>
                      <a:pt x="150" y="88"/>
                    </a:lnTo>
                    <a:lnTo>
                      <a:pt x="160" y="80"/>
                    </a:lnTo>
                    <a:lnTo>
                      <a:pt x="162" y="76"/>
                    </a:lnTo>
                    <a:lnTo>
                      <a:pt x="162" y="72"/>
                    </a:lnTo>
                    <a:lnTo>
                      <a:pt x="158" y="64"/>
                    </a:lnTo>
                    <a:lnTo>
                      <a:pt x="154" y="62"/>
                    </a:lnTo>
                    <a:lnTo>
                      <a:pt x="146" y="60"/>
                    </a:lnTo>
                    <a:lnTo>
                      <a:pt x="142" y="58"/>
                    </a:lnTo>
                    <a:lnTo>
                      <a:pt x="134" y="56"/>
                    </a:lnTo>
                    <a:lnTo>
                      <a:pt x="122" y="52"/>
                    </a:lnTo>
                    <a:lnTo>
                      <a:pt x="116" y="48"/>
                    </a:lnTo>
                    <a:lnTo>
                      <a:pt x="110" y="42"/>
                    </a:lnTo>
                    <a:lnTo>
                      <a:pt x="106" y="34"/>
                    </a:lnTo>
                    <a:lnTo>
                      <a:pt x="104" y="26"/>
                    </a:lnTo>
                    <a:lnTo>
                      <a:pt x="102" y="20"/>
                    </a:lnTo>
                    <a:lnTo>
                      <a:pt x="102" y="12"/>
                    </a:lnTo>
                    <a:lnTo>
                      <a:pt x="104" y="6"/>
                    </a:lnTo>
                    <a:lnTo>
                      <a:pt x="108" y="2"/>
                    </a:lnTo>
                    <a:lnTo>
                      <a:pt x="114" y="0"/>
                    </a:lnTo>
                    <a:lnTo>
                      <a:pt x="122" y="0"/>
                    </a:lnTo>
                    <a:lnTo>
                      <a:pt x="130" y="2"/>
                    </a:lnTo>
                    <a:lnTo>
                      <a:pt x="136" y="6"/>
                    </a:lnTo>
                    <a:lnTo>
                      <a:pt x="144" y="14"/>
                    </a:lnTo>
                    <a:lnTo>
                      <a:pt x="152" y="22"/>
                    </a:lnTo>
                    <a:lnTo>
                      <a:pt x="156" y="26"/>
                    </a:lnTo>
                    <a:lnTo>
                      <a:pt x="162" y="28"/>
                    </a:lnTo>
                    <a:lnTo>
                      <a:pt x="172" y="32"/>
                    </a:lnTo>
                    <a:lnTo>
                      <a:pt x="180" y="32"/>
                    </a:lnTo>
                    <a:lnTo>
                      <a:pt x="188" y="32"/>
                    </a:lnTo>
                    <a:lnTo>
                      <a:pt x="196" y="36"/>
                    </a:lnTo>
                    <a:lnTo>
                      <a:pt x="200" y="38"/>
                    </a:lnTo>
                    <a:lnTo>
                      <a:pt x="206" y="38"/>
                    </a:lnTo>
                    <a:lnTo>
                      <a:pt x="220" y="38"/>
                    </a:lnTo>
                    <a:lnTo>
                      <a:pt x="230" y="40"/>
                    </a:lnTo>
                    <a:lnTo>
                      <a:pt x="240" y="42"/>
                    </a:lnTo>
                    <a:lnTo>
                      <a:pt x="250" y="48"/>
                    </a:lnTo>
                    <a:lnTo>
                      <a:pt x="260" y="56"/>
                    </a:lnTo>
                    <a:lnTo>
                      <a:pt x="278" y="74"/>
                    </a:lnTo>
                    <a:lnTo>
                      <a:pt x="292" y="88"/>
                    </a:lnTo>
                    <a:lnTo>
                      <a:pt x="300" y="100"/>
                    </a:lnTo>
                    <a:lnTo>
                      <a:pt x="308" y="104"/>
                    </a:lnTo>
                    <a:lnTo>
                      <a:pt x="314" y="110"/>
                    </a:lnTo>
                    <a:lnTo>
                      <a:pt x="318" y="120"/>
                    </a:lnTo>
                    <a:lnTo>
                      <a:pt x="320"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77" name="Freeform 13"/>
              <p:cNvSpPr>
                <a:spLocks/>
              </p:cNvSpPr>
              <p:nvPr/>
            </p:nvSpPr>
            <p:spPr bwMode="auto">
              <a:xfrm>
                <a:off x="2259" y="2098"/>
                <a:ext cx="336" cy="318"/>
              </a:xfrm>
              <a:custGeom>
                <a:avLst/>
                <a:gdLst>
                  <a:gd name="T0" fmla="*/ 330 w 336"/>
                  <a:gd name="T1" fmla="*/ 126 h 318"/>
                  <a:gd name="T2" fmla="*/ 322 w 336"/>
                  <a:gd name="T3" fmla="*/ 110 h 318"/>
                  <a:gd name="T4" fmla="*/ 312 w 336"/>
                  <a:gd name="T5" fmla="*/ 102 h 318"/>
                  <a:gd name="T6" fmla="*/ 272 w 336"/>
                  <a:gd name="T7" fmla="*/ 60 h 318"/>
                  <a:gd name="T8" fmla="*/ 242 w 336"/>
                  <a:gd name="T9" fmla="*/ 42 h 318"/>
                  <a:gd name="T10" fmla="*/ 208 w 336"/>
                  <a:gd name="T11" fmla="*/ 38 h 318"/>
                  <a:gd name="T12" fmla="*/ 196 w 336"/>
                  <a:gd name="T13" fmla="*/ 34 h 318"/>
                  <a:gd name="T14" fmla="*/ 190 w 336"/>
                  <a:gd name="T15" fmla="*/ 34 h 318"/>
                  <a:gd name="T16" fmla="*/ 170 w 336"/>
                  <a:gd name="T17" fmla="*/ 30 h 318"/>
                  <a:gd name="T18" fmla="*/ 158 w 336"/>
                  <a:gd name="T19" fmla="*/ 20 h 318"/>
                  <a:gd name="T20" fmla="*/ 140 w 336"/>
                  <a:gd name="T21" fmla="*/ 4 h 318"/>
                  <a:gd name="T22" fmla="*/ 122 w 336"/>
                  <a:gd name="T23" fmla="*/ 0 h 318"/>
                  <a:gd name="T24" fmla="*/ 104 w 336"/>
                  <a:gd name="T25" fmla="*/ 12 h 318"/>
                  <a:gd name="T26" fmla="*/ 100 w 336"/>
                  <a:gd name="T27" fmla="*/ 26 h 318"/>
                  <a:gd name="T28" fmla="*/ 104 w 336"/>
                  <a:gd name="T29" fmla="*/ 40 h 318"/>
                  <a:gd name="T30" fmla="*/ 112 w 336"/>
                  <a:gd name="T31" fmla="*/ 54 h 318"/>
                  <a:gd name="T32" fmla="*/ 140 w 336"/>
                  <a:gd name="T33" fmla="*/ 72 h 318"/>
                  <a:gd name="T34" fmla="*/ 150 w 336"/>
                  <a:gd name="T35" fmla="*/ 74 h 318"/>
                  <a:gd name="T36" fmla="*/ 160 w 336"/>
                  <a:gd name="T37" fmla="*/ 78 h 318"/>
                  <a:gd name="T38" fmla="*/ 160 w 336"/>
                  <a:gd name="T39" fmla="*/ 82 h 318"/>
                  <a:gd name="T40" fmla="*/ 150 w 336"/>
                  <a:gd name="T41" fmla="*/ 92 h 318"/>
                  <a:gd name="T42" fmla="*/ 134 w 336"/>
                  <a:gd name="T43" fmla="*/ 98 h 318"/>
                  <a:gd name="T44" fmla="*/ 64 w 336"/>
                  <a:gd name="T45" fmla="*/ 114 h 318"/>
                  <a:gd name="T46" fmla="*/ 24 w 336"/>
                  <a:gd name="T47" fmla="*/ 132 h 318"/>
                  <a:gd name="T48" fmla="*/ 2 w 336"/>
                  <a:gd name="T49" fmla="*/ 154 h 318"/>
                  <a:gd name="T50" fmla="*/ 0 w 336"/>
                  <a:gd name="T51" fmla="*/ 168 h 318"/>
                  <a:gd name="T52" fmla="*/ 6 w 336"/>
                  <a:gd name="T53" fmla="*/ 182 h 318"/>
                  <a:gd name="T54" fmla="*/ 20 w 336"/>
                  <a:gd name="T55" fmla="*/ 188 h 318"/>
                  <a:gd name="T56" fmla="*/ 56 w 336"/>
                  <a:gd name="T57" fmla="*/ 180 h 318"/>
                  <a:gd name="T58" fmla="*/ 74 w 336"/>
                  <a:gd name="T59" fmla="*/ 170 h 318"/>
                  <a:gd name="T60" fmla="*/ 100 w 336"/>
                  <a:gd name="T61" fmla="*/ 166 h 318"/>
                  <a:gd name="T62" fmla="*/ 62 w 336"/>
                  <a:gd name="T63" fmla="*/ 180 h 318"/>
                  <a:gd name="T64" fmla="*/ 24 w 336"/>
                  <a:gd name="T65" fmla="*/ 208 h 318"/>
                  <a:gd name="T66" fmla="*/ 4 w 336"/>
                  <a:gd name="T67" fmla="*/ 236 h 318"/>
                  <a:gd name="T68" fmla="*/ 0 w 336"/>
                  <a:gd name="T69" fmla="*/ 246 h 318"/>
                  <a:gd name="T70" fmla="*/ 4 w 336"/>
                  <a:gd name="T71" fmla="*/ 254 h 318"/>
                  <a:gd name="T72" fmla="*/ 12 w 336"/>
                  <a:gd name="T73" fmla="*/ 262 h 318"/>
                  <a:gd name="T74" fmla="*/ 40 w 336"/>
                  <a:gd name="T75" fmla="*/ 264 h 318"/>
                  <a:gd name="T76" fmla="*/ 68 w 336"/>
                  <a:gd name="T77" fmla="*/ 252 h 318"/>
                  <a:gd name="T78" fmla="*/ 94 w 336"/>
                  <a:gd name="T79" fmla="*/ 234 h 318"/>
                  <a:gd name="T80" fmla="*/ 74 w 336"/>
                  <a:gd name="T81" fmla="*/ 250 h 318"/>
                  <a:gd name="T82" fmla="*/ 56 w 336"/>
                  <a:gd name="T83" fmla="*/ 270 h 318"/>
                  <a:gd name="T84" fmla="*/ 50 w 336"/>
                  <a:gd name="T85" fmla="*/ 288 h 318"/>
                  <a:gd name="T86" fmla="*/ 50 w 336"/>
                  <a:gd name="T87" fmla="*/ 294 h 318"/>
                  <a:gd name="T88" fmla="*/ 62 w 336"/>
                  <a:gd name="T89" fmla="*/ 302 h 318"/>
                  <a:gd name="T90" fmla="*/ 88 w 336"/>
                  <a:gd name="T91" fmla="*/ 304 h 318"/>
                  <a:gd name="T92" fmla="*/ 124 w 336"/>
                  <a:gd name="T93" fmla="*/ 286 h 318"/>
                  <a:gd name="T94" fmla="*/ 154 w 336"/>
                  <a:gd name="T95" fmla="*/ 262 h 318"/>
                  <a:gd name="T96" fmla="*/ 180 w 336"/>
                  <a:gd name="T97" fmla="*/ 240 h 318"/>
                  <a:gd name="T98" fmla="*/ 164 w 336"/>
                  <a:gd name="T99" fmla="*/ 256 h 318"/>
                  <a:gd name="T100" fmla="*/ 132 w 336"/>
                  <a:gd name="T101" fmla="*/ 290 h 318"/>
                  <a:gd name="T102" fmla="*/ 130 w 336"/>
                  <a:gd name="T103" fmla="*/ 306 h 318"/>
                  <a:gd name="T104" fmla="*/ 142 w 336"/>
                  <a:gd name="T105" fmla="*/ 316 h 318"/>
                  <a:gd name="T106" fmla="*/ 166 w 336"/>
                  <a:gd name="T107" fmla="*/ 312 h 318"/>
                  <a:gd name="T108" fmla="*/ 202 w 336"/>
                  <a:gd name="T109" fmla="*/ 288 h 318"/>
                  <a:gd name="T110" fmla="*/ 228 w 336"/>
                  <a:gd name="T111" fmla="*/ 276 h 318"/>
                  <a:gd name="T112" fmla="*/ 262 w 336"/>
                  <a:gd name="T113" fmla="*/ 262 h 318"/>
                  <a:gd name="T114" fmla="*/ 308 w 336"/>
                  <a:gd name="T115" fmla="*/ 232 h 318"/>
                  <a:gd name="T116" fmla="*/ 328 w 336"/>
                  <a:gd name="T117" fmla="*/ 210 h 318"/>
                  <a:gd name="T118" fmla="*/ 336 w 336"/>
                  <a:gd name="T119" fmla="*/ 172 h 318"/>
                  <a:gd name="T120" fmla="*/ 334 w 336"/>
                  <a:gd name="T121" fmla="*/ 150 h 31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36"/>
                  <a:gd name="T184" fmla="*/ 0 h 318"/>
                  <a:gd name="T185" fmla="*/ 336 w 336"/>
                  <a:gd name="T186" fmla="*/ 318 h 31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36" h="318">
                    <a:moveTo>
                      <a:pt x="334" y="150"/>
                    </a:moveTo>
                    <a:lnTo>
                      <a:pt x="334" y="150"/>
                    </a:lnTo>
                    <a:lnTo>
                      <a:pt x="330" y="126"/>
                    </a:lnTo>
                    <a:lnTo>
                      <a:pt x="326" y="116"/>
                    </a:lnTo>
                    <a:lnTo>
                      <a:pt x="322" y="110"/>
                    </a:lnTo>
                    <a:lnTo>
                      <a:pt x="316" y="104"/>
                    </a:lnTo>
                    <a:lnTo>
                      <a:pt x="312" y="102"/>
                    </a:lnTo>
                    <a:lnTo>
                      <a:pt x="300" y="86"/>
                    </a:lnTo>
                    <a:lnTo>
                      <a:pt x="272" y="60"/>
                    </a:lnTo>
                    <a:lnTo>
                      <a:pt x="262" y="52"/>
                    </a:lnTo>
                    <a:lnTo>
                      <a:pt x="252" y="46"/>
                    </a:lnTo>
                    <a:lnTo>
                      <a:pt x="242" y="42"/>
                    </a:lnTo>
                    <a:lnTo>
                      <a:pt x="234" y="40"/>
                    </a:lnTo>
                    <a:lnTo>
                      <a:pt x="218" y="38"/>
                    </a:lnTo>
                    <a:lnTo>
                      <a:pt x="208" y="38"/>
                    </a:lnTo>
                    <a:lnTo>
                      <a:pt x="202" y="36"/>
                    </a:lnTo>
                    <a:lnTo>
                      <a:pt x="196" y="34"/>
                    </a:lnTo>
                    <a:lnTo>
                      <a:pt x="190" y="34"/>
                    </a:lnTo>
                    <a:lnTo>
                      <a:pt x="182" y="34"/>
                    </a:lnTo>
                    <a:lnTo>
                      <a:pt x="170" y="30"/>
                    </a:lnTo>
                    <a:lnTo>
                      <a:pt x="164" y="26"/>
                    </a:lnTo>
                    <a:lnTo>
                      <a:pt x="158" y="20"/>
                    </a:lnTo>
                    <a:lnTo>
                      <a:pt x="154" y="14"/>
                    </a:lnTo>
                    <a:lnTo>
                      <a:pt x="148" y="8"/>
                    </a:lnTo>
                    <a:lnTo>
                      <a:pt x="140" y="4"/>
                    </a:lnTo>
                    <a:lnTo>
                      <a:pt x="130" y="2"/>
                    </a:lnTo>
                    <a:lnTo>
                      <a:pt x="122" y="0"/>
                    </a:lnTo>
                    <a:lnTo>
                      <a:pt x="114" y="2"/>
                    </a:lnTo>
                    <a:lnTo>
                      <a:pt x="108" y="6"/>
                    </a:lnTo>
                    <a:lnTo>
                      <a:pt x="104" y="12"/>
                    </a:lnTo>
                    <a:lnTo>
                      <a:pt x="102" y="18"/>
                    </a:lnTo>
                    <a:lnTo>
                      <a:pt x="100" y="26"/>
                    </a:lnTo>
                    <a:lnTo>
                      <a:pt x="102" y="32"/>
                    </a:lnTo>
                    <a:lnTo>
                      <a:pt x="104" y="40"/>
                    </a:lnTo>
                    <a:lnTo>
                      <a:pt x="106" y="46"/>
                    </a:lnTo>
                    <a:lnTo>
                      <a:pt x="112" y="54"/>
                    </a:lnTo>
                    <a:lnTo>
                      <a:pt x="120" y="64"/>
                    </a:lnTo>
                    <a:lnTo>
                      <a:pt x="130" y="68"/>
                    </a:lnTo>
                    <a:lnTo>
                      <a:pt x="140" y="72"/>
                    </a:lnTo>
                    <a:lnTo>
                      <a:pt x="146" y="74"/>
                    </a:lnTo>
                    <a:lnTo>
                      <a:pt x="150" y="74"/>
                    </a:lnTo>
                    <a:lnTo>
                      <a:pt x="160" y="78"/>
                    </a:lnTo>
                    <a:lnTo>
                      <a:pt x="160" y="82"/>
                    </a:lnTo>
                    <a:lnTo>
                      <a:pt x="158" y="86"/>
                    </a:lnTo>
                    <a:lnTo>
                      <a:pt x="150" y="92"/>
                    </a:lnTo>
                    <a:lnTo>
                      <a:pt x="144" y="94"/>
                    </a:lnTo>
                    <a:lnTo>
                      <a:pt x="134" y="98"/>
                    </a:lnTo>
                    <a:lnTo>
                      <a:pt x="108" y="104"/>
                    </a:lnTo>
                    <a:lnTo>
                      <a:pt x="64" y="114"/>
                    </a:lnTo>
                    <a:lnTo>
                      <a:pt x="42" y="122"/>
                    </a:lnTo>
                    <a:lnTo>
                      <a:pt x="24" y="132"/>
                    </a:lnTo>
                    <a:lnTo>
                      <a:pt x="12" y="142"/>
                    </a:lnTo>
                    <a:lnTo>
                      <a:pt x="2" y="154"/>
                    </a:lnTo>
                    <a:lnTo>
                      <a:pt x="0" y="160"/>
                    </a:lnTo>
                    <a:lnTo>
                      <a:pt x="0" y="168"/>
                    </a:lnTo>
                    <a:lnTo>
                      <a:pt x="2" y="176"/>
                    </a:lnTo>
                    <a:lnTo>
                      <a:pt x="6" y="182"/>
                    </a:lnTo>
                    <a:lnTo>
                      <a:pt x="14" y="188"/>
                    </a:lnTo>
                    <a:lnTo>
                      <a:pt x="20" y="188"/>
                    </a:lnTo>
                    <a:lnTo>
                      <a:pt x="28" y="188"/>
                    </a:lnTo>
                    <a:lnTo>
                      <a:pt x="42" y="184"/>
                    </a:lnTo>
                    <a:lnTo>
                      <a:pt x="56" y="180"/>
                    </a:lnTo>
                    <a:lnTo>
                      <a:pt x="68" y="172"/>
                    </a:lnTo>
                    <a:lnTo>
                      <a:pt x="74" y="170"/>
                    </a:lnTo>
                    <a:lnTo>
                      <a:pt x="82" y="168"/>
                    </a:lnTo>
                    <a:lnTo>
                      <a:pt x="100" y="166"/>
                    </a:lnTo>
                    <a:lnTo>
                      <a:pt x="90" y="170"/>
                    </a:lnTo>
                    <a:lnTo>
                      <a:pt x="62" y="180"/>
                    </a:lnTo>
                    <a:lnTo>
                      <a:pt x="44" y="192"/>
                    </a:lnTo>
                    <a:lnTo>
                      <a:pt x="24" y="208"/>
                    </a:lnTo>
                    <a:lnTo>
                      <a:pt x="16" y="216"/>
                    </a:lnTo>
                    <a:lnTo>
                      <a:pt x="8" y="226"/>
                    </a:lnTo>
                    <a:lnTo>
                      <a:pt x="4" y="236"/>
                    </a:lnTo>
                    <a:lnTo>
                      <a:pt x="2" y="244"/>
                    </a:lnTo>
                    <a:lnTo>
                      <a:pt x="0" y="246"/>
                    </a:lnTo>
                    <a:lnTo>
                      <a:pt x="2" y="250"/>
                    </a:lnTo>
                    <a:lnTo>
                      <a:pt x="4" y="254"/>
                    </a:lnTo>
                    <a:lnTo>
                      <a:pt x="6" y="258"/>
                    </a:lnTo>
                    <a:lnTo>
                      <a:pt x="12" y="262"/>
                    </a:lnTo>
                    <a:lnTo>
                      <a:pt x="16" y="264"/>
                    </a:lnTo>
                    <a:lnTo>
                      <a:pt x="24" y="264"/>
                    </a:lnTo>
                    <a:lnTo>
                      <a:pt x="40" y="264"/>
                    </a:lnTo>
                    <a:lnTo>
                      <a:pt x="48" y="262"/>
                    </a:lnTo>
                    <a:lnTo>
                      <a:pt x="58" y="258"/>
                    </a:lnTo>
                    <a:lnTo>
                      <a:pt x="68" y="252"/>
                    </a:lnTo>
                    <a:lnTo>
                      <a:pt x="78" y="244"/>
                    </a:lnTo>
                    <a:lnTo>
                      <a:pt x="94" y="234"/>
                    </a:lnTo>
                    <a:lnTo>
                      <a:pt x="110" y="222"/>
                    </a:lnTo>
                    <a:lnTo>
                      <a:pt x="74" y="250"/>
                    </a:lnTo>
                    <a:lnTo>
                      <a:pt x="64" y="260"/>
                    </a:lnTo>
                    <a:lnTo>
                      <a:pt x="56" y="270"/>
                    </a:lnTo>
                    <a:lnTo>
                      <a:pt x="50" y="280"/>
                    </a:lnTo>
                    <a:lnTo>
                      <a:pt x="50" y="288"/>
                    </a:lnTo>
                    <a:lnTo>
                      <a:pt x="50" y="294"/>
                    </a:lnTo>
                    <a:lnTo>
                      <a:pt x="54" y="298"/>
                    </a:lnTo>
                    <a:lnTo>
                      <a:pt x="62" y="302"/>
                    </a:lnTo>
                    <a:lnTo>
                      <a:pt x="70" y="304"/>
                    </a:lnTo>
                    <a:lnTo>
                      <a:pt x="80" y="304"/>
                    </a:lnTo>
                    <a:lnTo>
                      <a:pt x="88" y="304"/>
                    </a:lnTo>
                    <a:lnTo>
                      <a:pt x="104" y="296"/>
                    </a:lnTo>
                    <a:lnTo>
                      <a:pt x="124" y="286"/>
                    </a:lnTo>
                    <a:lnTo>
                      <a:pt x="138" y="276"/>
                    </a:lnTo>
                    <a:lnTo>
                      <a:pt x="154" y="262"/>
                    </a:lnTo>
                    <a:lnTo>
                      <a:pt x="174" y="244"/>
                    </a:lnTo>
                    <a:lnTo>
                      <a:pt x="180" y="240"/>
                    </a:lnTo>
                    <a:lnTo>
                      <a:pt x="164" y="256"/>
                    </a:lnTo>
                    <a:lnTo>
                      <a:pt x="142" y="278"/>
                    </a:lnTo>
                    <a:lnTo>
                      <a:pt x="132" y="290"/>
                    </a:lnTo>
                    <a:lnTo>
                      <a:pt x="130" y="300"/>
                    </a:lnTo>
                    <a:lnTo>
                      <a:pt x="130" y="306"/>
                    </a:lnTo>
                    <a:lnTo>
                      <a:pt x="134" y="312"/>
                    </a:lnTo>
                    <a:lnTo>
                      <a:pt x="142" y="316"/>
                    </a:lnTo>
                    <a:lnTo>
                      <a:pt x="150" y="318"/>
                    </a:lnTo>
                    <a:lnTo>
                      <a:pt x="158" y="316"/>
                    </a:lnTo>
                    <a:lnTo>
                      <a:pt x="166" y="312"/>
                    </a:lnTo>
                    <a:lnTo>
                      <a:pt x="180" y="304"/>
                    </a:lnTo>
                    <a:lnTo>
                      <a:pt x="202" y="288"/>
                    </a:lnTo>
                    <a:lnTo>
                      <a:pt x="214" y="282"/>
                    </a:lnTo>
                    <a:lnTo>
                      <a:pt x="226" y="278"/>
                    </a:lnTo>
                    <a:lnTo>
                      <a:pt x="228" y="276"/>
                    </a:lnTo>
                    <a:lnTo>
                      <a:pt x="244" y="270"/>
                    </a:lnTo>
                    <a:lnTo>
                      <a:pt x="262" y="262"/>
                    </a:lnTo>
                    <a:lnTo>
                      <a:pt x="284" y="250"/>
                    </a:lnTo>
                    <a:lnTo>
                      <a:pt x="308" y="232"/>
                    </a:lnTo>
                    <a:lnTo>
                      <a:pt x="316" y="226"/>
                    </a:lnTo>
                    <a:lnTo>
                      <a:pt x="322" y="218"/>
                    </a:lnTo>
                    <a:lnTo>
                      <a:pt x="328" y="210"/>
                    </a:lnTo>
                    <a:lnTo>
                      <a:pt x="332" y="202"/>
                    </a:lnTo>
                    <a:lnTo>
                      <a:pt x="336" y="186"/>
                    </a:lnTo>
                    <a:lnTo>
                      <a:pt x="336" y="172"/>
                    </a:lnTo>
                    <a:lnTo>
                      <a:pt x="336" y="158"/>
                    </a:lnTo>
                    <a:lnTo>
                      <a:pt x="334"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78" name="Freeform 14"/>
              <p:cNvSpPr>
                <a:spLocks/>
              </p:cNvSpPr>
              <p:nvPr/>
            </p:nvSpPr>
            <p:spPr bwMode="auto">
              <a:xfrm>
                <a:off x="2265" y="2106"/>
                <a:ext cx="324" cy="302"/>
              </a:xfrm>
              <a:custGeom>
                <a:avLst/>
                <a:gdLst>
                  <a:gd name="T0" fmla="*/ 322 w 324"/>
                  <a:gd name="T1" fmla="*/ 152 h 302"/>
                  <a:gd name="T2" fmla="*/ 320 w 324"/>
                  <a:gd name="T3" fmla="*/ 182 h 302"/>
                  <a:gd name="T4" fmla="*/ 298 w 324"/>
                  <a:gd name="T5" fmla="*/ 218 h 302"/>
                  <a:gd name="T6" fmla="*/ 252 w 324"/>
                  <a:gd name="T7" fmla="*/ 250 h 302"/>
                  <a:gd name="T8" fmla="*/ 218 w 324"/>
                  <a:gd name="T9" fmla="*/ 262 h 302"/>
                  <a:gd name="T10" fmla="*/ 158 w 324"/>
                  <a:gd name="T11" fmla="*/ 298 h 302"/>
                  <a:gd name="T12" fmla="*/ 146 w 324"/>
                  <a:gd name="T13" fmla="*/ 302 h 302"/>
                  <a:gd name="T14" fmla="*/ 132 w 324"/>
                  <a:gd name="T15" fmla="*/ 294 h 302"/>
                  <a:gd name="T16" fmla="*/ 132 w 324"/>
                  <a:gd name="T17" fmla="*/ 286 h 302"/>
                  <a:gd name="T18" fmla="*/ 182 w 324"/>
                  <a:gd name="T19" fmla="*/ 236 h 302"/>
                  <a:gd name="T20" fmla="*/ 188 w 324"/>
                  <a:gd name="T21" fmla="*/ 224 h 302"/>
                  <a:gd name="T22" fmla="*/ 186 w 324"/>
                  <a:gd name="T23" fmla="*/ 220 h 302"/>
                  <a:gd name="T24" fmla="*/ 164 w 324"/>
                  <a:gd name="T25" fmla="*/ 230 h 302"/>
                  <a:gd name="T26" fmla="*/ 124 w 324"/>
                  <a:gd name="T27" fmla="*/ 264 h 302"/>
                  <a:gd name="T28" fmla="*/ 96 w 324"/>
                  <a:gd name="T29" fmla="*/ 282 h 302"/>
                  <a:gd name="T30" fmla="*/ 66 w 324"/>
                  <a:gd name="T31" fmla="*/ 290 h 302"/>
                  <a:gd name="T32" fmla="*/ 52 w 324"/>
                  <a:gd name="T33" fmla="*/ 284 h 302"/>
                  <a:gd name="T34" fmla="*/ 54 w 324"/>
                  <a:gd name="T35" fmla="*/ 270 h 302"/>
                  <a:gd name="T36" fmla="*/ 74 w 324"/>
                  <a:gd name="T37" fmla="*/ 248 h 302"/>
                  <a:gd name="T38" fmla="*/ 140 w 324"/>
                  <a:gd name="T39" fmla="*/ 198 h 302"/>
                  <a:gd name="T40" fmla="*/ 136 w 324"/>
                  <a:gd name="T41" fmla="*/ 190 h 302"/>
                  <a:gd name="T42" fmla="*/ 108 w 324"/>
                  <a:gd name="T43" fmla="*/ 204 h 302"/>
                  <a:gd name="T44" fmla="*/ 68 w 324"/>
                  <a:gd name="T45" fmla="*/ 232 h 302"/>
                  <a:gd name="T46" fmla="*/ 32 w 324"/>
                  <a:gd name="T47" fmla="*/ 248 h 302"/>
                  <a:gd name="T48" fmla="*/ 8 w 324"/>
                  <a:gd name="T49" fmla="*/ 246 h 302"/>
                  <a:gd name="T50" fmla="*/ 2 w 324"/>
                  <a:gd name="T51" fmla="*/ 236 h 302"/>
                  <a:gd name="T52" fmla="*/ 24 w 324"/>
                  <a:gd name="T53" fmla="*/ 206 h 302"/>
                  <a:gd name="T54" fmla="*/ 58 w 324"/>
                  <a:gd name="T55" fmla="*/ 180 h 302"/>
                  <a:gd name="T56" fmla="*/ 116 w 324"/>
                  <a:gd name="T57" fmla="*/ 156 h 302"/>
                  <a:gd name="T58" fmla="*/ 116 w 324"/>
                  <a:gd name="T59" fmla="*/ 152 h 302"/>
                  <a:gd name="T60" fmla="*/ 74 w 324"/>
                  <a:gd name="T61" fmla="*/ 154 h 302"/>
                  <a:gd name="T62" fmla="*/ 58 w 324"/>
                  <a:gd name="T63" fmla="*/ 158 h 302"/>
                  <a:gd name="T64" fmla="*/ 18 w 324"/>
                  <a:gd name="T65" fmla="*/ 174 h 302"/>
                  <a:gd name="T66" fmla="*/ 2 w 324"/>
                  <a:gd name="T67" fmla="*/ 166 h 302"/>
                  <a:gd name="T68" fmla="*/ 2 w 324"/>
                  <a:gd name="T69" fmla="*/ 152 h 302"/>
                  <a:gd name="T70" fmla="*/ 20 w 324"/>
                  <a:gd name="T71" fmla="*/ 132 h 302"/>
                  <a:gd name="T72" fmla="*/ 60 w 324"/>
                  <a:gd name="T73" fmla="*/ 114 h 302"/>
                  <a:gd name="T74" fmla="*/ 138 w 324"/>
                  <a:gd name="T75" fmla="*/ 94 h 302"/>
                  <a:gd name="T76" fmla="*/ 150 w 324"/>
                  <a:gd name="T77" fmla="*/ 88 h 302"/>
                  <a:gd name="T78" fmla="*/ 162 w 324"/>
                  <a:gd name="T79" fmla="*/ 72 h 302"/>
                  <a:gd name="T80" fmla="*/ 158 w 324"/>
                  <a:gd name="T81" fmla="*/ 64 h 302"/>
                  <a:gd name="T82" fmla="*/ 146 w 324"/>
                  <a:gd name="T83" fmla="*/ 60 h 302"/>
                  <a:gd name="T84" fmla="*/ 122 w 324"/>
                  <a:gd name="T85" fmla="*/ 52 h 302"/>
                  <a:gd name="T86" fmla="*/ 110 w 324"/>
                  <a:gd name="T87" fmla="*/ 42 h 302"/>
                  <a:gd name="T88" fmla="*/ 102 w 324"/>
                  <a:gd name="T89" fmla="*/ 20 h 302"/>
                  <a:gd name="T90" fmla="*/ 108 w 324"/>
                  <a:gd name="T91" fmla="*/ 2 h 302"/>
                  <a:gd name="T92" fmla="*/ 122 w 324"/>
                  <a:gd name="T93" fmla="*/ 0 h 302"/>
                  <a:gd name="T94" fmla="*/ 144 w 324"/>
                  <a:gd name="T95" fmla="*/ 14 h 302"/>
                  <a:gd name="T96" fmla="*/ 162 w 324"/>
                  <a:gd name="T97" fmla="*/ 28 h 302"/>
                  <a:gd name="T98" fmla="*/ 180 w 324"/>
                  <a:gd name="T99" fmla="*/ 32 h 302"/>
                  <a:gd name="T100" fmla="*/ 196 w 324"/>
                  <a:gd name="T101" fmla="*/ 36 h 302"/>
                  <a:gd name="T102" fmla="*/ 206 w 324"/>
                  <a:gd name="T103" fmla="*/ 38 h 302"/>
                  <a:gd name="T104" fmla="*/ 240 w 324"/>
                  <a:gd name="T105" fmla="*/ 42 h 302"/>
                  <a:gd name="T106" fmla="*/ 260 w 324"/>
                  <a:gd name="T107" fmla="*/ 56 h 302"/>
                  <a:gd name="T108" fmla="*/ 300 w 324"/>
                  <a:gd name="T109" fmla="*/ 100 h 302"/>
                  <a:gd name="T110" fmla="*/ 314 w 324"/>
                  <a:gd name="T111" fmla="*/ 110 h 302"/>
                  <a:gd name="T112" fmla="*/ 320 w 324"/>
                  <a:gd name="T113" fmla="*/ 144 h 3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24"/>
                  <a:gd name="T172" fmla="*/ 0 h 302"/>
                  <a:gd name="T173" fmla="*/ 324 w 324"/>
                  <a:gd name="T174" fmla="*/ 302 h 30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24" h="302">
                    <a:moveTo>
                      <a:pt x="320" y="144"/>
                    </a:moveTo>
                    <a:lnTo>
                      <a:pt x="320" y="144"/>
                    </a:lnTo>
                    <a:lnTo>
                      <a:pt x="322" y="152"/>
                    </a:lnTo>
                    <a:lnTo>
                      <a:pt x="324" y="160"/>
                    </a:lnTo>
                    <a:lnTo>
                      <a:pt x="322" y="170"/>
                    </a:lnTo>
                    <a:lnTo>
                      <a:pt x="320" y="182"/>
                    </a:lnTo>
                    <a:lnTo>
                      <a:pt x="316" y="194"/>
                    </a:lnTo>
                    <a:lnTo>
                      <a:pt x="310" y="208"/>
                    </a:lnTo>
                    <a:lnTo>
                      <a:pt x="298" y="218"/>
                    </a:lnTo>
                    <a:lnTo>
                      <a:pt x="274" y="238"/>
                    </a:lnTo>
                    <a:lnTo>
                      <a:pt x="252" y="250"/>
                    </a:lnTo>
                    <a:lnTo>
                      <a:pt x="234" y="256"/>
                    </a:lnTo>
                    <a:lnTo>
                      <a:pt x="218" y="262"/>
                    </a:lnTo>
                    <a:lnTo>
                      <a:pt x="202" y="270"/>
                    </a:lnTo>
                    <a:lnTo>
                      <a:pt x="184" y="280"/>
                    </a:lnTo>
                    <a:lnTo>
                      <a:pt x="158" y="298"/>
                    </a:lnTo>
                    <a:lnTo>
                      <a:pt x="152" y="300"/>
                    </a:lnTo>
                    <a:lnTo>
                      <a:pt x="146" y="302"/>
                    </a:lnTo>
                    <a:lnTo>
                      <a:pt x="138" y="300"/>
                    </a:lnTo>
                    <a:lnTo>
                      <a:pt x="134" y="298"/>
                    </a:lnTo>
                    <a:lnTo>
                      <a:pt x="132" y="294"/>
                    </a:lnTo>
                    <a:lnTo>
                      <a:pt x="130" y="290"/>
                    </a:lnTo>
                    <a:lnTo>
                      <a:pt x="132" y="286"/>
                    </a:lnTo>
                    <a:lnTo>
                      <a:pt x="140" y="276"/>
                    </a:lnTo>
                    <a:lnTo>
                      <a:pt x="152" y="264"/>
                    </a:lnTo>
                    <a:lnTo>
                      <a:pt x="182" y="236"/>
                    </a:lnTo>
                    <a:lnTo>
                      <a:pt x="186" y="228"/>
                    </a:lnTo>
                    <a:lnTo>
                      <a:pt x="188" y="224"/>
                    </a:lnTo>
                    <a:lnTo>
                      <a:pt x="186" y="220"/>
                    </a:lnTo>
                    <a:lnTo>
                      <a:pt x="182" y="220"/>
                    </a:lnTo>
                    <a:lnTo>
                      <a:pt x="176" y="222"/>
                    </a:lnTo>
                    <a:lnTo>
                      <a:pt x="164" y="230"/>
                    </a:lnTo>
                    <a:lnTo>
                      <a:pt x="138" y="252"/>
                    </a:lnTo>
                    <a:lnTo>
                      <a:pt x="124" y="264"/>
                    </a:lnTo>
                    <a:lnTo>
                      <a:pt x="114" y="272"/>
                    </a:lnTo>
                    <a:lnTo>
                      <a:pt x="96" y="282"/>
                    </a:lnTo>
                    <a:lnTo>
                      <a:pt x="80" y="288"/>
                    </a:lnTo>
                    <a:lnTo>
                      <a:pt x="72" y="290"/>
                    </a:lnTo>
                    <a:lnTo>
                      <a:pt x="66" y="290"/>
                    </a:lnTo>
                    <a:lnTo>
                      <a:pt x="60" y="288"/>
                    </a:lnTo>
                    <a:lnTo>
                      <a:pt x="52" y="284"/>
                    </a:lnTo>
                    <a:lnTo>
                      <a:pt x="50" y="282"/>
                    </a:lnTo>
                    <a:lnTo>
                      <a:pt x="50" y="280"/>
                    </a:lnTo>
                    <a:lnTo>
                      <a:pt x="54" y="270"/>
                    </a:lnTo>
                    <a:lnTo>
                      <a:pt x="62" y="260"/>
                    </a:lnTo>
                    <a:lnTo>
                      <a:pt x="74" y="248"/>
                    </a:lnTo>
                    <a:lnTo>
                      <a:pt x="110" y="220"/>
                    </a:lnTo>
                    <a:lnTo>
                      <a:pt x="140" y="198"/>
                    </a:lnTo>
                    <a:lnTo>
                      <a:pt x="142" y="194"/>
                    </a:lnTo>
                    <a:lnTo>
                      <a:pt x="140" y="192"/>
                    </a:lnTo>
                    <a:lnTo>
                      <a:pt x="136" y="190"/>
                    </a:lnTo>
                    <a:lnTo>
                      <a:pt x="124" y="196"/>
                    </a:lnTo>
                    <a:lnTo>
                      <a:pt x="108" y="204"/>
                    </a:lnTo>
                    <a:lnTo>
                      <a:pt x="88" y="216"/>
                    </a:lnTo>
                    <a:lnTo>
                      <a:pt x="68" y="232"/>
                    </a:lnTo>
                    <a:lnTo>
                      <a:pt x="54" y="240"/>
                    </a:lnTo>
                    <a:lnTo>
                      <a:pt x="42" y="246"/>
                    </a:lnTo>
                    <a:lnTo>
                      <a:pt x="32" y="248"/>
                    </a:lnTo>
                    <a:lnTo>
                      <a:pt x="22" y="250"/>
                    </a:lnTo>
                    <a:lnTo>
                      <a:pt x="14" y="248"/>
                    </a:lnTo>
                    <a:lnTo>
                      <a:pt x="8" y="246"/>
                    </a:lnTo>
                    <a:lnTo>
                      <a:pt x="4" y="242"/>
                    </a:lnTo>
                    <a:lnTo>
                      <a:pt x="2" y="236"/>
                    </a:lnTo>
                    <a:lnTo>
                      <a:pt x="4" y="230"/>
                    </a:lnTo>
                    <a:lnTo>
                      <a:pt x="8" y="222"/>
                    </a:lnTo>
                    <a:lnTo>
                      <a:pt x="24" y="206"/>
                    </a:lnTo>
                    <a:lnTo>
                      <a:pt x="42" y="190"/>
                    </a:lnTo>
                    <a:lnTo>
                      <a:pt x="58" y="180"/>
                    </a:lnTo>
                    <a:lnTo>
                      <a:pt x="96" y="164"/>
                    </a:lnTo>
                    <a:lnTo>
                      <a:pt x="112" y="158"/>
                    </a:lnTo>
                    <a:lnTo>
                      <a:pt x="116" y="156"/>
                    </a:lnTo>
                    <a:lnTo>
                      <a:pt x="118" y="154"/>
                    </a:lnTo>
                    <a:lnTo>
                      <a:pt x="116" y="152"/>
                    </a:lnTo>
                    <a:lnTo>
                      <a:pt x="110" y="152"/>
                    </a:lnTo>
                    <a:lnTo>
                      <a:pt x="94" y="150"/>
                    </a:lnTo>
                    <a:lnTo>
                      <a:pt x="74" y="154"/>
                    </a:lnTo>
                    <a:lnTo>
                      <a:pt x="66" y="156"/>
                    </a:lnTo>
                    <a:lnTo>
                      <a:pt x="58" y="158"/>
                    </a:lnTo>
                    <a:lnTo>
                      <a:pt x="44" y="166"/>
                    </a:lnTo>
                    <a:lnTo>
                      <a:pt x="26" y="172"/>
                    </a:lnTo>
                    <a:lnTo>
                      <a:pt x="18" y="174"/>
                    </a:lnTo>
                    <a:lnTo>
                      <a:pt x="12" y="172"/>
                    </a:lnTo>
                    <a:lnTo>
                      <a:pt x="6" y="170"/>
                    </a:lnTo>
                    <a:lnTo>
                      <a:pt x="2" y="166"/>
                    </a:lnTo>
                    <a:lnTo>
                      <a:pt x="0" y="158"/>
                    </a:lnTo>
                    <a:lnTo>
                      <a:pt x="2" y="152"/>
                    </a:lnTo>
                    <a:lnTo>
                      <a:pt x="6" y="146"/>
                    </a:lnTo>
                    <a:lnTo>
                      <a:pt x="12" y="138"/>
                    </a:lnTo>
                    <a:lnTo>
                      <a:pt x="20" y="132"/>
                    </a:lnTo>
                    <a:lnTo>
                      <a:pt x="32" y="124"/>
                    </a:lnTo>
                    <a:lnTo>
                      <a:pt x="44" y="118"/>
                    </a:lnTo>
                    <a:lnTo>
                      <a:pt x="60" y="114"/>
                    </a:lnTo>
                    <a:lnTo>
                      <a:pt x="118" y="100"/>
                    </a:lnTo>
                    <a:lnTo>
                      <a:pt x="138" y="94"/>
                    </a:lnTo>
                    <a:lnTo>
                      <a:pt x="146" y="92"/>
                    </a:lnTo>
                    <a:lnTo>
                      <a:pt x="150" y="88"/>
                    </a:lnTo>
                    <a:lnTo>
                      <a:pt x="160" y="80"/>
                    </a:lnTo>
                    <a:lnTo>
                      <a:pt x="162" y="76"/>
                    </a:lnTo>
                    <a:lnTo>
                      <a:pt x="162" y="72"/>
                    </a:lnTo>
                    <a:lnTo>
                      <a:pt x="158" y="64"/>
                    </a:lnTo>
                    <a:lnTo>
                      <a:pt x="154" y="62"/>
                    </a:lnTo>
                    <a:lnTo>
                      <a:pt x="146" y="60"/>
                    </a:lnTo>
                    <a:lnTo>
                      <a:pt x="142" y="58"/>
                    </a:lnTo>
                    <a:lnTo>
                      <a:pt x="134" y="56"/>
                    </a:lnTo>
                    <a:lnTo>
                      <a:pt x="122" y="52"/>
                    </a:lnTo>
                    <a:lnTo>
                      <a:pt x="116" y="48"/>
                    </a:lnTo>
                    <a:lnTo>
                      <a:pt x="110" y="42"/>
                    </a:lnTo>
                    <a:lnTo>
                      <a:pt x="106" y="34"/>
                    </a:lnTo>
                    <a:lnTo>
                      <a:pt x="104" y="26"/>
                    </a:lnTo>
                    <a:lnTo>
                      <a:pt x="102" y="20"/>
                    </a:lnTo>
                    <a:lnTo>
                      <a:pt x="102" y="12"/>
                    </a:lnTo>
                    <a:lnTo>
                      <a:pt x="104" y="6"/>
                    </a:lnTo>
                    <a:lnTo>
                      <a:pt x="108" y="2"/>
                    </a:lnTo>
                    <a:lnTo>
                      <a:pt x="114" y="0"/>
                    </a:lnTo>
                    <a:lnTo>
                      <a:pt x="122" y="0"/>
                    </a:lnTo>
                    <a:lnTo>
                      <a:pt x="130" y="2"/>
                    </a:lnTo>
                    <a:lnTo>
                      <a:pt x="136" y="6"/>
                    </a:lnTo>
                    <a:lnTo>
                      <a:pt x="144" y="14"/>
                    </a:lnTo>
                    <a:lnTo>
                      <a:pt x="152" y="22"/>
                    </a:lnTo>
                    <a:lnTo>
                      <a:pt x="156" y="26"/>
                    </a:lnTo>
                    <a:lnTo>
                      <a:pt x="162" y="28"/>
                    </a:lnTo>
                    <a:lnTo>
                      <a:pt x="172" y="32"/>
                    </a:lnTo>
                    <a:lnTo>
                      <a:pt x="180" y="32"/>
                    </a:lnTo>
                    <a:lnTo>
                      <a:pt x="188" y="32"/>
                    </a:lnTo>
                    <a:lnTo>
                      <a:pt x="196" y="36"/>
                    </a:lnTo>
                    <a:lnTo>
                      <a:pt x="200" y="38"/>
                    </a:lnTo>
                    <a:lnTo>
                      <a:pt x="206" y="38"/>
                    </a:lnTo>
                    <a:lnTo>
                      <a:pt x="220" y="38"/>
                    </a:lnTo>
                    <a:lnTo>
                      <a:pt x="230" y="40"/>
                    </a:lnTo>
                    <a:lnTo>
                      <a:pt x="240" y="42"/>
                    </a:lnTo>
                    <a:lnTo>
                      <a:pt x="250" y="48"/>
                    </a:lnTo>
                    <a:lnTo>
                      <a:pt x="260" y="56"/>
                    </a:lnTo>
                    <a:lnTo>
                      <a:pt x="278" y="74"/>
                    </a:lnTo>
                    <a:lnTo>
                      <a:pt x="292" y="88"/>
                    </a:lnTo>
                    <a:lnTo>
                      <a:pt x="300" y="100"/>
                    </a:lnTo>
                    <a:lnTo>
                      <a:pt x="308" y="104"/>
                    </a:lnTo>
                    <a:lnTo>
                      <a:pt x="314" y="110"/>
                    </a:lnTo>
                    <a:lnTo>
                      <a:pt x="318" y="120"/>
                    </a:lnTo>
                    <a:lnTo>
                      <a:pt x="320"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79" name="Freeform 15"/>
              <p:cNvSpPr>
                <a:spLocks/>
              </p:cNvSpPr>
              <p:nvPr/>
            </p:nvSpPr>
            <p:spPr bwMode="auto">
              <a:xfrm>
                <a:off x="2403" y="2166"/>
                <a:ext cx="76" cy="70"/>
              </a:xfrm>
              <a:custGeom>
                <a:avLst/>
                <a:gdLst>
                  <a:gd name="T0" fmla="*/ 76 w 76"/>
                  <a:gd name="T1" fmla="*/ 70 h 70"/>
                  <a:gd name="T2" fmla="*/ 76 w 76"/>
                  <a:gd name="T3" fmla="*/ 70 h 70"/>
                  <a:gd name="T4" fmla="*/ 70 w 76"/>
                  <a:gd name="T5" fmla="*/ 66 h 70"/>
                  <a:gd name="T6" fmla="*/ 56 w 76"/>
                  <a:gd name="T7" fmla="*/ 58 h 70"/>
                  <a:gd name="T8" fmla="*/ 40 w 76"/>
                  <a:gd name="T9" fmla="*/ 46 h 70"/>
                  <a:gd name="T10" fmla="*/ 34 w 76"/>
                  <a:gd name="T11" fmla="*/ 38 h 70"/>
                  <a:gd name="T12" fmla="*/ 32 w 76"/>
                  <a:gd name="T13" fmla="*/ 32 h 70"/>
                  <a:gd name="T14" fmla="*/ 32 w 76"/>
                  <a:gd name="T15" fmla="*/ 32 h 70"/>
                  <a:gd name="T16" fmla="*/ 28 w 76"/>
                  <a:gd name="T17" fmla="*/ 20 h 70"/>
                  <a:gd name="T18" fmla="*/ 30 w 76"/>
                  <a:gd name="T19" fmla="*/ 12 h 70"/>
                  <a:gd name="T20" fmla="*/ 30 w 76"/>
                  <a:gd name="T21" fmla="*/ 8 h 70"/>
                  <a:gd name="T22" fmla="*/ 30 w 76"/>
                  <a:gd name="T23" fmla="*/ 8 h 70"/>
                  <a:gd name="T24" fmla="*/ 28 w 76"/>
                  <a:gd name="T25" fmla="*/ 8 h 70"/>
                  <a:gd name="T26" fmla="*/ 24 w 76"/>
                  <a:gd name="T27" fmla="*/ 6 h 70"/>
                  <a:gd name="T28" fmla="*/ 20 w 76"/>
                  <a:gd name="T29" fmla="*/ 4 h 70"/>
                  <a:gd name="T30" fmla="*/ 20 w 76"/>
                  <a:gd name="T31" fmla="*/ 4 h 70"/>
                  <a:gd name="T32" fmla="*/ 16 w 76"/>
                  <a:gd name="T33" fmla="*/ 2 h 70"/>
                  <a:gd name="T34" fmla="*/ 8 w 76"/>
                  <a:gd name="T35" fmla="*/ 0 h 70"/>
                  <a:gd name="T36" fmla="*/ 2 w 76"/>
                  <a:gd name="T37" fmla="*/ 0 h 70"/>
                  <a:gd name="T38" fmla="*/ 0 w 76"/>
                  <a:gd name="T39" fmla="*/ 0 h 70"/>
                  <a:gd name="T40" fmla="*/ 0 w 76"/>
                  <a:gd name="T41" fmla="*/ 2 h 70"/>
                  <a:gd name="T42" fmla="*/ 0 w 76"/>
                  <a:gd name="T43" fmla="*/ 2 h 70"/>
                  <a:gd name="T44" fmla="*/ 4 w 76"/>
                  <a:gd name="T45" fmla="*/ 2 h 70"/>
                  <a:gd name="T46" fmla="*/ 8 w 76"/>
                  <a:gd name="T47" fmla="*/ 6 h 70"/>
                  <a:gd name="T48" fmla="*/ 12 w 76"/>
                  <a:gd name="T49" fmla="*/ 8 h 70"/>
                  <a:gd name="T50" fmla="*/ 16 w 76"/>
                  <a:gd name="T51" fmla="*/ 10 h 70"/>
                  <a:gd name="T52" fmla="*/ 16 w 76"/>
                  <a:gd name="T53" fmla="*/ 10 h 70"/>
                  <a:gd name="T54" fmla="*/ 16 w 76"/>
                  <a:gd name="T55" fmla="*/ 8 h 70"/>
                  <a:gd name="T56" fmla="*/ 18 w 76"/>
                  <a:gd name="T57" fmla="*/ 8 h 70"/>
                  <a:gd name="T58" fmla="*/ 18 w 76"/>
                  <a:gd name="T59" fmla="*/ 12 h 70"/>
                  <a:gd name="T60" fmla="*/ 18 w 76"/>
                  <a:gd name="T61" fmla="*/ 12 h 70"/>
                  <a:gd name="T62" fmla="*/ 20 w 76"/>
                  <a:gd name="T63" fmla="*/ 14 h 70"/>
                  <a:gd name="T64" fmla="*/ 20 w 76"/>
                  <a:gd name="T65" fmla="*/ 14 h 70"/>
                  <a:gd name="T66" fmla="*/ 20 w 76"/>
                  <a:gd name="T67" fmla="*/ 14 h 70"/>
                  <a:gd name="T68" fmla="*/ 20 w 76"/>
                  <a:gd name="T69" fmla="*/ 14 h 70"/>
                  <a:gd name="T70" fmla="*/ 20 w 76"/>
                  <a:gd name="T71" fmla="*/ 16 h 70"/>
                  <a:gd name="T72" fmla="*/ 20 w 76"/>
                  <a:gd name="T73" fmla="*/ 18 h 70"/>
                  <a:gd name="T74" fmla="*/ 20 w 76"/>
                  <a:gd name="T75" fmla="*/ 24 h 70"/>
                  <a:gd name="T76" fmla="*/ 20 w 76"/>
                  <a:gd name="T77" fmla="*/ 28 h 70"/>
                  <a:gd name="T78" fmla="*/ 22 w 76"/>
                  <a:gd name="T79" fmla="*/ 34 h 70"/>
                  <a:gd name="T80" fmla="*/ 28 w 76"/>
                  <a:gd name="T81" fmla="*/ 40 h 70"/>
                  <a:gd name="T82" fmla="*/ 36 w 76"/>
                  <a:gd name="T83" fmla="*/ 48 h 70"/>
                  <a:gd name="T84" fmla="*/ 36 w 76"/>
                  <a:gd name="T85" fmla="*/ 48 h 70"/>
                  <a:gd name="T86" fmla="*/ 52 w 76"/>
                  <a:gd name="T87" fmla="*/ 60 h 70"/>
                  <a:gd name="T88" fmla="*/ 64 w 76"/>
                  <a:gd name="T89" fmla="*/ 66 h 70"/>
                  <a:gd name="T90" fmla="*/ 72 w 76"/>
                  <a:gd name="T91" fmla="*/ 70 h 70"/>
                  <a:gd name="T92" fmla="*/ 76 w 76"/>
                  <a:gd name="T93" fmla="*/ 70 h 70"/>
                  <a:gd name="T94" fmla="*/ 76 w 76"/>
                  <a:gd name="T95" fmla="*/ 70 h 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6"/>
                  <a:gd name="T145" fmla="*/ 0 h 70"/>
                  <a:gd name="T146" fmla="*/ 76 w 76"/>
                  <a:gd name="T147" fmla="*/ 70 h 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6" h="70">
                    <a:moveTo>
                      <a:pt x="76" y="70"/>
                    </a:moveTo>
                    <a:lnTo>
                      <a:pt x="76" y="70"/>
                    </a:lnTo>
                    <a:lnTo>
                      <a:pt x="70" y="66"/>
                    </a:lnTo>
                    <a:lnTo>
                      <a:pt x="56" y="58"/>
                    </a:lnTo>
                    <a:lnTo>
                      <a:pt x="40" y="46"/>
                    </a:lnTo>
                    <a:lnTo>
                      <a:pt x="34" y="38"/>
                    </a:lnTo>
                    <a:lnTo>
                      <a:pt x="32" y="32"/>
                    </a:lnTo>
                    <a:lnTo>
                      <a:pt x="28" y="20"/>
                    </a:lnTo>
                    <a:lnTo>
                      <a:pt x="30" y="12"/>
                    </a:lnTo>
                    <a:lnTo>
                      <a:pt x="30" y="8"/>
                    </a:lnTo>
                    <a:lnTo>
                      <a:pt x="28" y="8"/>
                    </a:lnTo>
                    <a:lnTo>
                      <a:pt x="24" y="6"/>
                    </a:lnTo>
                    <a:lnTo>
                      <a:pt x="20" y="4"/>
                    </a:lnTo>
                    <a:lnTo>
                      <a:pt x="16" y="2"/>
                    </a:lnTo>
                    <a:lnTo>
                      <a:pt x="8" y="0"/>
                    </a:lnTo>
                    <a:lnTo>
                      <a:pt x="2" y="0"/>
                    </a:lnTo>
                    <a:lnTo>
                      <a:pt x="0" y="0"/>
                    </a:lnTo>
                    <a:lnTo>
                      <a:pt x="0" y="2"/>
                    </a:lnTo>
                    <a:lnTo>
                      <a:pt x="4" y="2"/>
                    </a:lnTo>
                    <a:lnTo>
                      <a:pt x="8" y="6"/>
                    </a:lnTo>
                    <a:lnTo>
                      <a:pt x="12" y="8"/>
                    </a:lnTo>
                    <a:lnTo>
                      <a:pt x="16" y="10"/>
                    </a:lnTo>
                    <a:lnTo>
                      <a:pt x="16" y="8"/>
                    </a:lnTo>
                    <a:lnTo>
                      <a:pt x="18" y="8"/>
                    </a:lnTo>
                    <a:lnTo>
                      <a:pt x="18" y="12"/>
                    </a:lnTo>
                    <a:lnTo>
                      <a:pt x="20" y="14"/>
                    </a:lnTo>
                    <a:lnTo>
                      <a:pt x="20" y="16"/>
                    </a:lnTo>
                    <a:lnTo>
                      <a:pt x="20" y="18"/>
                    </a:lnTo>
                    <a:lnTo>
                      <a:pt x="20" y="24"/>
                    </a:lnTo>
                    <a:lnTo>
                      <a:pt x="20" y="28"/>
                    </a:lnTo>
                    <a:lnTo>
                      <a:pt x="22" y="34"/>
                    </a:lnTo>
                    <a:lnTo>
                      <a:pt x="28" y="40"/>
                    </a:lnTo>
                    <a:lnTo>
                      <a:pt x="36" y="48"/>
                    </a:lnTo>
                    <a:lnTo>
                      <a:pt x="52" y="60"/>
                    </a:lnTo>
                    <a:lnTo>
                      <a:pt x="64" y="66"/>
                    </a:lnTo>
                    <a:lnTo>
                      <a:pt x="72" y="70"/>
                    </a:lnTo>
                    <a:lnTo>
                      <a:pt x="76"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80" name="Freeform 16"/>
              <p:cNvSpPr>
                <a:spLocks/>
              </p:cNvSpPr>
              <p:nvPr/>
            </p:nvSpPr>
            <p:spPr bwMode="auto">
              <a:xfrm>
                <a:off x="2439" y="2318"/>
                <a:ext cx="28" cy="14"/>
              </a:xfrm>
              <a:custGeom>
                <a:avLst/>
                <a:gdLst>
                  <a:gd name="T0" fmla="*/ 28 w 28"/>
                  <a:gd name="T1" fmla="*/ 12 h 14"/>
                  <a:gd name="T2" fmla="*/ 28 w 28"/>
                  <a:gd name="T3" fmla="*/ 12 h 14"/>
                  <a:gd name="T4" fmla="*/ 20 w 28"/>
                  <a:gd name="T5" fmla="*/ 12 h 14"/>
                  <a:gd name="T6" fmla="*/ 14 w 28"/>
                  <a:gd name="T7" fmla="*/ 10 h 14"/>
                  <a:gd name="T8" fmla="*/ 8 w 28"/>
                  <a:gd name="T9" fmla="*/ 6 h 14"/>
                  <a:gd name="T10" fmla="*/ 8 w 28"/>
                  <a:gd name="T11" fmla="*/ 6 h 14"/>
                  <a:gd name="T12" fmla="*/ 4 w 28"/>
                  <a:gd name="T13" fmla="*/ 2 h 14"/>
                  <a:gd name="T14" fmla="*/ 0 w 28"/>
                  <a:gd name="T15" fmla="*/ 0 h 14"/>
                  <a:gd name="T16" fmla="*/ 0 w 28"/>
                  <a:gd name="T17" fmla="*/ 2 h 14"/>
                  <a:gd name="T18" fmla="*/ 2 w 28"/>
                  <a:gd name="T19" fmla="*/ 4 h 14"/>
                  <a:gd name="T20" fmla="*/ 2 w 28"/>
                  <a:gd name="T21" fmla="*/ 4 h 14"/>
                  <a:gd name="T22" fmla="*/ 12 w 28"/>
                  <a:gd name="T23" fmla="*/ 10 h 14"/>
                  <a:gd name="T24" fmla="*/ 18 w 28"/>
                  <a:gd name="T25" fmla="*/ 14 h 14"/>
                  <a:gd name="T26" fmla="*/ 18 w 28"/>
                  <a:gd name="T27" fmla="*/ 14 h 14"/>
                  <a:gd name="T28" fmla="*/ 22 w 28"/>
                  <a:gd name="T29" fmla="*/ 14 h 14"/>
                  <a:gd name="T30" fmla="*/ 24 w 28"/>
                  <a:gd name="T31" fmla="*/ 14 h 14"/>
                  <a:gd name="T32" fmla="*/ 28 w 28"/>
                  <a:gd name="T33" fmla="*/ 12 h 14"/>
                  <a:gd name="T34" fmla="*/ 28 w 28"/>
                  <a:gd name="T35" fmla="*/ 12 h 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14"/>
                  <a:gd name="T56" fmla="*/ 28 w 28"/>
                  <a:gd name="T57" fmla="*/ 14 h 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14">
                    <a:moveTo>
                      <a:pt x="28" y="12"/>
                    </a:moveTo>
                    <a:lnTo>
                      <a:pt x="28" y="12"/>
                    </a:lnTo>
                    <a:lnTo>
                      <a:pt x="20" y="12"/>
                    </a:lnTo>
                    <a:lnTo>
                      <a:pt x="14" y="10"/>
                    </a:lnTo>
                    <a:lnTo>
                      <a:pt x="8" y="6"/>
                    </a:lnTo>
                    <a:lnTo>
                      <a:pt x="4" y="2"/>
                    </a:lnTo>
                    <a:lnTo>
                      <a:pt x="0" y="0"/>
                    </a:lnTo>
                    <a:lnTo>
                      <a:pt x="0" y="2"/>
                    </a:lnTo>
                    <a:lnTo>
                      <a:pt x="2" y="4"/>
                    </a:lnTo>
                    <a:lnTo>
                      <a:pt x="12" y="10"/>
                    </a:lnTo>
                    <a:lnTo>
                      <a:pt x="18" y="14"/>
                    </a:lnTo>
                    <a:lnTo>
                      <a:pt x="22" y="14"/>
                    </a:lnTo>
                    <a:lnTo>
                      <a:pt x="24" y="14"/>
                    </a:lnTo>
                    <a:lnTo>
                      <a:pt x="2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81" name="Freeform 17"/>
              <p:cNvSpPr>
                <a:spLocks/>
              </p:cNvSpPr>
              <p:nvPr/>
            </p:nvSpPr>
            <p:spPr bwMode="auto">
              <a:xfrm>
                <a:off x="3071" y="2168"/>
                <a:ext cx="104" cy="116"/>
              </a:xfrm>
              <a:custGeom>
                <a:avLst/>
                <a:gdLst>
                  <a:gd name="T0" fmla="*/ 96 w 104"/>
                  <a:gd name="T1" fmla="*/ 116 h 116"/>
                  <a:gd name="T2" fmla="*/ 96 w 104"/>
                  <a:gd name="T3" fmla="*/ 116 h 116"/>
                  <a:gd name="T4" fmla="*/ 88 w 104"/>
                  <a:gd name="T5" fmla="*/ 114 h 116"/>
                  <a:gd name="T6" fmla="*/ 68 w 104"/>
                  <a:gd name="T7" fmla="*/ 104 h 116"/>
                  <a:gd name="T8" fmla="*/ 46 w 104"/>
                  <a:gd name="T9" fmla="*/ 92 h 116"/>
                  <a:gd name="T10" fmla="*/ 36 w 104"/>
                  <a:gd name="T11" fmla="*/ 84 h 116"/>
                  <a:gd name="T12" fmla="*/ 28 w 104"/>
                  <a:gd name="T13" fmla="*/ 76 h 116"/>
                  <a:gd name="T14" fmla="*/ 28 w 104"/>
                  <a:gd name="T15" fmla="*/ 76 h 116"/>
                  <a:gd name="T16" fmla="*/ 8 w 104"/>
                  <a:gd name="T17" fmla="*/ 46 h 116"/>
                  <a:gd name="T18" fmla="*/ 0 w 104"/>
                  <a:gd name="T19" fmla="*/ 34 h 116"/>
                  <a:gd name="T20" fmla="*/ 0 w 104"/>
                  <a:gd name="T21" fmla="*/ 0 h 116"/>
                  <a:gd name="T22" fmla="*/ 0 w 104"/>
                  <a:gd name="T23" fmla="*/ 0 h 116"/>
                  <a:gd name="T24" fmla="*/ 4 w 104"/>
                  <a:gd name="T25" fmla="*/ 8 h 116"/>
                  <a:gd name="T26" fmla="*/ 12 w 104"/>
                  <a:gd name="T27" fmla="*/ 24 h 116"/>
                  <a:gd name="T28" fmla="*/ 18 w 104"/>
                  <a:gd name="T29" fmla="*/ 32 h 116"/>
                  <a:gd name="T30" fmla="*/ 26 w 104"/>
                  <a:gd name="T31" fmla="*/ 40 h 116"/>
                  <a:gd name="T32" fmla="*/ 32 w 104"/>
                  <a:gd name="T33" fmla="*/ 46 h 116"/>
                  <a:gd name="T34" fmla="*/ 40 w 104"/>
                  <a:gd name="T35" fmla="*/ 48 h 116"/>
                  <a:gd name="T36" fmla="*/ 40 w 104"/>
                  <a:gd name="T37" fmla="*/ 48 h 116"/>
                  <a:gd name="T38" fmla="*/ 50 w 104"/>
                  <a:gd name="T39" fmla="*/ 48 h 116"/>
                  <a:gd name="T40" fmla="*/ 60 w 104"/>
                  <a:gd name="T41" fmla="*/ 46 h 116"/>
                  <a:gd name="T42" fmla="*/ 80 w 104"/>
                  <a:gd name="T43" fmla="*/ 38 h 116"/>
                  <a:gd name="T44" fmla="*/ 104 w 104"/>
                  <a:gd name="T45" fmla="*/ 26 h 116"/>
                  <a:gd name="T46" fmla="*/ 100 w 104"/>
                  <a:gd name="T47" fmla="*/ 92 h 116"/>
                  <a:gd name="T48" fmla="*/ 96 w 104"/>
                  <a:gd name="T49" fmla="*/ 116 h 116"/>
                  <a:gd name="T50" fmla="*/ 96 w 104"/>
                  <a:gd name="T51" fmla="*/ 116 h 11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4"/>
                  <a:gd name="T79" fmla="*/ 0 h 116"/>
                  <a:gd name="T80" fmla="*/ 104 w 104"/>
                  <a:gd name="T81" fmla="*/ 116 h 11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4" h="116">
                    <a:moveTo>
                      <a:pt x="96" y="116"/>
                    </a:moveTo>
                    <a:lnTo>
                      <a:pt x="96" y="116"/>
                    </a:lnTo>
                    <a:lnTo>
                      <a:pt x="88" y="114"/>
                    </a:lnTo>
                    <a:lnTo>
                      <a:pt x="68" y="104"/>
                    </a:lnTo>
                    <a:lnTo>
                      <a:pt x="46" y="92"/>
                    </a:lnTo>
                    <a:lnTo>
                      <a:pt x="36" y="84"/>
                    </a:lnTo>
                    <a:lnTo>
                      <a:pt x="28" y="76"/>
                    </a:lnTo>
                    <a:lnTo>
                      <a:pt x="8" y="46"/>
                    </a:lnTo>
                    <a:lnTo>
                      <a:pt x="0" y="34"/>
                    </a:lnTo>
                    <a:lnTo>
                      <a:pt x="0" y="0"/>
                    </a:lnTo>
                    <a:lnTo>
                      <a:pt x="4" y="8"/>
                    </a:lnTo>
                    <a:lnTo>
                      <a:pt x="12" y="24"/>
                    </a:lnTo>
                    <a:lnTo>
                      <a:pt x="18" y="32"/>
                    </a:lnTo>
                    <a:lnTo>
                      <a:pt x="26" y="40"/>
                    </a:lnTo>
                    <a:lnTo>
                      <a:pt x="32" y="46"/>
                    </a:lnTo>
                    <a:lnTo>
                      <a:pt x="40" y="48"/>
                    </a:lnTo>
                    <a:lnTo>
                      <a:pt x="50" y="48"/>
                    </a:lnTo>
                    <a:lnTo>
                      <a:pt x="60" y="46"/>
                    </a:lnTo>
                    <a:lnTo>
                      <a:pt x="80" y="38"/>
                    </a:lnTo>
                    <a:lnTo>
                      <a:pt x="104" y="26"/>
                    </a:lnTo>
                    <a:lnTo>
                      <a:pt x="100" y="92"/>
                    </a:lnTo>
                    <a:lnTo>
                      <a:pt x="96"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82" name="Freeform 18"/>
              <p:cNvSpPr>
                <a:spLocks/>
              </p:cNvSpPr>
              <p:nvPr/>
            </p:nvSpPr>
            <p:spPr bwMode="auto">
              <a:xfrm>
                <a:off x="3147" y="2194"/>
                <a:ext cx="68" cy="108"/>
              </a:xfrm>
              <a:custGeom>
                <a:avLst/>
                <a:gdLst>
                  <a:gd name="T0" fmla="*/ 32 w 68"/>
                  <a:gd name="T1" fmla="*/ 108 h 108"/>
                  <a:gd name="T2" fmla="*/ 32 w 68"/>
                  <a:gd name="T3" fmla="*/ 108 h 108"/>
                  <a:gd name="T4" fmla="*/ 26 w 68"/>
                  <a:gd name="T5" fmla="*/ 104 h 108"/>
                  <a:gd name="T6" fmla="*/ 18 w 68"/>
                  <a:gd name="T7" fmla="*/ 100 h 108"/>
                  <a:gd name="T8" fmla="*/ 12 w 68"/>
                  <a:gd name="T9" fmla="*/ 94 h 108"/>
                  <a:gd name="T10" fmla="*/ 6 w 68"/>
                  <a:gd name="T11" fmla="*/ 86 h 108"/>
                  <a:gd name="T12" fmla="*/ 2 w 68"/>
                  <a:gd name="T13" fmla="*/ 76 h 108"/>
                  <a:gd name="T14" fmla="*/ 0 w 68"/>
                  <a:gd name="T15" fmla="*/ 62 h 108"/>
                  <a:gd name="T16" fmla="*/ 6 w 68"/>
                  <a:gd name="T17" fmla="*/ 46 h 108"/>
                  <a:gd name="T18" fmla="*/ 6 w 68"/>
                  <a:gd name="T19" fmla="*/ 46 h 108"/>
                  <a:gd name="T20" fmla="*/ 12 w 68"/>
                  <a:gd name="T21" fmla="*/ 30 h 108"/>
                  <a:gd name="T22" fmla="*/ 18 w 68"/>
                  <a:gd name="T23" fmla="*/ 18 h 108"/>
                  <a:gd name="T24" fmla="*/ 26 w 68"/>
                  <a:gd name="T25" fmla="*/ 8 h 108"/>
                  <a:gd name="T26" fmla="*/ 32 w 68"/>
                  <a:gd name="T27" fmla="*/ 4 h 108"/>
                  <a:gd name="T28" fmla="*/ 38 w 68"/>
                  <a:gd name="T29" fmla="*/ 0 h 108"/>
                  <a:gd name="T30" fmla="*/ 44 w 68"/>
                  <a:gd name="T31" fmla="*/ 0 h 108"/>
                  <a:gd name="T32" fmla="*/ 52 w 68"/>
                  <a:gd name="T33" fmla="*/ 2 h 108"/>
                  <a:gd name="T34" fmla="*/ 58 w 68"/>
                  <a:gd name="T35" fmla="*/ 6 h 108"/>
                  <a:gd name="T36" fmla="*/ 58 w 68"/>
                  <a:gd name="T37" fmla="*/ 6 h 108"/>
                  <a:gd name="T38" fmla="*/ 64 w 68"/>
                  <a:gd name="T39" fmla="*/ 10 h 108"/>
                  <a:gd name="T40" fmla="*/ 68 w 68"/>
                  <a:gd name="T41" fmla="*/ 16 h 108"/>
                  <a:gd name="T42" fmla="*/ 68 w 68"/>
                  <a:gd name="T43" fmla="*/ 22 h 108"/>
                  <a:gd name="T44" fmla="*/ 68 w 68"/>
                  <a:gd name="T45" fmla="*/ 30 h 108"/>
                  <a:gd name="T46" fmla="*/ 62 w 68"/>
                  <a:gd name="T47" fmla="*/ 48 h 108"/>
                  <a:gd name="T48" fmla="*/ 56 w 68"/>
                  <a:gd name="T49" fmla="*/ 64 h 108"/>
                  <a:gd name="T50" fmla="*/ 56 w 68"/>
                  <a:gd name="T51" fmla="*/ 64 h 108"/>
                  <a:gd name="T52" fmla="*/ 48 w 68"/>
                  <a:gd name="T53" fmla="*/ 80 h 108"/>
                  <a:gd name="T54" fmla="*/ 42 w 68"/>
                  <a:gd name="T55" fmla="*/ 94 h 108"/>
                  <a:gd name="T56" fmla="*/ 32 w 68"/>
                  <a:gd name="T57" fmla="*/ 108 h 108"/>
                  <a:gd name="T58" fmla="*/ 32 w 68"/>
                  <a:gd name="T59" fmla="*/ 108 h 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8"/>
                  <a:gd name="T91" fmla="*/ 0 h 108"/>
                  <a:gd name="T92" fmla="*/ 68 w 68"/>
                  <a:gd name="T93" fmla="*/ 108 h 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8" h="108">
                    <a:moveTo>
                      <a:pt x="32" y="108"/>
                    </a:moveTo>
                    <a:lnTo>
                      <a:pt x="32" y="108"/>
                    </a:lnTo>
                    <a:lnTo>
                      <a:pt x="26" y="104"/>
                    </a:lnTo>
                    <a:lnTo>
                      <a:pt x="18" y="100"/>
                    </a:lnTo>
                    <a:lnTo>
                      <a:pt x="12" y="94"/>
                    </a:lnTo>
                    <a:lnTo>
                      <a:pt x="6" y="86"/>
                    </a:lnTo>
                    <a:lnTo>
                      <a:pt x="2" y="76"/>
                    </a:lnTo>
                    <a:lnTo>
                      <a:pt x="0" y="62"/>
                    </a:lnTo>
                    <a:lnTo>
                      <a:pt x="6" y="46"/>
                    </a:lnTo>
                    <a:lnTo>
                      <a:pt x="12" y="30"/>
                    </a:lnTo>
                    <a:lnTo>
                      <a:pt x="18" y="18"/>
                    </a:lnTo>
                    <a:lnTo>
                      <a:pt x="26" y="8"/>
                    </a:lnTo>
                    <a:lnTo>
                      <a:pt x="32" y="4"/>
                    </a:lnTo>
                    <a:lnTo>
                      <a:pt x="38" y="0"/>
                    </a:lnTo>
                    <a:lnTo>
                      <a:pt x="44" y="0"/>
                    </a:lnTo>
                    <a:lnTo>
                      <a:pt x="52" y="2"/>
                    </a:lnTo>
                    <a:lnTo>
                      <a:pt x="58" y="6"/>
                    </a:lnTo>
                    <a:lnTo>
                      <a:pt x="64" y="10"/>
                    </a:lnTo>
                    <a:lnTo>
                      <a:pt x="68" y="16"/>
                    </a:lnTo>
                    <a:lnTo>
                      <a:pt x="68" y="22"/>
                    </a:lnTo>
                    <a:lnTo>
                      <a:pt x="68" y="30"/>
                    </a:lnTo>
                    <a:lnTo>
                      <a:pt x="62" y="48"/>
                    </a:lnTo>
                    <a:lnTo>
                      <a:pt x="56" y="64"/>
                    </a:lnTo>
                    <a:lnTo>
                      <a:pt x="48" y="80"/>
                    </a:lnTo>
                    <a:lnTo>
                      <a:pt x="42" y="94"/>
                    </a:lnTo>
                    <a:lnTo>
                      <a:pt x="32"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83" name="Freeform 19"/>
              <p:cNvSpPr>
                <a:spLocks noEditPoints="1"/>
              </p:cNvSpPr>
              <p:nvPr/>
            </p:nvSpPr>
            <p:spPr bwMode="auto">
              <a:xfrm>
                <a:off x="3141" y="2186"/>
                <a:ext cx="82" cy="124"/>
              </a:xfrm>
              <a:custGeom>
                <a:avLst/>
                <a:gdLst>
                  <a:gd name="T0" fmla="*/ 40 w 82"/>
                  <a:gd name="T1" fmla="*/ 2 h 124"/>
                  <a:gd name="T2" fmla="*/ 22 w 82"/>
                  <a:gd name="T3" fmla="*/ 18 h 124"/>
                  <a:gd name="T4" fmla="*/ 4 w 82"/>
                  <a:gd name="T5" fmla="*/ 52 h 124"/>
                  <a:gd name="T6" fmla="*/ 0 w 82"/>
                  <a:gd name="T7" fmla="*/ 64 h 124"/>
                  <a:gd name="T8" fmla="*/ 0 w 82"/>
                  <a:gd name="T9" fmla="*/ 86 h 124"/>
                  <a:gd name="T10" fmla="*/ 4 w 82"/>
                  <a:gd name="T11" fmla="*/ 96 h 124"/>
                  <a:gd name="T12" fmla="*/ 14 w 82"/>
                  <a:gd name="T13" fmla="*/ 108 h 124"/>
                  <a:gd name="T14" fmla="*/ 32 w 82"/>
                  <a:gd name="T15" fmla="*/ 122 h 124"/>
                  <a:gd name="T16" fmla="*/ 42 w 82"/>
                  <a:gd name="T17" fmla="*/ 124 h 124"/>
                  <a:gd name="T18" fmla="*/ 44 w 82"/>
                  <a:gd name="T19" fmla="*/ 120 h 124"/>
                  <a:gd name="T20" fmla="*/ 62 w 82"/>
                  <a:gd name="T21" fmla="*/ 92 h 124"/>
                  <a:gd name="T22" fmla="*/ 72 w 82"/>
                  <a:gd name="T23" fmla="*/ 66 h 124"/>
                  <a:gd name="T24" fmla="*/ 78 w 82"/>
                  <a:gd name="T25" fmla="*/ 50 h 124"/>
                  <a:gd name="T26" fmla="*/ 82 w 82"/>
                  <a:gd name="T27" fmla="*/ 26 h 124"/>
                  <a:gd name="T28" fmla="*/ 76 w 82"/>
                  <a:gd name="T29" fmla="*/ 12 h 124"/>
                  <a:gd name="T30" fmla="*/ 68 w 82"/>
                  <a:gd name="T31" fmla="*/ 6 h 124"/>
                  <a:gd name="T32" fmla="*/ 48 w 82"/>
                  <a:gd name="T33" fmla="*/ 0 h 124"/>
                  <a:gd name="T34" fmla="*/ 40 w 82"/>
                  <a:gd name="T35" fmla="*/ 2 h 124"/>
                  <a:gd name="T36" fmla="*/ 36 w 82"/>
                  <a:gd name="T37" fmla="*/ 106 h 124"/>
                  <a:gd name="T38" fmla="*/ 20 w 82"/>
                  <a:gd name="T39" fmla="*/ 96 h 124"/>
                  <a:gd name="T40" fmla="*/ 16 w 82"/>
                  <a:gd name="T41" fmla="*/ 90 h 124"/>
                  <a:gd name="T42" fmla="*/ 14 w 82"/>
                  <a:gd name="T43" fmla="*/ 76 h 124"/>
                  <a:gd name="T44" fmla="*/ 14 w 82"/>
                  <a:gd name="T45" fmla="*/ 66 h 124"/>
                  <a:gd name="T46" fmla="*/ 18 w 82"/>
                  <a:gd name="T47" fmla="*/ 56 h 124"/>
                  <a:gd name="T48" fmla="*/ 32 w 82"/>
                  <a:gd name="T49" fmla="*/ 28 h 124"/>
                  <a:gd name="T50" fmla="*/ 44 w 82"/>
                  <a:gd name="T51" fmla="*/ 16 h 124"/>
                  <a:gd name="T52" fmla="*/ 52 w 82"/>
                  <a:gd name="T53" fmla="*/ 16 h 124"/>
                  <a:gd name="T54" fmla="*/ 62 w 82"/>
                  <a:gd name="T55" fmla="*/ 20 h 124"/>
                  <a:gd name="T56" fmla="*/ 68 w 82"/>
                  <a:gd name="T57" fmla="*/ 30 h 124"/>
                  <a:gd name="T58" fmla="*/ 66 w 82"/>
                  <a:gd name="T59" fmla="*/ 42 h 124"/>
                  <a:gd name="T60" fmla="*/ 56 w 82"/>
                  <a:gd name="T61" fmla="*/ 70 h 124"/>
                  <a:gd name="T62" fmla="*/ 46 w 82"/>
                  <a:gd name="T63" fmla="*/ 92 h 124"/>
                  <a:gd name="T64" fmla="*/ 36 w 82"/>
                  <a:gd name="T65" fmla="*/ 106 h 12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2"/>
                  <a:gd name="T100" fmla="*/ 0 h 124"/>
                  <a:gd name="T101" fmla="*/ 82 w 82"/>
                  <a:gd name="T102" fmla="*/ 124 h 12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2" h="124">
                    <a:moveTo>
                      <a:pt x="40" y="2"/>
                    </a:moveTo>
                    <a:lnTo>
                      <a:pt x="40" y="2"/>
                    </a:lnTo>
                    <a:lnTo>
                      <a:pt x="30" y="8"/>
                    </a:lnTo>
                    <a:lnTo>
                      <a:pt x="22" y="18"/>
                    </a:lnTo>
                    <a:lnTo>
                      <a:pt x="14" y="32"/>
                    </a:lnTo>
                    <a:lnTo>
                      <a:pt x="4" y="52"/>
                    </a:lnTo>
                    <a:lnTo>
                      <a:pt x="0" y="64"/>
                    </a:lnTo>
                    <a:lnTo>
                      <a:pt x="0" y="76"/>
                    </a:lnTo>
                    <a:lnTo>
                      <a:pt x="0" y="86"/>
                    </a:lnTo>
                    <a:lnTo>
                      <a:pt x="4" y="96"/>
                    </a:lnTo>
                    <a:lnTo>
                      <a:pt x="8" y="102"/>
                    </a:lnTo>
                    <a:lnTo>
                      <a:pt x="14" y="108"/>
                    </a:lnTo>
                    <a:lnTo>
                      <a:pt x="24" y="116"/>
                    </a:lnTo>
                    <a:lnTo>
                      <a:pt x="32" y="122"/>
                    </a:lnTo>
                    <a:lnTo>
                      <a:pt x="36" y="122"/>
                    </a:lnTo>
                    <a:lnTo>
                      <a:pt x="42" y="124"/>
                    </a:lnTo>
                    <a:lnTo>
                      <a:pt x="44" y="120"/>
                    </a:lnTo>
                    <a:lnTo>
                      <a:pt x="54" y="106"/>
                    </a:lnTo>
                    <a:lnTo>
                      <a:pt x="62" y="92"/>
                    </a:lnTo>
                    <a:lnTo>
                      <a:pt x="68" y="76"/>
                    </a:lnTo>
                    <a:lnTo>
                      <a:pt x="72" y="66"/>
                    </a:lnTo>
                    <a:lnTo>
                      <a:pt x="78" y="50"/>
                    </a:lnTo>
                    <a:lnTo>
                      <a:pt x="82" y="34"/>
                    </a:lnTo>
                    <a:lnTo>
                      <a:pt x="82" y="26"/>
                    </a:lnTo>
                    <a:lnTo>
                      <a:pt x="80" y="18"/>
                    </a:lnTo>
                    <a:lnTo>
                      <a:pt x="76" y="12"/>
                    </a:lnTo>
                    <a:lnTo>
                      <a:pt x="68" y="6"/>
                    </a:lnTo>
                    <a:lnTo>
                      <a:pt x="54" y="2"/>
                    </a:lnTo>
                    <a:lnTo>
                      <a:pt x="48" y="0"/>
                    </a:lnTo>
                    <a:lnTo>
                      <a:pt x="40" y="2"/>
                    </a:lnTo>
                    <a:close/>
                    <a:moveTo>
                      <a:pt x="36" y="106"/>
                    </a:moveTo>
                    <a:lnTo>
                      <a:pt x="36" y="106"/>
                    </a:lnTo>
                    <a:lnTo>
                      <a:pt x="26" y="100"/>
                    </a:lnTo>
                    <a:lnTo>
                      <a:pt x="20" y="96"/>
                    </a:lnTo>
                    <a:lnTo>
                      <a:pt x="16" y="90"/>
                    </a:lnTo>
                    <a:lnTo>
                      <a:pt x="14" y="82"/>
                    </a:lnTo>
                    <a:lnTo>
                      <a:pt x="14" y="76"/>
                    </a:lnTo>
                    <a:lnTo>
                      <a:pt x="14" y="66"/>
                    </a:lnTo>
                    <a:lnTo>
                      <a:pt x="18" y="56"/>
                    </a:lnTo>
                    <a:lnTo>
                      <a:pt x="24" y="40"/>
                    </a:lnTo>
                    <a:lnTo>
                      <a:pt x="32" y="28"/>
                    </a:lnTo>
                    <a:lnTo>
                      <a:pt x="38" y="20"/>
                    </a:lnTo>
                    <a:lnTo>
                      <a:pt x="44" y="16"/>
                    </a:lnTo>
                    <a:lnTo>
                      <a:pt x="52" y="16"/>
                    </a:lnTo>
                    <a:lnTo>
                      <a:pt x="62" y="20"/>
                    </a:lnTo>
                    <a:lnTo>
                      <a:pt x="66" y="24"/>
                    </a:lnTo>
                    <a:lnTo>
                      <a:pt x="68" y="30"/>
                    </a:lnTo>
                    <a:lnTo>
                      <a:pt x="66" y="42"/>
                    </a:lnTo>
                    <a:lnTo>
                      <a:pt x="60" y="60"/>
                    </a:lnTo>
                    <a:lnTo>
                      <a:pt x="56" y="70"/>
                    </a:lnTo>
                    <a:lnTo>
                      <a:pt x="46" y="92"/>
                    </a:lnTo>
                    <a:lnTo>
                      <a:pt x="36"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84" name="Freeform 20"/>
              <p:cNvSpPr>
                <a:spLocks/>
              </p:cNvSpPr>
              <p:nvPr/>
            </p:nvSpPr>
            <p:spPr bwMode="auto">
              <a:xfrm>
                <a:off x="3147" y="2194"/>
                <a:ext cx="68" cy="108"/>
              </a:xfrm>
              <a:custGeom>
                <a:avLst/>
                <a:gdLst>
                  <a:gd name="T0" fmla="*/ 32 w 68"/>
                  <a:gd name="T1" fmla="*/ 108 h 108"/>
                  <a:gd name="T2" fmla="*/ 32 w 68"/>
                  <a:gd name="T3" fmla="*/ 108 h 108"/>
                  <a:gd name="T4" fmla="*/ 26 w 68"/>
                  <a:gd name="T5" fmla="*/ 104 h 108"/>
                  <a:gd name="T6" fmla="*/ 18 w 68"/>
                  <a:gd name="T7" fmla="*/ 100 h 108"/>
                  <a:gd name="T8" fmla="*/ 12 w 68"/>
                  <a:gd name="T9" fmla="*/ 94 h 108"/>
                  <a:gd name="T10" fmla="*/ 6 w 68"/>
                  <a:gd name="T11" fmla="*/ 86 h 108"/>
                  <a:gd name="T12" fmla="*/ 2 w 68"/>
                  <a:gd name="T13" fmla="*/ 76 h 108"/>
                  <a:gd name="T14" fmla="*/ 0 w 68"/>
                  <a:gd name="T15" fmla="*/ 62 h 108"/>
                  <a:gd name="T16" fmla="*/ 6 w 68"/>
                  <a:gd name="T17" fmla="*/ 46 h 108"/>
                  <a:gd name="T18" fmla="*/ 6 w 68"/>
                  <a:gd name="T19" fmla="*/ 46 h 108"/>
                  <a:gd name="T20" fmla="*/ 12 w 68"/>
                  <a:gd name="T21" fmla="*/ 30 h 108"/>
                  <a:gd name="T22" fmla="*/ 18 w 68"/>
                  <a:gd name="T23" fmla="*/ 18 h 108"/>
                  <a:gd name="T24" fmla="*/ 26 w 68"/>
                  <a:gd name="T25" fmla="*/ 8 h 108"/>
                  <a:gd name="T26" fmla="*/ 32 w 68"/>
                  <a:gd name="T27" fmla="*/ 4 h 108"/>
                  <a:gd name="T28" fmla="*/ 38 w 68"/>
                  <a:gd name="T29" fmla="*/ 0 h 108"/>
                  <a:gd name="T30" fmla="*/ 44 w 68"/>
                  <a:gd name="T31" fmla="*/ 0 h 108"/>
                  <a:gd name="T32" fmla="*/ 52 w 68"/>
                  <a:gd name="T33" fmla="*/ 2 h 108"/>
                  <a:gd name="T34" fmla="*/ 58 w 68"/>
                  <a:gd name="T35" fmla="*/ 6 h 108"/>
                  <a:gd name="T36" fmla="*/ 58 w 68"/>
                  <a:gd name="T37" fmla="*/ 6 h 108"/>
                  <a:gd name="T38" fmla="*/ 64 w 68"/>
                  <a:gd name="T39" fmla="*/ 10 h 108"/>
                  <a:gd name="T40" fmla="*/ 68 w 68"/>
                  <a:gd name="T41" fmla="*/ 16 h 108"/>
                  <a:gd name="T42" fmla="*/ 68 w 68"/>
                  <a:gd name="T43" fmla="*/ 22 h 108"/>
                  <a:gd name="T44" fmla="*/ 68 w 68"/>
                  <a:gd name="T45" fmla="*/ 30 h 108"/>
                  <a:gd name="T46" fmla="*/ 62 w 68"/>
                  <a:gd name="T47" fmla="*/ 48 h 108"/>
                  <a:gd name="T48" fmla="*/ 56 w 68"/>
                  <a:gd name="T49" fmla="*/ 64 h 108"/>
                  <a:gd name="T50" fmla="*/ 56 w 68"/>
                  <a:gd name="T51" fmla="*/ 64 h 108"/>
                  <a:gd name="T52" fmla="*/ 48 w 68"/>
                  <a:gd name="T53" fmla="*/ 80 h 108"/>
                  <a:gd name="T54" fmla="*/ 42 w 68"/>
                  <a:gd name="T55" fmla="*/ 94 h 108"/>
                  <a:gd name="T56" fmla="*/ 32 w 68"/>
                  <a:gd name="T57" fmla="*/ 108 h 108"/>
                  <a:gd name="T58" fmla="*/ 32 w 68"/>
                  <a:gd name="T59" fmla="*/ 108 h 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8"/>
                  <a:gd name="T91" fmla="*/ 0 h 108"/>
                  <a:gd name="T92" fmla="*/ 68 w 68"/>
                  <a:gd name="T93" fmla="*/ 108 h 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8" h="108">
                    <a:moveTo>
                      <a:pt x="32" y="108"/>
                    </a:moveTo>
                    <a:lnTo>
                      <a:pt x="32" y="108"/>
                    </a:lnTo>
                    <a:lnTo>
                      <a:pt x="26" y="104"/>
                    </a:lnTo>
                    <a:lnTo>
                      <a:pt x="18" y="100"/>
                    </a:lnTo>
                    <a:lnTo>
                      <a:pt x="12" y="94"/>
                    </a:lnTo>
                    <a:lnTo>
                      <a:pt x="6" y="86"/>
                    </a:lnTo>
                    <a:lnTo>
                      <a:pt x="2" y="76"/>
                    </a:lnTo>
                    <a:lnTo>
                      <a:pt x="0" y="62"/>
                    </a:lnTo>
                    <a:lnTo>
                      <a:pt x="6" y="46"/>
                    </a:lnTo>
                    <a:lnTo>
                      <a:pt x="12" y="30"/>
                    </a:lnTo>
                    <a:lnTo>
                      <a:pt x="18" y="18"/>
                    </a:lnTo>
                    <a:lnTo>
                      <a:pt x="26" y="8"/>
                    </a:lnTo>
                    <a:lnTo>
                      <a:pt x="32" y="4"/>
                    </a:lnTo>
                    <a:lnTo>
                      <a:pt x="38" y="0"/>
                    </a:lnTo>
                    <a:lnTo>
                      <a:pt x="44" y="0"/>
                    </a:lnTo>
                    <a:lnTo>
                      <a:pt x="52" y="2"/>
                    </a:lnTo>
                    <a:lnTo>
                      <a:pt x="58" y="6"/>
                    </a:lnTo>
                    <a:lnTo>
                      <a:pt x="64" y="10"/>
                    </a:lnTo>
                    <a:lnTo>
                      <a:pt x="68" y="16"/>
                    </a:lnTo>
                    <a:lnTo>
                      <a:pt x="68" y="22"/>
                    </a:lnTo>
                    <a:lnTo>
                      <a:pt x="68" y="30"/>
                    </a:lnTo>
                    <a:lnTo>
                      <a:pt x="62" y="48"/>
                    </a:lnTo>
                    <a:lnTo>
                      <a:pt x="56" y="64"/>
                    </a:lnTo>
                    <a:lnTo>
                      <a:pt x="48" y="80"/>
                    </a:lnTo>
                    <a:lnTo>
                      <a:pt x="42" y="94"/>
                    </a:lnTo>
                    <a:lnTo>
                      <a:pt x="32"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85" name="Freeform 21"/>
              <p:cNvSpPr>
                <a:spLocks/>
              </p:cNvSpPr>
              <p:nvPr/>
            </p:nvSpPr>
            <p:spPr bwMode="auto">
              <a:xfrm>
                <a:off x="3171" y="2106"/>
                <a:ext cx="322" cy="302"/>
              </a:xfrm>
              <a:custGeom>
                <a:avLst/>
                <a:gdLst>
                  <a:gd name="T0" fmla="*/ 2 w 322"/>
                  <a:gd name="T1" fmla="*/ 152 h 302"/>
                  <a:gd name="T2" fmla="*/ 2 w 322"/>
                  <a:gd name="T3" fmla="*/ 182 h 302"/>
                  <a:gd name="T4" fmla="*/ 26 w 322"/>
                  <a:gd name="T5" fmla="*/ 218 h 302"/>
                  <a:gd name="T6" fmla="*/ 72 w 322"/>
                  <a:gd name="T7" fmla="*/ 250 h 302"/>
                  <a:gd name="T8" fmla="*/ 106 w 322"/>
                  <a:gd name="T9" fmla="*/ 262 h 302"/>
                  <a:gd name="T10" fmla="*/ 166 w 322"/>
                  <a:gd name="T11" fmla="*/ 298 h 302"/>
                  <a:gd name="T12" fmla="*/ 176 w 322"/>
                  <a:gd name="T13" fmla="*/ 302 h 302"/>
                  <a:gd name="T14" fmla="*/ 192 w 322"/>
                  <a:gd name="T15" fmla="*/ 294 h 302"/>
                  <a:gd name="T16" fmla="*/ 192 w 322"/>
                  <a:gd name="T17" fmla="*/ 286 h 302"/>
                  <a:gd name="T18" fmla="*/ 142 w 322"/>
                  <a:gd name="T19" fmla="*/ 236 h 302"/>
                  <a:gd name="T20" fmla="*/ 136 w 322"/>
                  <a:gd name="T21" fmla="*/ 224 h 302"/>
                  <a:gd name="T22" fmla="*/ 138 w 322"/>
                  <a:gd name="T23" fmla="*/ 220 h 302"/>
                  <a:gd name="T24" fmla="*/ 158 w 322"/>
                  <a:gd name="T25" fmla="*/ 230 h 302"/>
                  <a:gd name="T26" fmla="*/ 198 w 322"/>
                  <a:gd name="T27" fmla="*/ 264 h 302"/>
                  <a:gd name="T28" fmla="*/ 228 w 322"/>
                  <a:gd name="T29" fmla="*/ 282 h 302"/>
                  <a:gd name="T30" fmla="*/ 258 w 322"/>
                  <a:gd name="T31" fmla="*/ 290 h 302"/>
                  <a:gd name="T32" fmla="*/ 270 w 322"/>
                  <a:gd name="T33" fmla="*/ 284 h 302"/>
                  <a:gd name="T34" fmla="*/ 270 w 322"/>
                  <a:gd name="T35" fmla="*/ 270 h 302"/>
                  <a:gd name="T36" fmla="*/ 250 w 322"/>
                  <a:gd name="T37" fmla="*/ 248 h 302"/>
                  <a:gd name="T38" fmla="*/ 184 w 322"/>
                  <a:gd name="T39" fmla="*/ 198 h 302"/>
                  <a:gd name="T40" fmla="*/ 186 w 322"/>
                  <a:gd name="T41" fmla="*/ 190 h 302"/>
                  <a:gd name="T42" fmla="*/ 216 w 322"/>
                  <a:gd name="T43" fmla="*/ 204 h 302"/>
                  <a:gd name="T44" fmla="*/ 256 w 322"/>
                  <a:gd name="T45" fmla="*/ 232 h 302"/>
                  <a:gd name="T46" fmla="*/ 292 w 322"/>
                  <a:gd name="T47" fmla="*/ 248 h 302"/>
                  <a:gd name="T48" fmla="*/ 316 w 322"/>
                  <a:gd name="T49" fmla="*/ 246 h 302"/>
                  <a:gd name="T50" fmla="*/ 322 w 322"/>
                  <a:gd name="T51" fmla="*/ 236 h 302"/>
                  <a:gd name="T52" fmla="*/ 300 w 322"/>
                  <a:gd name="T53" fmla="*/ 206 h 302"/>
                  <a:gd name="T54" fmla="*/ 264 w 322"/>
                  <a:gd name="T55" fmla="*/ 180 h 302"/>
                  <a:gd name="T56" fmla="*/ 206 w 322"/>
                  <a:gd name="T57" fmla="*/ 156 h 302"/>
                  <a:gd name="T58" fmla="*/ 208 w 322"/>
                  <a:gd name="T59" fmla="*/ 152 h 302"/>
                  <a:gd name="T60" fmla="*/ 250 w 322"/>
                  <a:gd name="T61" fmla="*/ 154 h 302"/>
                  <a:gd name="T62" fmla="*/ 266 w 322"/>
                  <a:gd name="T63" fmla="*/ 158 h 302"/>
                  <a:gd name="T64" fmla="*/ 306 w 322"/>
                  <a:gd name="T65" fmla="*/ 174 h 302"/>
                  <a:gd name="T66" fmla="*/ 322 w 322"/>
                  <a:gd name="T67" fmla="*/ 166 h 302"/>
                  <a:gd name="T68" fmla="*/ 322 w 322"/>
                  <a:gd name="T69" fmla="*/ 152 h 302"/>
                  <a:gd name="T70" fmla="*/ 302 w 322"/>
                  <a:gd name="T71" fmla="*/ 132 h 302"/>
                  <a:gd name="T72" fmla="*/ 264 w 322"/>
                  <a:gd name="T73" fmla="*/ 114 h 302"/>
                  <a:gd name="T74" fmla="*/ 186 w 322"/>
                  <a:gd name="T75" fmla="*/ 94 h 302"/>
                  <a:gd name="T76" fmla="*/ 174 w 322"/>
                  <a:gd name="T77" fmla="*/ 88 h 302"/>
                  <a:gd name="T78" fmla="*/ 162 w 322"/>
                  <a:gd name="T79" fmla="*/ 72 h 302"/>
                  <a:gd name="T80" fmla="*/ 164 w 322"/>
                  <a:gd name="T81" fmla="*/ 64 h 302"/>
                  <a:gd name="T82" fmla="*/ 176 w 322"/>
                  <a:gd name="T83" fmla="*/ 60 h 302"/>
                  <a:gd name="T84" fmla="*/ 202 w 322"/>
                  <a:gd name="T85" fmla="*/ 52 h 302"/>
                  <a:gd name="T86" fmla="*/ 212 w 322"/>
                  <a:gd name="T87" fmla="*/ 42 h 302"/>
                  <a:gd name="T88" fmla="*/ 222 w 322"/>
                  <a:gd name="T89" fmla="*/ 20 h 302"/>
                  <a:gd name="T90" fmla="*/ 214 w 322"/>
                  <a:gd name="T91" fmla="*/ 2 h 302"/>
                  <a:gd name="T92" fmla="*/ 202 w 322"/>
                  <a:gd name="T93" fmla="*/ 0 h 302"/>
                  <a:gd name="T94" fmla="*/ 180 w 322"/>
                  <a:gd name="T95" fmla="*/ 14 h 302"/>
                  <a:gd name="T96" fmla="*/ 162 w 322"/>
                  <a:gd name="T97" fmla="*/ 28 h 302"/>
                  <a:gd name="T98" fmla="*/ 144 w 322"/>
                  <a:gd name="T99" fmla="*/ 32 h 302"/>
                  <a:gd name="T100" fmla="*/ 128 w 322"/>
                  <a:gd name="T101" fmla="*/ 36 h 302"/>
                  <a:gd name="T102" fmla="*/ 118 w 322"/>
                  <a:gd name="T103" fmla="*/ 38 h 302"/>
                  <a:gd name="T104" fmla="*/ 84 w 322"/>
                  <a:gd name="T105" fmla="*/ 42 h 302"/>
                  <a:gd name="T106" fmla="*/ 62 w 322"/>
                  <a:gd name="T107" fmla="*/ 56 h 302"/>
                  <a:gd name="T108" fmla="*/ 22 w 322"/>
                  <a:gd name="T109" fmla="*/ 100 h 302"/>
                  <a:gd name="T110" fmla="*/ 10 w 322"/>
                  <a:gd name="T111" fmla="*/ 110 h 302"/>
                  <a:gd name="T112" fmla="*/ 2 w 322"/>
                  <a:gd name="T113" fmla="*/ 144 h 3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22"/>
                  <a:gd name="T172" fmla="*/ 0 h 302"/>
                  <a:gd name="T173" fmla="*/ 322 w 322"/>
                  <a:gd name="T174" fmla="*/ 302 h 30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22" h="302">
                    <a:moveTo>
                      <a:pt x="2" y="144"/>
                    </a:moveTo>
                    <a:lnTo>
                      <a:pt x="2" y="144"/>
                    </a:lnTo>
                    <a:lnTo>
                      <a:pt x="2" y="152"/>
                    </a:lnTo>
                    <a:lnTo>
                      <a:pt x="0" y="160"/>
                    </a:lnTo>
                    <a:lnTo>
                      <a:pt x="0" y="170"/>
                    </a:lnTo>
                    <a:lnTo>
                      <a:pt x="2" y="182"/>
                    </a:lnTo>
                    <a:lnTo>
                      <a:pt x="6" y="194"/>
                    </a:lnTo>
                    <a:lnTo>
                      <a:pt x="14" y="208"/>
                    </a:lnTo>
                    <a:lnTo>
                      <a:pt x="26" y="218"/>
                    </a:lnTo>
                    <a:lnTo>
                      <a:pt x="50" y="238"/>
                    </a:lnTo>
                    <a:lnTo>
                      <a:pt x="72" y="250"/>
                    </a:lnTo>
                    <a:lnTo>
                      <a:pt x="90" y="256"/>
                    </a:lnTo>
                    <a:lnTo>
                      <a:pt x="106" y="262"/>
                    </a:lnTo>
                    <a:lnTo>
                      <a:pt x="122" y="270"/>
                    </a:lnTo>
                    <a:lnTo>
                      <a:pt x="138" y="280"/>
                    </a:lnTo>
                    <a:lnTo>
                      <a:pt x="166" y="298"/>
                    </a:lnTo>
                    <a:lnTo>
                      <a:pt x="172" y="300"/>
                    </a:lnTo>
                    <a:lnTo>
                      <a:pt x="176" y="302"/>
                    </a:lnTo>
                    <a:lnTo>
                      <a:pt x="186" y="300"/>
                    </a:lnTo>
                    <a:lnTo>
                      <a:pt x="190" y="298"/>
                    </a:lnTo>
                    <a:lnTo>
                      <a:pt x="192" y="294"/>
                    </a:lnTo>
                    <a:lnTo>
                      <a:pt x="194" y="290"/>
                    </a:lnTo>
                    <a:lnTo>
                      <a:pt x="192" y="286"/>
                    </a:lnTo>
                    <a:lnTo>
                      <a:pt x="184" y="276"/>
                    </a:lnTo>
                    <a:lnTo>
                      <a:pt x="170" y="264"/>
                    </a:lnTo>
                    <a:lnTo>
                      <a:pt x="142" y="236"/>
                    </a:lnTo>
                    <a:lnTo>
                      <a:pt x="136" y="228"/>
                    </a:lnTo>
                    <a:lnTo>
                      <a:pt x="136" y="224"/>
                    </a:lnTo>
                    <a:lnTo>
                      <a:pt x="138" y="220"/>
                    </a:lnTo>
                    <a:lnTo>
                      <a:pt x="142" y="220"/>
                    </a:lnTo>
                    <a:lnTo>
                      <a:pt x="148" y="222"/>
                    </a:lnTo>
                    <a:lnTo>
                      <a:pt x="158" y="230"/>
                    </a:lnTo>
                    <a:lnTo>
                      <a:pt x="186" y="252"/>
                    </a:lnTo>
                    <a:lnTo>
                      <a:pt x="198" y="264"/>
                    </a:lnTo>
                    <a:lnTo>
                      <a:pt x="210" y="272"/>
                    </a:lnTo>
                    <a:lnTo>
                      <a:pt x="228" y="282"/>
                    </a:lnTo>
                    <a:lnTo>
                      <a:pt x="244" y="288"/>
                    </a:lnTo>
                    <a:lnTo>
                      <a:pt x="252" y="290"/>
                    </a:lnTo>
                    <a:lnTo>
                      <a:pt x="258" y="290"/>
                    </a:lnTo>
                    <a:lnTo>
                      <a:pt x="264" y="288"/>
                    </a:lnTo>
                    <a:lnTo>
                      <a:pt x="270" y="284"/>
                    </a:lnTo>
                    <a:lnTo>
                      <a:pt x="272" y="282"/>
                    </a:lnTo>
                    <a:lnTo>
                      <a:pt x="274" y="280"/>
                    </a:lnTo>
                    <a:lnTo>
                      <a:pt x="270" y="270"/>
                    </a:lnTo>
                    <a:lnTo>
                      <a:pt x="262" y="260"/>
                    </a:lnTo>
                    <a:lnTo>
                      <a:pt x="250" y="248"/>
                    </a:lnTo>
                    <a:lnTo>
                      <a:pt x="214" y="220"/>
                    </a:lnTo>
                    <a:lnTo>
                      <a:pt x="184" y="198"/>
                    </a:lnTo>
                    <a:lnTo>
                      <a:pt x="182" y="194"/>
                    </a:lnTo>
                    <a:lnTo>
                      <a:pt x="182" y="192"/>
                    </a:lnTo>
                    <a:lnTo>
                      <a:pt x="186" y="190"/>
                    </a:lnTo>
                    <a:lnTo>
                      <a:pt x="198" y="196"/>
                    </a:lnTo>
                    <a:lnTo>
                      <a:pt x="216" y="204"/>
                    </a:lnTo>
                    <a:lnTo>
                      <a:pt x="236" y="216"/>
                    </a:lnTo>
                    <a:lnTo>
                      <a:pt x="256" y="232"/>
                    </a:lnTo>
                    <a:lnTo>
                      <a:pt x="268" y="240"/>
                    </a:lnTo>
                    <a:lnTo>
                      <a:pt x="280" y="246"/>
                    </a:lnTo>
                    <a:lnTo>
                      <a:pt x="292" y="248"/>
                    </a:lnTo>
                    <a:lnTo>
                      <a:pt x="302" y="250"/>
                    </a:lnTo>
                    <a:lnTo>
                      <a:pt x="310" y="248"/>
                    </a:lnTo>
                    <a:lnTo>
                      <a:pt x="316" y="246"/>
                    </a:lnTo>
                    <a:lnTo>
                      <a:pt x="320" y="242"/>
                    </a:lnTo>
                    <a:lnTo>
                      <a:pt x="322" y="236"/>
                    </a:lnTo>
                    <a:lnTo>
                      <a:pt x="320" y="230"/>
                    </a:lnTo>
                    <a:lnTo>
                      <a:pt x="314" y="222"/>
                    </a:lnTo>
                    <a:lnTo>
                      <a:pt x="300" y="206"/>
                    </a:lnTo>
                    <a:lnTo>
                      <a:pt x="282" y="190"/>
                    </a:lnTo>
                    <a:lnTo>
                      <a:pt x="264" y="180"/>
                    </a:lnTo>
                    <a:lnTo>
                      <a:pt x="226" y="164"/>
                    </a:lnTo>
                    <a:lnTo>
                      <a:pt x="212" y="158"/>
                    </a:lnTo>
                    <a:lnTo>
                      <a:pt x="206" y="156"/>
                    </a:lnTo>
                    <a:lnTo>
                      <a:pt x="206" y="154"/>
                    </a:lnTo>
                    <a:lnTo>
                      <a:pt x="208" y="152"/>
                    </a:lnTo>
                    <a:lnTo>
                      <a:pt x="214" y="152"/>
                    </a:lnTo>
                    <a:lnTo>
                      <a:pt x="230" y="150"/>
                    </a:lnTo>
                    <a:lnTo>
                      <a:pt x="250" y="154"/>
                    </a:lnTo>
                    <a:lnTo>
                      <a:pt x="258" y="156"/>
                    </a:lnTo>
                    <a:lnTo>
                      <a:pt x="266" y="158"/>
                    </a:lnTo>
                    <a:lnTo>
                      <a:pt x="280" y="166"/>
                    </a:lnTo>
                    <a:lnTo>
                      <a:pt x="296" y="172"/>
                    </a:lnTo>
                    <a:lnTo>
                      <a:pt x="306" y="174"/>
                    </a:lnTo>
                    <a:lnTo>
                      <a:pt x="312" y="172"/>
                    </a:lnTo>
                    <a:lnTo>
                      <a:pt x="318" y="170"/>
                    </a:lnTo>
                    <a:lnTo>
                      <a:pt x="322" y="166"/>
                    </a:lnTo>
                    <a:lnTo>
                      <a:pt x="322" y="158"/>
                    </a:lnTo>
                    <a:lnTo>
                      <a:pt x="322" y="152"/>
                    </a:lnTo>
                    <a:lnTo>
                      <a:pt x="318" y="146"/>
                    </a:lnTo>
                    <a:lnTo>
                      <a:pt x="312" y="138"/>
                    </a:lnTo>
                    <a:lnTo>
                      <a:pt x="302" y="132"/>
                    </a:lnTo>
                    <a:lnTo>
                      <a:pt x="292" y="124"/>
                    </a:lnTo>
                    <a:lnTo>
                      <a:pt x="278" y="118"/>
                    </a:lnTo>
                    <a:lnTo>
                      <a:pt x="264" y="114"/>
                    </a:lnTo>
                    <a:lnTo>
                      <a:pt x="206" y="100"/>
                    </a:lnTo>
                    <a:lnTo>
                      <a:pt x="186" y="94"/>
                    </a:lnTo>
                    <a:lnTo>
                      <a:pt x="178" y="92"/>
                    </a:lnTo>
                    <a:lnTo>
                      <a:pt x="174" y="88"/>
                    </a:lnTo>
                    <a:lnTo>
                      <a:pt x="164" y="80"/>
                    </a:lnTo>
                    <a:lnTo>
                      <a:pt x="162" y="76"/>
                    </a:lnTo>
                    <a:lnTo>
                      <a:pt x="162" y="72"/>
                    </a:lnTo>
                    <a:lnTo>
                      <a:pt x="164" y="64"/>
                    </a:lnTo>
                    <a:lnTo>
                      <a:pt x="170" y="62"/>
                    </a:lnTo>
                    <a:lnTo>
                      <a:pt x="176" y="60"/>
                    </a:lnTo>
                    <a:lnTo>
                      <a:pt x="182" y="58"/>
                    </a:lnTo>
                    <a:lnTo>
                      <a:pt x="190" y="56"/>
                    </a:lnTo>
                    <a:lnTo>
                      <a:pt x="202" y="52"/>
                    </a:lnTo>
                    <a:lnTo>
                      <a:pt x="206" y="48"/>
                    </a:lnTo>
                    <a:lnTo>
                      <a:pt x="212" y="42"/>
                    </a:lnTo>
                    <a:lnTo>
                      <a:pt x="218" y="34"/>
                    </a:lnTo>
                    <a:lnTo>
                      <a:pt x="220" y="26"/>
                    </a:lnTo>
                    <a:lnTo>
                      <a:pt x="222" y="20"/>
                    </a:lnTo>
                    <a:lnTo>
                      <a:pt x="222" y="12"/>
                    </a:lnTo>
                    <a:lnTo>
                      <a:pt x="218" y="6"/>
                    </a:lnTo>
                    <a:lnTo>
                      <a:pt x="214" y="2"/>
                    </a:lnTo>
                    <a:lnTo>
                      <a:pt x="210" y="0"/>
                    </a:lnTo>
                    <a:lnTo>
                      <a:pt x="202" y="0"/>
                    </a:lnTo>
                    <a:lnTo>
                      <a:pt x="194" y="2"/>
                    </a:lnTo>
                    <a:lnTo>
                      <a:pt x="188" y="6"/>
                    </a:lnTo>
                    <a:lnTo>
                      <a:pt x="180" y="14"/>
                    </a:lnTo>
                    <a:lnTo>
                      <a:pt x="172" y="22"/>
                    </a:lnTo>
                    <a:lnTo>
                      <a:pt x="168" y="26"/>
                    </a:lnTo>
                    <a:lnTo>
                      <a:pt x="162" y="28"/>
                    </a:lnTo>
                    <a:lnTo>
                      <a:pt x="152" y="32"/>
                    </a:lnTo>
                    <a:lnTo>
                      <a:pt x="144" y="32"/>
                    </a:lnTo>
                    <a:lnTo>
                      <a:pt x="134" y="32"/>
                    </a:lnTo>
                    <a:lnTo>
                      <a:pt x="128" y="36"/>
                    </a:lnTo>
                    <a:lnTo>
                      <a:pt x="124" y="38"/>
                    </a:lnTo>
                    <a:lnTo>
                      <a:pt x="118" y="38"/>
                    </a:lnTo>
                    <a:lnTo>
                      <a:pt x="104" y="38"/>
                    </a:lnTo>
                    <a:lnTo>
                      <a:pt x="94" y="40"/>
                    </a:lnTo>
                    <a:lnTo>
                      <a:pt x="84" y="42"/>
                    </a:lnTo>
                    <a:lnTo>
                      <a:pt x="74" y="48"/>
                    </a:lnTo>
                    <a:lnTo>
                      <a:pt x="62" y="56"/>
                    </a:lnTo>
                    <a:lnTo>
                      <a:pt x="44" y="74"/>
                    </a:lnTo>
                    <a:lnTo>
                      <a:pt x="32" y="88"/>
                    </a:lnTo>
                    <a:lnTo>
                      <a:pt x="22" y="100"/>
                    </a:lnTo>
                    <a:lnTo>
                      <a:pt x="16" y="104"/>
                    </a:lnTo>
                    <a:lnTo>
                      <a:pt x="10" y="110"/>
                    </a:lnTo>
                    <a:lnTo>
                      <a:pt x="6" y="120"/>
                    </a:lnTo>
                    <a:lnTo>
                      <a:pt x="2"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86" name="Freeform 22"/>
              <p:cNvSpPr>
                <a:spLocks/>
              </p:cNvSpPr>
              <p:nvPr/>
            </p:nvSpPr>
            <p:spPr bwMode="auto">
              <a:xfrm>
                <a:off x="3165" y="2098"/>
                <a:ext cx="336" cy="318"/>
              </a:xfrm>
              <a:custGeom>
                <a:avLst/>
                <a:gdLst>
                  <a:gd name="T0" fmla="*/ 0 w 336"/>
                  <a:gd name="T1" fmla="*/ 186 h 318"/>
                  <a:gd name="T2" fmla="*/ 12 w 336"/>
                  <a:gd name="T3" fmla="*/ 218 h 318"/>
                  <a:gd name="T4" fmla="*/ 26 w 336"/>
                  <a:gd name="T5" fmla="*/ 232 h 318"/>
                  <a:gd name="T6" fmla="*/ 92 w 336"/>
                  <a:gd name="T7" fmla="*/ 270 h 318"/>
                  <a:gd name="T8" fmla="*/ 110 w 336"/>
                  <a:gd name="T9" fmla="*/ 278 h 318"/>
                  <a:gd name="T10" fmla="*/ 156 w 336"/>
                  <a:gd name="T11" fmla="*/ 304 h 318"/>
                  <a:gd name="T12" fmla="*/ 176 w 336"/>
                  <a:gd name="T13" fmla="*/ 316 h 318"/>
                  <a:gd name="T14" fmla="*/ 200 w 336"/>
                  <a:gd name="T15" fmla="*/ 312 h 318"/>
                  <a:gd name="T16" fmla="*/ 206 w 336"/>
                  <a:gd name="T17" fmla="*/ 300 h 318"/>
                  <a:gd name="T18" fmla="*/ 204 w 336"/>
                  <a:gd name="T19" fmla="*/ 290 h 318"/>
                  <a:gd name="T20" fmla="*/ 172 w 336"/>
                  <a:gd name="T21" fmla="*/ 256 h 318"/>
                  <a:gd name="T22" fmla="*/ 160 w 336"/>
                  <a:gd name="T23" fmla="*/ 244 h 318"/>
                  <a:gd name="T24" fmla="*/ 182 w 336"/>
                  <a:gd name="T25" fmla="*/ 262 h 318"/>
                  <a:gd name="T26" fmla="*/ 212 w 336"/>
                  <a:gd name="T27" fmla="*/ 286 h 318"/>
                  <a:gd name="T28" fmla="*/ 256 w 336"/>
                  <a:gd name="T29" fmla="*/ 304 h 318"/>
                  <a:gd name="T30" fmla="*/ 280 w 336"/>
                  <a:gd name="T31" fmla="*/ 298 h 318"/>
                  <a:gd name="T32" fmla="*/ 286 w 336"/>
                  <a:gd name="T33" fmla="*/ 288 h 318"/>
                  <a:gd name="T34" fmla="*/ 286 w 336"/>
                  <a:gd name="T35" fmla="*/ 288 h 318"/>
                  <a:gd name="T36" fmla="*/ 272 w 336"/>
                  <a:gd name="T37" fmla="*/ 260 h 318"/>
                  <a:gd name="T38" fmla="*/ 226 w 336"/>
                  <a:gd name="T39" fmla="*/ 222 h 318"/>
                  <a:gd name="T40" fmla="*/ 258 w 336"/>
                  <a:gd name="T41" fmla="*/ 244 h 318"/>
                  <a:gd name="T42" fmla="*/ 278 w 336"/>
                  <a:gd name="T43" fmla="*/ 258 h 318"/>
                  <a:gd name="T44" fmla="*/ 312 w 336"/>
                  <a:gd name="T45" fmla="*/ 264 h 318"/>
                  <a:gd name="T46" fmla="*/ 324 w 336"/>
                  <a:gd name="T47" fmla="*/ 262 h 318"/>
                  <a:gd name="T48" fmla="*/ 334 w 336"/>
                  <a:gd name="T49" fmla="*/ 250 h 318"/>
                  <a:gd name="T50" fmla="*/ 334 w 336"/>
                  <a:gd name="T51" fmla="*/ 244 h 318"/>
                  <a:gd name="T52" fmla="*/ 328 w 336"/>
                  <a:gd name="T53" fmla="*/ 226 h 318"/>
                  <a:gd name="T54" fmla="*/ 292 w 336"/>
                  <a:gd name="T55" fmla="*/ 192 h 318"/>
                  <a:gd name="T56" fmla="*/ 246 w 336"/>
                  <a:gd name="T57" fmla="*/ 170 h 318"/>
                  <a:gd name="T58" fmla="*/ 236 w 336"/>
                  <a:gd name="T59" fmla="*/ 166 h 318"/>
                  <a:gd name="T60" fmla="*/ 268 w 336"/>
                  <a:gd name="T61" fmla="*/ 172 h 318"/>
                  <a:gd name="T62" fmla="*/ 294 w 336"/>
                  <a:gd name="T63" fmla="*/ 184 h 318"/>
                  <a:gd name="T64" fmla="*/ 322 w 336"/>
                  <a:gd name="T65" fmla="*/ 188 h 318"/>
                  <a:gd name="T66" fmla="*/ 334 w 336"/>
                  <a:gd name="T67" fmla="*/ 176 h 318"/>
                  <a:gd name="T68" fmla="*/ 336 w 336"/>
                  <a:gd name="T69" fmla="*/ 168 h 318"/>
                  <a:gd name="T70" fmla="*/ 334 w 336"/>
                  <a:gd name="T71" fmla="*/ 154 h 318"/>
                  <a:gd name="T72" fmla="*/ 292 w 336"/>
                  <a:gd name="T73" fmla="*/ 122 h 318"/>
                  <a:gd name="T74" fmla="*/ 228 w 336"/>
                  <a:gd name="T75" fmla="*/ 104 h 318"/>
                  <a:gd name="T76" fmla="*/ 190 w 336"/>
                  <a:gd name="T77" fmla="*/ 94 h 318"/>
                  <a:gd name="T78" fmla="*/ 178 w 336"/>
                  <a:gd name="T79" fmla="*/ 86 h 318"/>
                  <a:gd name="T80" fmla="*/ 174 w 336"/>
                  <a:gd name="T81" fmla="*/ 82 h 318"/>
                  <a:gd name="T82" fmla="*/ 176 w 336"/>
                  <a:gd name="T83" fmla="*/ 78 h 318"/>
                  <a:gd name="T84" fmla="*/ 190 w 336"/>
                  <a:gd name="T85" fmla="*/ 74 h 318"/>
                  <a:gd name="T86" fmla="*/ 204 w 336"/>
                  <a:gd name="T87" fmla="*/ 68 h 318"/>
                  <a:gd name="T88" fmla="*/ 224 w 336"/>
                  <a:gd name="T89" fmla="*/ 54 h 318"/>
                  <a:gd name="T90" fmla="*/ 234 w 336"/>
                  <a:gd name="T91" fmla="*/ 32 h 318"/>
                  <a:gd name="T92" fmla="*/ 234 w 336"/>
                  <a:gd name="T93" fmla="*/ 18 h 318"/>
                  <a:gd name="T94" fmla="*/ 226 w 336"/>
                  <a:gd name="T95" fmla="*/ 6 h 318"/>
                  <a:gd name="T96" fmla="*/ 206 w 336"/>
                  <a:gd name="T97" fmla="*/ 2 h 318"/>
                  <a:gd name="T98" fmla="*/ 188 w 336"/>
                  <a:gd name="T99" fmla="*/ 8 h 318"/>
                  <a:gd name="T100" fmla="*/ 178 w 336"/>
                  <a:gd name="T101" fmla="*/ 20 h 318"/>
                  <a:gd name="T102" fmla="*/ 166 w 336"/>
                  <a:gd name="T103" fmla="*/ 30 h 318"/>
                  <a:gd name="T104" fmla="*/ 146 w 336"/>
                  <a:gd name="T105" fmla="*/ 34 h 318"/>
                  <a:gd name="T106" fmla="*/ 132 w 336"/>
                  <a:gd name="T107" fmla="*/ 36 h 318"/>
                  <a:gd name="T108" fmla="*/ 118 w 336"/>
                  <a:gd name="T109" fmla="*/ 38 h 318"/>
                  <a:gd name="T110" fmla="*/ 84 w 336"/>
                  <a:gd name="T111" fmla="*/ 46 h 318"/>
                  <a:gd name="T112" fmla="*/ 64 w 336"/>
                  <a:gd name="T113" fmla="*/ 60 h 318"/>
                  <a:gd name="T114" fmla="*/ 24 w 336"/>
                  <a:gd name="T115" fmla="*/ 102 h 318"/>
                  <a:gd name="T116" fmla="*/ 8 w 336"/>
                  <a:gd name="T117" fmla="*/ 116 h 318"/>
                  <a:gd name="T118" fmla="*/ 2 w 336"/>
                  <a:gd name="T119" fmla="*/ 150 h 318"/>
                  <a:gd name="T120" fmla="*/ 0 w 336"/>
                  <a:gd name="T121" fmla="*/ 172 h 31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36"/>
                  <a:gd name="T184" fmla="*/ 0 h 318"/>
                  <a:gd name="T185" fmla="*/ 336 w 336"/>
                  <a:gd name="T186" fmla="*/ 318 h 31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36" h="318">
                    <a:moveTo>
                      <a:pt x="0" y="172"/>
                    </a:moveTo>
                    <a:lnTo>
                      <a:pt x="0" y="172"/>
                    </a:lnTo>
                    <a:lnTo>
                      <a:pt x="0" y="186"/>
                    </a:lnTo>
                    <a:lnTo>
                      <a:pt x="4" y="202"/>
                    </a:lnTo>
                    <a:lnTo>
                      <a:pt x="8" y="210"/>
                    </a:lnTo>
                    <a:lnTo>
                      <a:pt x="12" y="218"/>
                    </a:lnTo>
                    <a:lnTo>
                      <a:pt x="20" y="226"/>
                    </a:lnTo>
                    <a:lnTo>
                      <a:pt x="26" y="232"/>
                    </a:lnTo>
                    <a:lnTo>
                      <a:pt x="52" y="250"/>
                    </a:lnTo>
                    <a:lnTo>
                      <a:pt x="72" y="262"/>
                    </a:lnTo>
                    <a:lnTo>
                      <a:pt x="92" y="270"/>
                    </a:lnTo>
                    <a:lnTo>
                      <a:pt x="106" y="276"/>
                    </a:lnTo>
                    <a:lnTo>
                      <a:pt x="110" y="278"/>
                    </a:lnTo>
                    <a:lnTo>
                      <a:pt x="120" y="282"/>
                    </a:lnTo>
                    <a:lnTo>
                      <a:pt x="132" y="288"/>
                    </a:lnTo>
                    <a:lnTo>
                      <a:pt x="156" y="304"/>
                    </a:lnTo>
                    <a:lnTo>
                      <a:pt x="168" y="312"/>
                    </a:lnTo>
                    <a:lnTo>
                      <a:pt x="176" y="316"/>
                    </a:lnTo>
                    <a:lnTo>
                      <a:pt x="186" y="318"/>
                    </a:lnTo>
                    <a:lnTo>
                      <a:pt x="194" y="316"/>
                    </a:lnTo>
                    <a:lnTo>
                      <a:pt x="200" y="312"/>
                    </a:lnTo>
                    <a:lnTo>
                      <a:pt x="206" y="306"/>
                    </a:lnTo>
                    <a:lnTo>
                      <a:pt x="206" y="300"/>
                    </a:lnTo>
                    <a:lnTo>
                      <a:pt x="204" y="290"/>
                    </a:lnTo>
                    <a:lnTo>
                      <a:pt x="194" y="278"/>
                    </a:lnTo>
                    <a:lnTo>
                      <a:pt x="172" y="256"/>
                    </a:lnTo>
                    <a:lnTo>
                      <a:pt x="154" y="240"/>
                    </a:lnTo>
                    <a:lnTo>
                      <a:pt x="160" y="244"/>
                    </a:lnTo>
                    <a:lnTo>
                      <a:pt x="182" y="262"/>
                    </a:lnTo>
                    <a:lnTo>
                      <a:pt x="198" y="276"/>
                    </a:lnTo>
                    <a:lnTo>
                      <a:pt x="212" y="286"/>
                    </a:lnTo>
                    <a:lnTo>
                      <a:pt x="230" y="296"/>
                    </a:lnTo>
                    <a:lnTo>
                      <a:pt x="248" y="304"/>
                    </a:lnTo>
                    <a:lnTo>
                      <a:pt x="256" y="304"/>
                    </a:lnTo>
                    <a:lnTo>
                      <a:pt x="264" y="304"/>
                    </a:lnTo>
                    <a:lnTo>
                      <a:pt x="272" y="302"/>
                    </a:lnTo>
                    <a:lnTo>
                      <a:pt x="280" y="298"/>
                    </a:lnTo>
                    <a:lnTo>
                      <a:pt x="284" y="294"/>
                    </a:lnTo>
                    <a:lnTo>
                      <a:pt x="286" y="288"/>
                    </a:lnTo>
                    <a:lnTo>
                      <a:pt x="284" y="280"/>
                    </a:lnTo>
                    <a:lnTo>
                      <a:pt x="280" y="270"/>
                    </a:lnTo>
                    <a:lnTo>
                      <a:pt x="272" y="260"/>
                    </a:lnTo>
                    <a:lnTo>
                      <a:pt x="260" y="250"/>
                    </a:lnTo>
                    <a:lnTo>
                      <a:pt x="226" y="222"/>
                    </a:lnTo>
                    <a:lnTo>
                      <a:pt x="242" y="234"/>
                    </a:lnTo>
                    <a:lnTo>
                      <a:pt x="258" y="244"/>
                    </a:lnTo>
                    <a:lnTo>
                      <a:pt x="268" y="252"/>
                    </a:lnTo>
                    <a:lnTo>
                      <a:pt x="278" y="258"/>
                    </a:lnTo>
                    <a:lnTo>
                      <a:pt x="288" y="262"/>
                    </a:lnTo>
                    <a:lnTo>
                      <a:pt x="296" y="264"/>
                    </a:lnTo>
                    <a:lnTo>
                      <a:pt x="312" y="264"/>
                    </a:lnTo>
                    <a:lnTo>
                      <a:pt x="318" y="264"/>
                    </a:lnTo>
                    <a:lnTo>
                      <a:pt x="324" y="262"/>
                    </a:lnTo>
                    <a:lnTo>
                      <a:pt x="328" y="258"/>
                    </a:lnTo>
                    <a:lnTo>
                      <a:pt x="332" y="254"/>
                    </a:lnTo>
                    <a:lnTo>
                      <a:pt x="334" y="250"/>
                    </a:lnTo>
                    <a:lnTo>
                      <a:pt x="334" y="246"/>
                    </a:lnTo>
                    <a:lnTo>
                      <a:pt x="334" y="244"/>
                    </a:lnTo>
                    <a:lnTo>
                      <a:pt x="332" y="236"/>
                    </a:lnTo>
                    <a:lnTo>
                      <a:pt x="328" y="226"/>
                    </a:lnTo>
                    <a:lnTo>
                      <a:pt x="320" y="216"/>
                    </a:lnTo>
                    <a:lnTo>
                      <a:pt x="312" y="208"/>
                    </a:lnTo>
                    <a:lnTo>
                      <a:pt x="292" y="192"/>
                    </a:lnTo>
                    <a:lnTo>
                      <a:pt x="274" y="180"/>
                    </a:lnTo>
                    <a:lnTo>
                      <a:pt x="246" y="170"/>
                    </a:lnTo>
                    <a:lnTo>
                      <a:pt x="236" y="166"/>
                    </a:lnTo>
                    <a:lnTo>
                      <a:pt x="254" y="168"/>
                    </a:lnTo>
                    <a:lnTo>
                      <a:pt x="260" y="170"/>
                    </a:lnTo>
                    <a:lnTo>
                      <a:pt x="268" y="172"/>
                    </a:lnTo>
                    <a:lnTo>
                      <a:pt x="278" y="180"/>
                    </a:lnTo>
                    <a:lnTo>
                      <a:pt x="294" y="184"/>
                    </a:lnTo>
                    <a:lnTo>
                      <a:pt x="308" y="188"/>
                    </a:lnTo>
                    <a:lnTo>
                      <a:pt x="316" y="188"/>
                    </a:lnTo>
                    <a:lnTo>
                      <a:pt x="322" y="188"/>
                    </a:lnTo>
                    <a:lnTo>
                      <a:pt x="330" y="182"/>
                    </a:lnTo>
                    <a:lnTo>
                      <a:pt x="334" y="176"/>
                    </a:lnTo>
                    <a:lnTo>
                      <a:pt x="336" y="168"/>
                    </a:lnTo>
                    <a:lnTo>
                      <a:pt x="336" y="160"/>
                    </a:lnTo>
                    <a:lnTo>
                      <a:pt x="334" y="154"/>
                    </a:lnTo>
                    <a:lnTo>
                      <a:pt x="324" y="142"/>
                    </a:lnTo>
                    <a:lnTo>
                      <a:pt x="310" y="132"/>
                    </a:lnTo>
                    <a:lnTo>
                      <a:pt x="292" y="122"/>
                    </a:lnTo>
                    <a:lnTo>
                      <a:pt x="272" y="114"/>
                    </a:lnTo>
                    <a:lnTo>
                      <a:pt x="228" y="104"/>
                    </a:lnTo>
                    <a:lnTo>
                      <a:pt x="200" y="98"/>
                    </a:lnTo>
                    <a:lnTo>
                      <a:pt x="190" y="94"/>
                    </a:lnTo>
                    <a:lnTo>
                      <a:pt x="184" y="92"/>
                    </a:lnTo>
                    <a:lnTo>
                      <a:pt x="178" y="86"/>
                    </a:lnTo>
                    <a:lnTo>
                      <a:pt x="174" y="82"/>
                    </a:lnTo>
                    <a:lnTo>
                      <a:pt x="176" y="78"/>
                    </a:lnTo>
                    <a:lnTo>
                      <a:pt x="186" y="74"/>
                    </a:lnTo>
                    <a:lnTo>
                      <a:pt x="190" y="74"/>
                    </a:lnTo>
                    <a:lnTo>
                      <a:pt x="196" y="72"/>
                    </a:lnTo>
                    <a:lnTo>
                      <a:pt x="204" y="68"/>
                    </a:lnTo>
                    <a:lnTo>
                      <a:pt x="214" y="64"/>
                    </a:lnTo>
                    <a:lnTo>
                      <a:pt x="224" y="54"/>
                    </a:lnTo>
                    <a:lnTo>
                      <a:pt x="228" y="46"/>
                    </a:lnTo>
                    <a:lnTo>
                      <a:pt x="232" y="40"/>
                    </a:lnTo>
                    <a:lnTo>
                      <a:pt x="234" y="32"/>
                    </a:lnTo>
                    <a:lnTo>
                      <a:pt x="234" y="26"/>
                    </a:lnTo>
                    <a:lnTo>
                      <a:pt x="234" y="18"/>
                    </a:lnTo>
                    <a:lnTo>
                      <a:pt x="232" y="12"/>
                    </a:lnTo>
                    <a:lnTo>
                      <a:pt x="226" y="6"/>
                    </a:lnTo>
                    <a:lnTo>
                      <a:pt x="222" y="2"/>
                    </a:lnTo>
                    <a:lnTo>
                      <a:pt x="214" y="0"/>
                    </a:lnTo>
                    <a:lnTo>
                      <a:pt x="206" y="2"/>
                    </a:lnTo>
                    <a:lnTo>
                      <a:pt x="196" y="4"/>
                    </a:lnTo>
                    <a:lnTo>
                      <a:pt x="188" y="8"/>
                    </a:lnTo>
                    <a:lnTo>
                      <a:pt x="182" y="14"/>
                    </a:lnTo>
                    <a:lnTo>
                      <a:pt x="178" y="20"/>
                    </a:lnTo>
                    <a:lnTo>
                      <a:pt x="172" y="26"/>
                    </a:lnTo>
                    <a:lnTo>
                      <a:pt x="166" y="30"/>
                    </a:lnTo>
                    <a:lnTo>
                      <a:pt x="154" y="34"/>
                    </a:lnTo>
                    <a:lnTo>
                      <a:pt x="146" y="34"/>
                    </a:lnTo>
                    <a:lnTo>
                      <a:pt x="140" y="34"/>
                    </a:lnTo>
                    <a:lnTo>
                      <a:pt x="132" y="36"/>
                    </a:lnTo>
                    <a:lnTo>
                      <a:pt x="128" y="38"/>
                    </a:lnTo>
                    <a:lnTo>
                      <a:pt x="118" y="38"/>
                    </a:lnTo>
                    <a:lnTo>
                      <a:pt x="102" y="40"/>
                    </a:lnTo>
                    <a:lnTo>
                      <a:pt x="92" y="42"/>
                    </a:lnTo>
                    <a:lnTo>
                      <a:pt x="84" y="46"/>
                    </a:lnTo>
                    <a:lnTo>
                      <a:pt x="74" y="52"/>
                    </a:lnTo>
                    <a:lnTo>
                      <a:pt x="64" y="60"/>
                    </a:lnTo>
                    <a:lnTo>
                      <a:pt x="36" y="86"/>
                    </a:lnTo>
                    <a:lnTo>
                      <a:pt x="24" y="102"/>
                    </a:lnTo>
                    <a:lnTo>
                      <a:pt x="20" y="104"/>
                    </a:lnTo>
                    <a:lnTo>
                      <a:pt x="14" y="110"/>
                    </a:lnTo>
                    <a:lnTo>
                      <a:pt x="8" y="116"/>
                    </a:lnTo>
                    <a:lnTo>
                      <a:pt x="6" y="126"/>
                    </a:lnTo>
                    <a:lnTo>
                      <a:pt x="2" y="150"/>
                    </a:lnTo>
                    <a:lnTo>
                      <a:pt x="0" y="158"/>
                    </a:lnTo>
                    <a:lnTo>
                      <a:pt x="0" y="1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87" name="Freeform 23"/>
              <p:cNvSpPr>
                <a:spLocks/>
              </p:cNvSpPr>
              <p:nvPr/>
            </p:nvSpPr>
            <p:spPr bwMode="auto">
              <a:xfrm>
                <a:off x="3171" y="2106"/>
                <a:ext cx="322" cy="302"/>
              </a:xfrm>
              <a:custGeom>
                <a:avLst/>
                <a:gdLst>
                  <a:gd name="T0" fmla="*/ 2 w 322"/>
                  <a:gd name="T1" fmla="*/ 152 h 302"/>
                  <a:gd name="T2" fmla="*/ 2 w 322"/>
                  <a:gd name="T3" fmla="*/ 182 h 302"/>
                  <a:gd name="T4" fmla="*/ 26 w 322"/>
                  <a:gd name="T5" fmla="*/ 218 h 302"/>
                  <a:gd name="T6" fmla="*/ 72 w 322"/>
                  <a:gd name="T7" fmla="*/ 250 h 302"/>
                  <a:gd name="T8" fmla="*/ 106 w 322"/>
                  <a:gd name="T9" fmla="*/ 262 h 302"/>
                  <a:gd name="T10" fmla="*/ 166 w 322"/>
                  <a:gd name="T11" fmla="*/ 298 h 302"/>
                  <a:gd name="T12" fmla="*/ 176 w 322"/>
                  <a:gd name="T13" fmla="*/ 302 h 302"/>
                  <a:gd name="T14" fmla="*/ 192 w 322"/>
                  <a:gd name="T15" fmla="*/ 294 h 302"/>
                  <a:gd name="T16" fmla="*/ 192 w 322"/>
                  <a:gd name="T17" fmla="*/ 286 h 302"/>
                  <a:gd name="T18" fmla="*/ 142 w 322"/>
                  <a:gd name="T19" fmla="*/ 236 h 302"/>
                  <a:gd name="T20" fmla="*/ 136 w 322"/>
                  <a:gd name="T21" fmla="*/ 224 h 302"/>
                  <a:gd name="T22" fmla="*/ 138 w 322"/>
                  <a:gd name="T23" fmla="*/ 220 h 302"/>
                  <a:gd name="T24" fmla="*/ 158 w 322"/>
                  <a:gd name="T25" fmla="*/ 230 h 302"/>
                  <a:gd name="T26" fmla="*/ 198 w 322"/>
                  <a:gd name="T27" fmla="*/ 264 h 302"/>
                  <a:gd name="T28" fmla="*/ 228 w 322"/>
                  <a:gd name="T29" fmla="*/ 282 h 302"/>
                  <a:gd name="T30" fmla="*/ 258 w 322"/>
                  <a:gd name="T31" fmla="*/ 290 h 302"/>
                  <a:gd name="T32" fmla="*/ 270 w 322"/>
                  <a:gd name="T33" fmla="*/ 284 h 302"/>
                  <a:gd name="T34" fmla="*/ 270 w 322"/>
                  <a:gd name="T35" fmla="*/ 270 h 302"/>
                  <a:gd name="T36" fmla="*/ 250 w 322"/>
                  <a:gd name="T37" fmla="*/ 248 h 302"/>
                  <a:gd name="T38" fmla="*/ 184 w 322"/>
                  <a:gd name="T39" fmla="*/ 198 h 302"/>
                  <a:gd name="T40" fmla="*/ 186 w 322"/>
                  <a:gd name="T41" fmla="*/ 190 h 302"/>
                  <a:gd name="T42" fmla="*/ 216 w 322"/>
                  <a:gd name="T43" fmla="*/ 204 h 302"/>
                  <a:gd name="T44" fmla="*/ 256 w 322"/>
                  <a:gd name="T45" fmla="*/ 232 h 302"/>
                  <a:gd name="T46" fmla="*/ 292 w 322"/>
                  <a:gd name="T47" fmla="*/ 248 h 302"/>
                  <a:gd name="T48" fmla="*/ 316 w 322"/>
                  <a:gd name="T49" fmla="*/ 246 h 302"/>
                  <a:gd name="T50" fmla="*/ 322 w 322"/>
                  <a:gd name="T51" fmla="*/ 236 h 302"/>
                  <a:gd name="T52" fmla="*/ 300 w 322"/>
                  <a:gd name="T53" fmla="*/ 206 h 302"/>
                  <a:gd name="T54" fmla="*/ 264 w 322"/>
                  <a:gd name="T55" fmla="*/ 180 h 302"/>
                  <a:gd name="T56" fmla="*/ 206 w 322"/>
                  <a:gd name="T57" fmla="*/ 156 h 302"/>
                  <a:gd name="T58" fmla="*/ 208 w 322"/>
                  <a:gd name="T59" fmla="*/ 152 h 302"/>
                  <a:gd name="T60" fmla="*/ 250 w 322"/>
                  <a:gd name="T61" fmla="*/ 154 h 302"/>
                  <a:gd name="T62" fmla="*/ 266 w 322"/>
                  <a:gd name="T63" fmla="*/ 158 h 302"/>
                  <a:gd name="T64" fmla="*/ 306 w 322"/>
                  <a:gd name="T65" fmla="*/ 174 h 302"/>
                  <a:gd name="T66" fmla="*/ 322 w 322"/>
                  <a:gd name="T67" fmla="*/ 166 h 302"/>
                  <a:gd name="T68" fmla="*/ 322 w 322"/>
                  <a:gd name="T69" fmla="*/ 152 h 302"/>
                  <a:gd name="T70" fmla="*/ 302 w 322"/>
                  <a:gd name="T71" fmla="*/ 132 h 302"/>
                  <a:gd name="T72" fmla="*/ 264 w 322"/>
                  <a:gd name="T73" fmla="*/ 114 h 302"/>
                  <a:gd name="T74" fmla="*/ 186 w 322"/>
                  <a:gd name="T75" fmla="*/ 94 h 302"/>
                  <a:gd name="T76" fmla="*/ 174 w 322"/>
                  <a:gd name="T77" fmla="*/ 88 h 302"/>
                  <a:gd name="T78" fmla="*/ 162 w 322"/>
                  <a:gd name="T79" fmla="*/ 72 h 302"/>
                  <a:gd name="T80" fmla="*/ 164 w 322"/>
                  <a:gd name="T81" fmla="*/ 64 h 302"/>
                  <a:gd name="T82" fmla="*/ 176 w 322"/>
                  <a:gd name="T83" fmla="*/ 60 h 302"/>
                  <a:gd name="T84" fmla="*/ 202 w 322"/>
                  <a:gd name="T85" fmla="*/ 52 h 302"/>
                  <a:gd name="T86" fmla="*/ 212 w 322"/>
                  <a:gd name="T87" fmla="*/ 42 h 302"/>
                  <a:gd name="T88" fmla="*/ 222 w 322"/>
                  <a:gd name="T89" fmla="*/ 20 h 302"/>
                  <a:gd name="T90" fmla="*/ 214 w 322"/>
                  <a:gd name="T91" fmla="*/ 2 h 302"/>
                  <a:gd name="T92" fmla="*/ 202 w 322"/>
                  <a:gd name="T93" fmla="*/ 0 h 302"/>
                  <a:gd name="T94" fmla="*/ 180 w 322"/>
                  <a:gd name="T95" fmla="*/ 14 h 302"/>
                  <a:gd name="T96" fmla="*/ 162 w 322"/>
                  <a:gd name="T97" fmla="*/ 28 h 302"/>
                  <a:gd name="T98" fmla="*/ 144 w 322"/>
                  <a:gd name="T99" fmla="*/ 32 h 302"/>
                  <a:gd name="T100" fmla="*/ 128 w 322"/>
                  <a:gd name="T101" fmla="*/ 36 h 302"/>
                  <a:gd name="T102" fmla="*/ 118 w 322"/>
                  <a:gd name="T103" fmla="*/ 38 h 302"/>
                  <a:gd name="T104" fmla="*/ 84 w 322"/>
                  <a:gd name="T105" fmla="*/ 42 h 302"/>
                  <a:gd name="T106" fmla="*/ 62 w 322"/>
                  <a:gd name="T107" fmla="*/ 56 h 302"/>
                  <a:gd name="T108" fmla="*/ 22 w 322"/>
                  <a:gd name="T109" fmla="*/ 100 h 302"/>
                  <a:gd name="T110" fmla="*/ 10 w 322"/>
                  <a:gd name="T111" fmla="*/ 110 h 302"/>
                  <a:gd name="T112" fmla="*/ 2 w 322"/>
                  <a:gd name="T113" fmla="*/ 144 h 3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22"/>
                  <a:gd name="T172" fmla="*/ 0 h 302"/>
                  <a:gd name="T173" fmla="*/ 322 w 322"/>
                  <a:gd name="T174" fmla="*/ 302 h 30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22" h="302">
                    <a:moveTo>
                      <a:pt x="2" y="144"/>
                    </a:moveTo>
                    <a:lnTo>
                      <a:pt x="2" y="144"/>
                    </a:lnTo>
                    <a:lnTo>
                      <a:pt x="2" y="152"/>
                    </a:lnTo>
                    <a:lnTo>
                      <a:pt x="0" y="160"/>
                    </a:lnTo>
                    <a:lnTo>
                      <a:pt x="0" y="170"/>
                    </a:lnTo>
                    <a:lnTo>
                      <a:pt x="2" y="182"/>
                    </a:lnTo>
                    <a:lnTo>
                      <a:pt x="6" y="194"/>
                    </a:lnTo>
                    <a:lnTo>
                      <a:pt x="14" y="208"/>
                    </a:lnTo>
                    <a:lnTo>
                      <a:pt x="26" y="218"/>
                    </a:lnTo>
                    <a:lnTo>
                      <a:pt x="50" y="238"/>
                    </a:lnTo>
                    <a:lnTo>
                      <a:pt x="72" y="250"/>
                    </a:lnTo>
                    <a:lnTo>
                      <a:pt x="90" y="256"/>
                    </a:lnTo>
                    <a:lnTo>
                      <a:pt x="106" y="262"/>
                    </a:lnTo>
                    <a:lnTo>
                      <a:pt x="122" y="270"/>
                    </a:lnTo>
                    <a:lnTo>
                      <a:pt x="138" y="280"/>
                    </a:lnTo>
                    <a:lnTo>
                      <a:pt x="166" y="298"/>
                    </a:lnTo>
                    <a:lnTo>
                      <a:pt x="172" y="300"/>
                    </a:lnTo>
                    <a:lnTo>
                      <a:pt x="176" y="302"/>
                    </a:lnTo>
                    <a:lnTo>
                      <a:pt x="186" y="300"/>
                    </a:lnTo>
                    <a:lnTo>
                      <a:pt x="190" y="298"/>
                    </a:lnTo>
                    <a:lnTo>
                      <a:pt x="192" y="294"/>
                    </a:lnTo>
                    <a:lnTo>
                      <a:pt x="194" y="290"/>
                    </a:lnTo>
                    <a:lnTo>
                      <a:pt x="192" y="286"/>
                    </a:lnTo>
                    <a:lnTo>
                      <a:pt x="184" y="276"/>
                    </a:lnTo>
                    <a:lnTo>
                      <a:pt x="170" y="264"/>
                    </a:lnTo>
                    <a:lnTo>
                      <a:pt x="142" y="236"/>
                    </a:lnTo>
                    <a:lnTo>
                      <a:pt x="136" y="228"/>
                    </a:lnTo>
                    <a:lnTo>
                      <a:pt x="136" y="224"/>
                    </a:lnTo>
                    <a:lnTo>
                      <a:pt x="138" y="220"/>
                    </a:lnTo>
                    <a:lnTo>
                      <a:pt x="142" y="220"/>
                    </a:lnTo>
                    <a:lnTo>
                      <a:pt x="148" y="222"/>
                    </a:lnTo>
                    <a:lnTo>
                      <a:pt x="158" y="230"/>
                    </a:lnTo>
                    <a:lnTo>
                      <a:pt x="186" y="252"/>
                    </a:lnTo>
                    <a:lnTo>
                      <a:pt x="198" y="264"/>
                    </a:lnTo>
                    <a:lnTo>
                      <a:pt x="210" y="272"/>
                    </a:lnTo>
                    <a:lnTo>
                      <a:pt x="228" y="282"/>
                    </a:lnTo>
                    <a:lnTo>
                      <a:pt x="244" y="288"/>
                    </a:lnTo>
                    <a:lnTo>
                      <a:pt x="252" y="290"/>
                    </a:lnTo>
                    <a:lnTo>
                      <a:pt x="258" y="290"/>
                    </a:lnTo>
                    <a:lnTo>
                      <a:pt x="264" y="288"/>
                    </a:lnTo>
                    <a:lnTo>
                      <a:pt x="270" y="284"/>
                    </a:lnTo>
                    <a:lnTo>
                      <a:pt x="272" y="282"/>
                    </a:lnTo>
                    <a:lnTo>
                      <a:pt x="274" y="280"/>
                    </a:lnTo>
                    <a:lnTo>
                      <a:pt x="270" y="270"/>
                    </a:lnTo>
                    <a:lnTo>
                      <a:pt x="262" y="260"/>
                    </a:lnTo>
                    <a:lnTo>
                      <a:pt x="250" y="248"/>
                    </a:lnTo>
                    <a:lnTo>
                      <a:pt x="214" y="220"/>
                    </a:lnTo>
                    <a:lnTo>
                      <a:pt x="184" y="198"/>
                    </a:lnTo>
                    <a:lnTo>
                      <a:pt x="182" y="194"/>
                    </a:lnTo>
                    <a:lnTo>
                      <a:pt x="182" y="192"/>
                    </a:lnTo>
                    <a:lnTo>
                      <a:pt x="186" y="190"/>
                    </a:lnTo>
                    <a:lnTo>
                      <a:pt x="198" y="196"/>
                    </a:lnTo>
                    <a:lnTo>
                      <a:pt x="216" y="204"/>
                    </a:lnTo>
                    <a:lnTo>
                      <a:pt x="236" y="216"/>
                    </a:lnTo>
                    <a:lnTo>
                      <a:pt x="256" y="232"/>
                    </a:lnTo>
                    <a:lnTo>
                      <a:pt x="268" y="240"/>
                    </a:lnTo>
                    <a:lnTo>
                      <a:pt x="280" y="246"/>
                    </a:lnTo>
                    <a:lnTo>
                      <a:pt x="292" y="248"/>
                    </a:lnTo>
                    <a:lnTo>
                      <a:pt x="302" y="250"/>
                    </a:lnTo>
                    <a:lnTo>
                      <a:pt x="310" y="248"/>
                    </a:lnTo>
                    <a:lnTo>
                      <a:pt x="316" y="246"/>
                    </a:lnTo>
                    <a:lnTo>
                      <a:pt x="320" y="242"/>
                    </a:lnTo>
                    <a:lnTo>
                      <a:pt x="322" y="236"/>
                    </a:lnTo>
                    <a:lnTo>
                      <a:pt x="320" y="230"/>
                    </a:lnTo>
                    <a:lnTo>
                      <a:pt x="314" y="222"/>
                    </a:lnTo>
                    <a:lnTo>
                      <a:pt x="300" y="206"/>
                    </a:lnTo>
                    <a:lnTo>
                      <a:pt x="282" y="190"/>
                    </a:lnTo>
                    <a:lnTo>
                      <a:pt x="264" y="180"/>
                    </a:lnTo>
                    <a:lnTo>
                      <a:pt x="226" y="164"/>
                    </a:lnTo>
                    <a:lnTo>
                      <a:pt x="212" y="158"/>
                    </a:lnTo>
                    <a:lnTo>
                      <a:pt x="206" y="156"/>
                    </a:lnTo>
                    <a:lnTo>
                      <a:pt x="206" y="154"/>
                    </a:lnTo>
                    <a:lnTo>
                      <a:pt x="208" y="152"/>
                    </a:lnTo>
                    <a:lnTo>
                      <a:pt x="214" y="152"/>
                    </a:lnTo>
                    <a:lnTo>
                      <a:pt x="230" y="150"/>
                    </a:lnTo>
                    <a:lnTo>
                      <a:pt x="250" y="154"/>
                    </a:lnTo>
                    <a:lnTo>
                      <a:pt x="258" y="156"/>
                    </a:lnTo>
                    <a:lnTo>
                      <a:pt x="266" y="158"/>
                    </a:lnTo>
                    <a:lnTo>
                      <a:pt x="280" y="166"/>
                    </a:lnTo>
                    <a:lnTo>
                      <a:pt x="296" y="172"/>
                    </a:lnTo>
                    <a:lnTo>
                      <a:pt x="306" y="174"/>
                    </a:lnTo>
                    <a:lnTo>
                      <a:pt x="312" y="172"/>
                    </a:lnTo>
                    <a:lnTo>
                      <a:pt x="318" y="170"/>
                    </a:lnTo>
                    <a:lnTo>
                      <a:pt x="322" y="166"/>
                    </a:lnTo>
                    <a:lnTo>
                      <a:pt x="322" y="158"/>
                    </a:lnTo>
                    <a:lnTo>
                      <a:pt x="322" y="152"/>
                    </a:lnTo>
                    <a:lnTo>
                      <a:pt x="318" y="146"/>
                    </a:lnTo>
                    <a:lnTo>
                      <a:pt x="312" y="138"/>
                    </a:lnTo>
                    <a:lnTo>
                      <a:pt x="302" y="132"/>
                    </a:lnTo>
                    <a:lnTo>
                      <a:pt x="292" y="124"/>
                    </a:lnTo>
                    <a:lnTo>
                      <a:pt x="278" y="118"/>
                    </a:lnTo>
                    <a:lnTo>
                      <a:pt x="264" y="114"/>
                    </a:lnTo>
                    <a:lnTo>
                      <a:pt x="206" y="100"/>
                    </a:lnTo>
                    <a:lnTo>
                      <a:pt x="186" y="94"/>
                    </a:lnTo>
                    <a:lnTo>
                      <a:pt x="178" y="92"/>
                    </a:lnTo>
                    <a:lnTo>
                      <a:pt x="174" y="88"/>
                    </a:lnTo>
                    <a:lnTo>
                      <a:pt x="164" y="80"/>
                    </a:lnTo>
                    <a:lnTo>
                      <a:pt x="162" y="76"/>
                    </a:lnTo>
                    <a:lnTo>
                      <a:pt x="162" y="72"/>
                    </a:lnTo>
                    <a:lnTo>
                      <a:pt x="164" y="64"/>
                    </a:lnTo>
                    <a:lnTo>
                      <a:pt x="170" y="62"/>
                    </a:lnTo>
                    <a:lnTo>
                      <a:pt x="176" y="60"/>
                    </a:lnTo>
                    <a:lnTo>
                      <a:pt x="182" y="58"/>
                    </a:lnTo>
                    <a:lnTo>
                      <a:pt x="190" y="56"/>
                    </a:lnTo>
                    <a:lnTo>
                      <a:pt x="202" y="52"/>
                    </a:lnTo>
                    <a:lnTo>
                      <a:pt x="206" y="48"/>
                    </a:lnTo>
                    <a:lnTo>
                      <a:pt x="212" y="42"/>
                    </a:lnTo>
                    <a:lnTo>
                      <a:pt x="218" y="34"/>
                    </a:lnTo>
                    <a:lnTo>
                      <a:pt x="220" y="26"/>
                    </a:lnTo>
                    <a:lnTo>
                      <a:pt x="222" y="20"/>
                    </a:lnTo>
                    <a:lnTo>
                      <a:pt x="222" y="12"/>
                    </a:lnTo>
                    <a:lnTo>
                      <a:pt x="218" y="6"/>
                    </a:lnTo>
                    <a:lnTo>
                      <a:pt x="214" y="2"/>
                    </a:lnTo>
                    <a:lnTo>
                      <a:pt x="210" y="0"/>
                    </a:lnTo>
                    <a:lnTo>
                      <a:pt x="202" y="0"/>
                    </a:lnTo>
                    <a:lnTo>
                      <a:pt x="194" y="2"/>
                    </a:lnTo>
                    <a:lnTo>
                      <a:pt x="188" y="6"/>
                    </a:lnTo>
                    <a:lnTo>
                      <a:pt x="180" y="14"/>
                    </a:lnTo>
                    <a:lnTo>
                      <a:pt x="172" y="22"/>
                    </a:lnTo>
                    <a:lnTo>
                      <a:pt x="168" y="26"/>
                    </a:lnTo>
                    <a:lnTo>
                      <a:pt x="162" y="28"/>
                    </a:lnTo>
                    <a:lnTo>
                      <a:pt x="152" y="32"/>
                    </a:lnTo>
                    <a:lnTo>
                      <a:pt x="144" y="32"/>
                    </a:lnTo>
                    <a:lnTo>
                      <a:pt x="134" y="32"/>
                    </a:lnTo>
                    <a:lnTo>
                      <a:pt x="128" y="36"/>
                    </a:lnTo>
                    <a:lnTo>
                      <a:pt x="124" y="38"/>
                    </a:lnTo>
                    <a:lnTo>
                      <a:pt x="118" y="38"/>
                    </a:lnTo>
                    <a:lnTo>
                      <a:pt x="104" y="38"/>
                    </a:lnTo>
                    <a:lnTo>
                      <a:pt x="94" y="40"/>
                    </a:lnTo>
                    <a:lnTo>
                      <a:pt x="84" y="42"/>
                    </a:lnTo>
                    <a:lnTo>
                      <a:pt x="74" y="48"/>
                    </a:lnTo>
                    <a:lnTo>
                      <a:pt x="62" y="56"/>
                    </a:lnTo>
                    <a:lnTo>
                      <a:pt x="44" y="74"/>
                    </a:lnTo>
                    <a:lnTo>
                      <a:pt x="32" y="88"/>
                    </a:lnTo>
                    <a:lnTo>
                      <a:pt x="22" y="100"/>
                    </a:lnTo>
                    <a:lnTo>
                      <a:pt x="16" y="104"/>
                    </a:lnTo>
                    <a:lnTo>
                      <a:pt x="10" y="110"/>
                    </a:lnTo>
                    <a:lnTo>
                      <a:pt x="6" y="120"/>
                    </a:lnTo>
                    <a:lnTo>
                      <a:pt x="2"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88" name="Freeform 24"/>
              <p:cNvSpPr>
                <a:spLocks/>
              </p:cNvSpPr>
              <p:nvPr/>
            </p:nvSpPr>
            <p:spPr bwMode="auto">
              <a:xfrm>
                <a:off x="3287" y="2164"/>
                <a:ext cx="62" cy="70"/>
              </a:xfrm>
              <a:custGeom>
                <a:avLst/>
                <a:gdLst>
                  <a:gd name="T0" fmla="*/ 0 w 62"/>
                  <a:gd name="T1" fmla="*/ 70 h 70"/>
                  <a:gd name="T2" fmla="*/ 0 w 62"/>
                  <a:gd name="T3" fmla="*/ 70 h 70"/>
                  <a:gd name="T4" fmla="*/ 6 w 62"/>
                  <a:gd name="T5" fmla="*/ 66 h 70"/>
                  <a:gd name="T6" fmla="*/ 20 w 62"/>
                  <a:gd name="T7" fmla="*/ 58 h 70"/>
                  <a:gd name="T8" fmla="*/ 34 w 62"/>
                  <a:gd name="T9" fmla="*/ 46 h 70"/>
                  <a:gd name="T10" fmla="*/ 40 w 62"/>
                  <a:gd name="T11" fmla="*/ 40 h 70"/>
                  <a:gd name="T12" fmla="*/ 44 w 62"/>
                  <a:gd name="T13" fmla="*/ 32 h 70"/>
                  <a:gd name="T14" fmla="*/ 44 w 62"/>
                  <a:gd name="T15" fmla="*/ 32 h 70"/>
                  <a:gd name="T16" fmla="*/ 46 w 62"/>
                  <a:gd name="T17" fmla="*/ 20 h 70"/>
                  <a:gd name="T18" fmla="*/ 44 w 62"/>
                  <a:gd name="T19" fmla="*/ 14 h 70"/>
                  <a:gd name="T20" fmla="*/ 42 w 62"/>
                  <a:gd name="T21" fmla="*/ 10 h 70"/>
                  <a:gd name="T22" fmla="*/ 42 w 62"/>
                  <a:gd name="T23" fmla="*/ 10 h 70"/>
                  <a:gd name="T24" fmla="*/ 42 w 62"/>
                  <a:gd name="T25" fmla="*/ 10 h 70"/>
                  <a:gd name="T26" fmla="*/ 44 w 62"/>
                  <a:gd name="T27" fmla="*/ 8 h 70"/>
                  <a:gd name="T28" fmla="*/ 52 w 62"/>
                  <a:gd name="T29" fmla="*/ 4 h 70"/>
                  <a:gd name="T30" fmla="*/ 52 w 62"/>
                  <a:gd name="T31" fmla="*/ 4 h 70"/>
                  <a:gd name="T32" fmla="*/ 54 w 62"/>
                  <a:gd name="T33" fmla="*/ 2 h 70"/>
                  <a:gd name="T34" fmla="*/ 58 w 62"/>
                  <a:gd name="T35" fmla="*/ 0 h 70"/>
                  <a:gd name="T36" fmla="*/ 62 w 62"/>
                  <a:gd name="T37" fmla="*/ 2 h 70"/>
                  <a:gd name="T38" fmla="*/ 62 w 62"/>
                  <a:gd name="T39" fmla="*/ 4 h 70"/>
                  <a:gd name="T40" fmla="*/ 62 w 62"/>
                  <a:gd name="T41" fmla="*/ 4 h 70"/>
                  <a:gd name="T42" fmla="*/ 60 w 62"/>
                  <a:gd name="T43" fmla="*/ 4 h 70"/>
                  <a:gd name="T44" fmla="*/ 60 w 62"/>
                  <a:gd name="T45" fmla="*/ 4 h 70"/>
                  <a:gd name="T46" fmla="*/ 58 w 62"/>
                  <a:gd name="T47" fmla="*/ 4 h 70"/>
                  <a:gd name="T48" fmla="*/ 56 w 62"/>
                  <a:gd name="T49" fmla="*/ 6 h 70"/>
                  <a:gd name="T50" fmla="*/ 56 w 62"/>
                  <a:gd name="T51" fmla="*/ 10 h 70"/>
                  <a:gd name="T52" fmla="*/ 56 w 62"/>
                  <a:gd name="T53" fmla="*/ 10 h 70"/>
                  <a:gd name="T54" fmla="*/ 56 w 62"/>
                  <a:gd name="T55" fmla="*/ 10 h 70"/>
                  <a:gd name="T56" fmla="*/ 56 w 62"/>
                  <a:gd name="T57" fmla="*/ 10 h 70"/>
                  <a:gd name="T58" fmla="*/ 56 w 62"/>
                  <a:gd name="T59" fmla="*/ 10 h 70"/>
                  <a:gd name="T60" fmla="*/ 56 w 62"/>
                  <a:gd name="T61" fmla="*/ 16 h 70"/>
                  <a:gd name="T62" fmla="*/ 56 w 62"/>
                  <a:gd name="T63" fmla="*/ 16 h 70"/>
                  <a:gd name="T64" fmla="*/ 56 w 62"/>
                  <a:gd name="T65" fmla="*/ 20 h 70"/>
                  <a:gd name="T66" fmla="*/ 58 w 62"/>
                  <a:gd name="T67" fmla="*/ 26 h 70"/>
                  <a:gd name="T68" fmla="*/ 52 w 62"/>
                  <a:gd name="T69" fmla="*/ 34 h 70"/>
                  <a:gd name="T70" fmla="*/ 40 w 62"/>
                  <a:gd name="T71" fmla="*/ 48 h 70"/>
                  <a:gd name="T72" fmla="*/ 40 w 62"/>
                  <a:gd name="T73" fmla="*/ 48 h 70"/>
                  <a:gd name="T74" fmla="*/ 24 w 62"/>
                  <a:gd name="T75" fmla="*/ 62 h 70"/>
                  <a:gd name="T76" fmla="*/ 12 w 62"/>
                  <a:gd name="T77" fmla="*/ 68 h 70"/>
                  <a:gd name="T78" fmla="*/ 2 w 62"/>
                  <a:gd name="T79" fmla="*/ 70 h 70"/>
                  <a:gd name="T80" fmla="*/ 0 w 62"/>
                  <a:gd name="T81" fmla="*/ 70 h 70"/>
                  <a:gd name="T82" fmla="*/ 0 w 62"/>
                  <a:gd name="T83" fmla="*/ 70 h 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2"/>
                  <a:gd name="T127" fmla="*/ 0 h 70"/>
                  <a:gd name="T128" fmla="*/ 62 w 62"/>
                  <a:gd name="T129" fmla="*/ 70 h 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2" h="70">
                    <a:moveTo>
                      <a:pt x="0" y="70"/>
                    </a:moveTo>
                    <a:lnTo>
                      <a:pt x="0" y="70"/>
                    </a:lnTo>
                    <a:lnTo>
                      <a:pt x="6" y="66"/>
                    </a:lnTo>
                    <a:lnTo>
                      <a:pt x="20" y="58"/>
                    </a:lnTo>
                    <a:lnTo>
                      <a:pt x="34" y="46"/>
                    </a:lnTo>
                    <a:lnTo>
                      <a:pt x="40" y="40"/>
                    </a:lnTo>
                    <a:lnTo>
                      <a:pt x="44" y="32"/>
                    </a:lnTo>
                    <a:lnTo>
                      <a:pt x="46" y="20"/>
                    </a:lnTo>
                    <a:lnTo>
                      <a:pt x="44" y="14"/>
                    </a:lnTo>
                    <a:lnTo>
                      <a:pt x="42" y="10"/>
                    </a:lnTo>
                    <a:lnTo>
                      <a:pt x="44" y="8"/>
                    </a:lnTo>
                    <a:lnTo>
                      <a:pt x="52" y="4"/>
                    </a:lnTo>
                    <a:lnTo>
                      <a:pt x="54" y="2"/>
                    </a:lnTo>
                    <a:lnTo>
                      <a:pt x="58" y="0"/>
                    </a:lnTo>
                    <a:lnTo>
                      <a:pt x="62" y="2"/>
                    </a:lnTo>
                    <a:lnTo>
                      <a:pt x="62" y="4"/>
                    </a:lnTo>
                    <a:lnTo>
                      <a:pt x="60" y="4"/>
                    </a:lnTo>
                    <a:lnTo>
                      <a:pt x="58" y="4"/>
                    </a:lnTo>
                    <a:lnTo>
                      <a:pt x="56" y="6"/>
                    </a:lnTo>
                    <a:lnTo>
                      <a:pt x="56" y="10"/>
                    </a:lnTo>
                    <a:lnTo>
                      <a:pt x="56" y="16"/>
                    </a:lnTo>
                    <a:lnTo>
                      <a:pt x="56" y="20"/>
                    </a:lnTo>
                    <a:lnTo>
                      <a:pt x="58" y="26"/>
                    </a:lnTo>
                    <a:lnTo>
                      <a:pt x="52" y="34"/>
                    </a:lnTo>
                    <a:lnTo>
                      <a:pt x="40" y="48"/>
                    </a:lnTo>
                    <a:lnTo>
                      <a:pt x="24" y="62"/>
                    </a:lnTo>
                    <a:lnTo>
                      <a:pt x="12" y="68"/>
                    </a:lnTo>
                    <a:lnTo>
                      <a:pt x="2" y="70"/>
                    </a:lnTo>
                    <a:lnTo>
                      <a:pt x="0"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89" name="Freeform 25"/>
              <p:cNvSpPr>
                <a:spLocks/>
              </p:cNvSpPr>
              <p:nvPr/>
            </p:nvSpPr>
            <p:spPr bwMode="auto">
              <a:xfrm>
                <a:off x="3293" y="2318"/>
                <a:ext cx="28" cy="14"/>
              </a:xfrm>
              <a:custGeom>
                <a:avLst/>
                <a:gdLst>
                  <a:gd name="T0" fmla="*/ 0 w 28"/>
                  <a:gd name="T1" fmla="*/ 12 h 14"/>
                  <a:gd name="T2" fmla="*/ 0 w 28"/>
                  <a:gd name="T3" fmla="*/ 12 h 14"/>
                  <a:gd name="T4" fmla="*/ 6 w 28"/>
                  <a:gd name="T5" fmla="*/ 12 h 14"/>
                  <a:gd name="T6" fmla="*/ 12 w 28"/>
                  <a:gd name="T7" fmla="*/ 10 h 14"/>
                  <a:gd name="T8" fmla="*/ 18 w 28"/>
                  <a:gd name="T9" fmla="*/ 6 h 14"/>
                  <a:gd name="T10" fmla="*/ 18 w 28"/>
                  <a:gd name="T11" fmla="*/ 6 h 14"/>
                  <a:gd name="T12" fmla="*/ 24 w 28"/>
                  <a:gd name="T13" fmla="*/ 2 h 14"/>
                  <a:gd name="T14" fmla="*/ 26 w 28"/>
                  <a:gd name="T15" fmla="*/ 0 h 14"/>
                  <a:gd name="T16" fmla="*/ 28 w 28"/>
                  <a:gd name="T17" fmla="*/ 2 h 14"/>
                  <a:gd name="T18" fmla="*/ 26 w 28"/>
                  <a:gd name="T19" fmla="*/ 4 h 14"/>
                  <a:gd name="T20" fmla="*/ 26 w 28"/>
                  <a:gd name="T21" fmla="*/ 4 h 14"/>
                  <a:gd name="T22" fmla="*/ 16 w 28"/>
                  <a:gd name="T23" fmla="*/ 10 h 14"/>
                  <a:gd name="T24" fmla="*/ 8 w 28"/>
                  <a:gd name="T25" fmla="*/ 14 h 14"/>
                  <a:gd name="T26" fmla="*/ 8 w 28"/>
                  <a:gd name="T27" fmla="*/ 14 h 14"/>
                  <a:gd name="T28" fmla="*/ 6 w 28"/>
                  <a:gd name="T29" fmla="*/ 14 h 14"/>
                  <a:gd name="T30" fmla="*/ 2 w 28"/>
                  <a:gd name="T31" fmla="*/ 14 h 14"/>
                  <a:gd name="T32" fmla="*/ 0 w 28"/>
                  <a:gd name="T33" fmla="*/ 12 h 14"/>
                  <a:gd name="T34" fmla="*/ 0 w 28"/>
                  <a:gd name="T35" fmla="*/ 12 h 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14"/>
                  <a:gd name="T56" fmla="*/ 28 w 28"/>
                  <a:gd name="T57" fmla="*/ 14 h 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14">
                    <a:moveTo>
                      <a:pt x="0" y="12"/>
                    </a:moveTo>
                    <a:lnTo>
                      <a:pt x="0" y="12"/>
                    </a:lnTo>
                    <a:lnTo>
                      <a:pt x="6" y="12"/>
                    </a:lnTo>
                    <a:lnTo>
                      <a:pt x="12" y="10"/>
                    </a:lnTo>
                    <a:lnTo>
                      <a:pt x="18" y="6"/>
                    </a:lnTo>
                    <a:lnTo>
                      <a:pt x="24" y="2"/>
                    </a:lnTo>
                    <a:lnTo>
                      <a:pt x="26" y="0"/>
                    </a:lnTo>
                    <a:lnTo>
                      <a:pt x="28" y="2"/>
                    </a:lnTo>
                    <a:lnTo>
                      <a:pt x="26" y="4"/>
                    </a:lnTo>
                    <a:lnTo>
                      <a:pt x="16" y="10"/>
                    </a:lnTo>
                    <a:lnTo>
                      <a:pt x="8" y="14"/>
                    </a:lnTo>
                    <a:lnTo>
                      <a:pt x="6" y="14"/>
                    </a:lnTo>
                    <a:lnTo>
                      <a:pt x="2" y="14"/>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90" name="Freeform 26"/>
              <p:cNvSpPr>
                <a:spLocks/>
              </p:cNvSpPr>
              <p:nvPr/>
            </p:nvSpPr>
            <p:spPr bwMode="auto">
              <a:xfrm>
                <a:off x="2679" y="1940"/>
                <a:ext cx="434" cy="428"/>
              </a:xfrm>
              <a:custGeom>
                <a:avLst/>
                <a:gdLst>
                  <a:gd name="T0" fmla="*/ 216 w 434"/>
                  <a:gd name="T1" fmla="*/ 0 h 428"/>
                  <a:gd name="T2" fmla="*/ 260 w 434"/>
                  <a:gd name="T3" fmla="*/ 4 h 428"/>
                  <a:gd name="T4" fmla="*/ 302 w 434"/>
                  <a:gd name="T5" fmla="*/ 16 h 428"/>
                  <a:gd name="T6" fmla="*/ 338 w 434"/>
                  <a:gd name="T7" fmla="*/ 36 h 428"/>
                  <a:gd name="T8" fmla="*/ 370 w 434"/>
                  <a:gd name="T9" fmla="*/ 62 h 428"/>
                  <a:gd name="T10" fmla="*/ 396 w 434"/>
                  <a:gd name="T11" fmla="*/ 94 h 428"/>
                  <a:gd name="T12" fmla="*/ 416 w 434"/>
                  <a:gd name="T13" fmla="*/ 130 h 428"/>
                  <a:gd name="T14" fmla="*/ 430 w 434"/>
                  <a:gd name="T15" fmla="*/ 170 h 428"/>
                  <a:gd name="T16" fmla="*/ 434 w 434"/>
                  <a:gd name="T17" fmla="*/ 214 h 428"/>
                  <a:gd name="T18" fmla="*/ 432 w 434"/>
                  <a:gd name="T19" fmla="*/ 236 h 428"/>
                  <a:gd name="T20" fmla="*/ 424 w 434"/>
                  <a:gd name="T21" fmla="*/ 278 h 428"/>
                  <a:gd name="T22" fmla="*/ 408 w 434"/>
                  <a:gd name="T23" fmla="*/ 316 h 428"/>
                  <a:gd name="T24" fmla="*/ 384 w 434"/>
                  <a:gd name="T25" fmla="*/ 350 h 428"/>
                  <a:gd name="T26" fmla="*/ 354 w 434"/>
                  <a:gd name="T27" fmla="*/ 378 h 428"/>
                  <a:gd name="T28" fmla="*/ 320 w 434"/>
                  <a:gd name="T29" fmla="*/ 402 h 428"/>
                  <a:gd name="T30" fmla="*/ 282 w 434"/>
                  <a:gd name="T31" fmla="*/ 418 h 428"/>
                  <a:gd name="T32" fmla="*/ 238 w 434"/>
                  <a:gd name="T33" fmla="*/ 426 h 428"/>
                  <a:gd name="T34" fmla="*/ 216 w 434"/>
                  <a:gd name="T35" fmla="*/ 428 h 428"/>
                  <a:gd name="T36" fmla="*/ 172 w 434"/>
                  <a:gd name="T37" fmla="*/ 424 h 428"/>
                  <a:gd name="T38" fmla="*/ 132 w 434"/>
                  <a:gd name="T39" fmla="*/ 412 h 428"/>
                  <a:gd name="T40" fmla="*/ 96 w 434"/>
                  <a:gd name="T41" fmla="*/ 392 h 428"/>
                  <a:gd name="T42" fmla="*/ 62 w 434"/>
                  <a:gd name="T43" fmla="*/ 366 h 428"/>
                  <a:gd name="T44" fmla="*/ 36 w 434"/>
                  <a:gd name="T45" fmla="*/ 334 h 428"/>
                  <a:gd name="T46" fmla="*/ 16 w 434"/>
                  <a:gd name="T47" fmla="*/ 296 h 428"/>
                  <a:gd name="T48" fmla="*/ 4 w 434"/>
                  <a:gd name="T49" fmla="*/ 256 h 428"/>
                  <a:gd name="T50" fmla="*/ 0 w 434"/>
                  <a:gd name="T51" fmla="*/ 214 h 428"/>
                  <a:gd name="T52" fmla="*/ 0 w 434"/>
                  <a:gd name="T53" fmla="*/ 192 h 428"/>
                  <a:gd name="T54" fmla="*/ 8 w 434"/>
                  <a:gd name="T55" fmla="*/ 150 h 428"/>
                  <a:gd name="T56" fmla="*/ 26 w 434"/>
                  <a:gd name="T57" fmla="*/ 112 h 428"/>
                  <a:gd name="T58" fmla="*/ 48 w 434"/>
                  <a:gd name="T59" fmla="*/ 78 h 428"/>
                  <a:gd name="T60" fmla="*/ 78 w 434"/>
                  <a:gd name="T61" fmla="*/ 48 h 428"/>
                  <a:gd name="T62" fmla="*/ 114 w 434"/>
                  <a:gd name="T63" fmla="*/ 26 h 428"/>
                  <a:gd name="T64" fmla="*/ 152 w 434"/>
                  <a:gd name="T65" fmla="*/ 10 h 428"/>
                  <a:gd name="T66" fmla="*/ 194 w 434"/>
                  <a:gd name="T67" fmla="*/ 0 h 428"/>
                  <a:gd name="T68" fmla="*/ 216 w 434"/>
                  <a:gd name="T69" fmla="*/ 0 h 42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4"/>
                  <a:gd name="T106" fmla="*/ 0 h 428"/>
                  <a:gd name="T107" fmla="*/ 434 w 434"/>
                  <a:gd name="T108" fmla="*/ 428 h 42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4" h="428">
                    <a:moveTo>
                      <a:pt x="216" y="0"/>
                    </a:moveTo>
                    <a:lnTo>
                      <a:pt x="216" y="0"/>
                    </a:lnTo>
                    <a:lnTo>
                      <a:pt x="238" y="0"/>
                    </a:lnTo>
                    <a:lnTo>
                      <a:pt x="260" y="4"/>
                    </a:lnTo>
                    <a:lnTo>
                      <a:pt x="282" y="10"/>
                    </a:lnTo>
                    <a:lnTo>
                      <a:pt x="302" y="16"/>
                    </a:lnTo>
                    <a:lnTo>
                      <a:pt x="320" y="26"/>
                    </a:lnTo>
                    <a:lnTo>
                      <a:pt x="338" y="36"/>
                    </a:lnTo>
                    <a:lnTo>
                      <a:pt x="354" y="48"/>
                    </a:lnTo>
                    <a:lnTo>
                      <a:pt x="370" y="62"/>
                    </a:lnTo>
                    <a:lnTo>
                      <a:pt x="384" y="78"/>
                    </a:lnTo>
                    <a:lnTo>
                      <a:pt x="396" y="94"/>
                    </a:lnTo>
                    <a:lnTo>
                      <a:pt x="408" y="112"/>
                    </a:lnTo>
                    <a:lnTo>
                      <a:pt x="416" y="130"/>
                    </a:lnTo>
                    <a:lnTo>
                      <a:pt x="424" y="150"/>
                    </a:lnTo>
                    <a:lnTo>
                      <a:pt x="430" y="170"/>
                    </a:lnTo>
                    <a:lnTo>
                      <a:pt x="432" y="192"/>
                    </a:lnTo>
                    <a:lnTo>
                      <a:pt x="434" y="214"/>
                    </a:lnTo>
                    <a:lnTo>
                      <a:pt x="432" y="236"/>
                    </a:lnTo>
                    <a:lnTo>
                      <a:pt x="430" y="256"/>
                    </a:lnTo>
                    <a:lnTo>
                      <a:pt x="424" y="278"/>
                    </a:lnTo>
                    <a:lnTo>
                      <a:pt x="416" y="296"/>
                    </a:lnTo>
                    <a:lnTo>
                      <a:pt x="408" y="316"/>
                    </a:lnTo>
                    <a:lnTo>
                      <a:pt x="396" y="334"/>
                    </a:lnTo>
                    <a:lnTo>
                      <a:pt x="384" y="350"/>
                    </a:lnTo>
                    <a:lnTo>
                      <a:pt x="370" y="366"/>
                    </a:lnTo>
                    <a:lnTo>
                      <a:pt x="354" y="378"/>
                    </a:lnTo>
                    <a:lnTo>
                      <a:pt x="338" y="392"/>
                    </a:lnTo>
                    <a:lnTo>
                      <a:pt x="320" y="402"/>
                    </a:lnTo>
                    <a:lnTo>
                      <a:pt x="302" y="412"/>
                    </a:lnTo>
                    <a:lnTo>
                      <a:pt x="282" y="418"/>
                    </a:lnTo>
                    <a:lnTo>
                      <a:pt x="260" y="424"/>
                    </a:lnTo>
                    <a:lnTo>
                      <a:pt x="238" y="426"/>
                    </a:lnTo>
                    <a:lnTo>
                      <a:pt x="216" y="428"/>
                    </a:lnTo>
                    <a:lnTo>
                      <a:pt x="194" y="426"/>
                    </a:lnTo>
                    <a:lnTo>
                      <a:pt x="172" y="424"/>
                    </a:lnTo>
                    <a:lnTo>
                      <a:pt x="152" y="418"/>
                    </a:lnTo>
                    <a:lnTo>
                      <a:pt x="132" y="412"/>
                    </a:lnTo>
                    <a:lnTo>
                      <a:pt x="114" y="402"/>
                    </a:lnTo>
                    <a:lnTo>
                      <a:pt x="96" y="392"/>
                    </a:lnTo>
                    <a:lnTo>
                      <a:pt x="78" y="378"/>
                    </a:lnTo>
                    <a:lnTo>
                      <a:pt x="62" y="366"/>
                    </a:lnTo>
                    <a:lnTo>
                      <a:pt x="48" y="350"/>
                    </a:lnTo>
                    <a:lnTo>
                      <a:pt x="36" y="334"/>
                    </a:lnTo>
                    <a:lnTo>
                      <a:pt x="26" y="316"/>
                    </a:lnTo>
                    <a:lnTo>
                      <a:pt x="16" y="296"/>
                    </a:lnTo>
                    <a:lnTo>
                      <a:pt x="8" y="278"/>
                    </a:lnTo>
                    <a:lnTo>
                      <a:pt x="4" y="256"/>
                    </a:lnTo>
                    <a:lnTo>
                      <a:pt x="0" y="236"/>
                    </a:lnTo>
                    <a:lnTo>
                      <a:pt x="0" y="214"/>
                    </a:lnTo>
                    <a:lnTo>
                      <a:pt x="0" y="192"/>
                    </a:lnTo>
                    <a:lnTo>
                      <a:pt x="4" y="170"/>
                    </a:lnTo>
                    <a:lnTo>
                      <a:pt x="8" y="150"/>
                    </a:lnTo>
                    <a:lnTo>
                      <a:pt x="16" y="130"/>
                    </a:lnTo>
                    <a:lnTo>
                      <a:pt x="26" y="112"/>
                    </a:lnTo>
                    <a:lnTo>
                      <a:pt x="36" y="94"/>
                    </a:lnTo>
                    <a:lnTo>
                      <a:pt x="48" y="78"/>
                    </a:lnTo>
                    <a:lnTo>
                      <a:pt x="62" y="62"/>
                    </a:lnTo>
                    <a:lnTo>
                      <a:pt x="78" y="48"/>
                    </a:lnTo>
                    <a:lnTo>
                      <a:pt x="96" y="36"/>
                    </a:lnTo>
                    <a:lnTo>
                      <a:pt x="114" y="26"/>
                    </a:lnTo>
                    <a:lnTo>
                      <a:pt x="132" y="16"/>
                    </a:lnTo>
                    <a:lnTo>
                      <a:pt x="152" y="10"/>
                    </a:lnTo>
                    <a:lnTo>
                      <a:pt x="172" y="4"/>
                    </a:lnTo>
                    <a:lnTo>
                      <a:pt x="194" y="0"/>
                    </a:lnTo>
                    <a:lnTo>
                      <a:pt x="216"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91" name="Freeform 27"/>
              <p:cNvSpPr>
                <a:spLocks/>
              </p:cNvSpPr>
              <p:nvPr/>
            </p:nvSpPr>
            <p:spPr bwMode="auto">
              <a:xfrm>
                <a:off x="2677" y="1938"/>
                <a:ext cx="436" cy="430"/>
              </a:xfrm>
              <a:custGeom>
                <a:avLst/>
                <a:gdLst>
                  <a:gd name="T0" fmla="*/ 218 w 436"/>
                  <a:gd name="T1" fmla="*/ 0 h 430"/>
                  <a:gd name="T2" fmla="*/ 262 w 436"/>
                  <a:gd name="T3" fmla="*/ 4 h 430"/>
                  <a:gd name="T4" fmla="*/ 302 w 436"/>
                  <a:gd name="T5" fmla="*/ 16 h 430"/>
                  <a:gd name="T6" fmla="*/ 340 w 436"/>
                  <a:gd name="T7" fmla="*/ 36 h 430"/>
                  <a:gd name="T8" fmla="*/ 372 w 436"/>
                  <a:gd name="T9" fmla="*/ 64 h 430"/>
                  <a:gd name="T10" fmla="*/ 400 w 436"/>
                  <a:gd name="T11" fmla="*/ 96 h 430"/>
                  <a:gd name="T12" fmla="*/ 420 w 436"/>
                  <a:gd name="T13" fmla="*/ 132 h 430"/>
                  <a:gd name="T14" fmla="*/ 432 w 436"/>
                  <a:gd name="T15" fmla="*/ 172 h 430"/>
                  <a:gd name="T16" fmla="*/ 436 w 436"/>
                  <a:gd name="T17" fmla="*/ 216 h 430"/>
                  <a:gd name="T18" fmla="*/ 436 w 436"/>
                  <a:gd name="T19" fmla="*/ 238 h 430"/>
                  <a:gd name="T20" fmla="*/ 426 w 436"/>
                  <a:gd name="T21" fmla="*/ 280 h 430"/>
                  <a:gd name="T22" fmla="*/ 410 w 436"/>
                  <a:gd name="T23" fmla="*/ 318 h 430"/>
                  <a:gd name="T24" fmla="*/ 386 w 436"/>
                  <a:gd name="T25" fmla="*/ 352 h 430"/>
                  <a:gd name="T26" fmla="*/ 356 w 436"/>
                  <a:gd name="T27" fmla="*/ 382 h 430"/>
                  <a:gd name="T28" fmla="*/ 322 w 436"/>
                  <a:gd name="T29" fmla="*/ 404 h 430"/>
                  <a:gd name="T30" fmla="*/ 282 w 436"/>
                  <a:gd name="T31" fmla="*/ 420 h 430"/>
                  <a:gd name="T32" fmla="*/ 240 w 436"/>
                  <a:gd name="T33" fmla="*/ 430 h 430"/>
                  <a:gd name="T34" fmla="*/ 218 w 436"/>
                  <a:gd name="T35" fmla="*/ 430 h 430"/>
                  <a:gd name="T36" fmla="*/ 174 w 436"/>
                  <a:gd name="T37" fmla="*/ 426 h 430"/>
                  <a:gd name="T38" fmla="*/ 132 w 436"/>
                  <a:gd name="T39" fmla="*/ 414 h 430"/>
                  <a:gd name="T40" fmla="*/ 96 w 436"/>
                  <a:gd name="T41" fmla="*/ 394 h 430"/>
                  <a:gd name="T42" fmla="*/ 64 w 436"/>
                  <a:gd name="T43" fmla="*/ 368 h 430"/>
                  <a:gd name="T44" fmla="*/ 36 w 436"/>
                  <a:gd name="T45" fmla="*/ 336 h 430"/>
                  <a:gd name="T46" fmla="*/ 16 w 436"/>
                  <a:gd name="T47" fmla="*/ 298 h 430"/>
                  <a:gd name="T48" fmla="*/ 4 w 436"/>
                  <a:gd name="T49" fmla="*/ 258 h 430"/>
                  <a:gd name="T50" fmla="*/ 0 w 436"/>
                  <a:gd name="T51" fmla="*/ 216 h 430"/>
                  <a:gd name="T52" fmla="*/ 0 w 436"/>
                  <a:gd name="T53" fmla="*/ 194 h 430"/>
                  <a:gd name="T54" fmla="*/ 10 w 436"/>
                  <a:gd name="T55" fmla="*/ 152 h 430"/>
                  <a:gd name="T56" fmla="*/ 26 w 436"/>
                  <a:gd name="T57" fmla="*/ 112 h 430"/>
                  <a:gd name="T58" fmla="*/ 50 w 436"/>
                  <a:gd name="T59" fmla="*/ 78 h 430"/>
                  <a:gd name="T60" fmla="*/ 78 w 436"/>
                  <a:gd name="T61" fmla="*/ 50 h 430"/>
                  <a:gd name="T62" fmla="*/ 114 w 436"/>
                  <a:gd name="T63" fmla="*/ 26 h 430"/>
                  <a:gd name="T64" fmla="*/ 154 w 436"/>
                  <a:gd name="T65" fmla="*/ 10 h 430"/>
                  <a:gd name="T66" fmla="*/ 196 w 436"/>
                  <a:gd name="T67" fmla="*/ 2 h 430"/>
                  <a:gd name="T68" fmla="*/ 218 w 436"/>
                  <a:gd name="T69" fmla="*/ 0 h 4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6"/>
                  <a:gd name="T106" fmla="*/ 0 h 430"/>
                  <a:gd name="T107" fmla="*/ 436 w 436"/>
                  <a:gd name="T108" fmla="*/ 430 h 4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6" h="430">
                    <a:moveTo>
                      <a:pt x="218" y="0"/>
                    </a:moveTo>
                    <a:lnTo>
                      <a:pt x="218" y="0"/>
                    </a:lnTo>
                    <a:lnTo>
                      <a:pt x="240" y="2"/>
                    </a:lnTo>
                    <a:lnTo>
                      <a:pt x="262" y="4"/>
                    </a:lnTo>
                    <a:lnTo>
                      <a:pt x="282" y="10"/>
                    </a:lnTo>
                    <a:lnTo>
                      <a:pt x="302" y="16"/>
                    </a:lnTo>
                    <a:lnTo>
                      <a:pt x="322" y="26"/>
                    </a:lnTo>
                    <a:lnTo>
                      <a:pt x="340" y="36"/>
                    </a:lnTo>
                    <a:lnTo>
                      <a:pt x="356" y="50"/>
                    </a:lnTo>
                    <a:lnTo>
                      <a:pt x="372" y="64"/>
                    </a:lnTo>
                    <a:lnTo>
                      <a:pt x="386" y="78"/>
                    </a:lnTo>
                    <a:lnTo>
                      <a:pt x="400" y="96"/>
                    </a:lnTo>
                    <a:lnTo>
                      <a:pt x="410" y="112"/>
                    </a:lnTo>
                    <a:lnTo>
                      <a:pt x="420" y="132"/>
                    </a:lnTo>
                    <a:lnTo>
                      <a:pt x="426" y="152"/>
                    </a:lnTo>
                    <a:lnTo>
                      <a:pt x="432" y="172"/>
                    </a:lnTo>
                    <a:lnTo>
                      <a:pt x="436" y="194"/>
                    </a:lnTo>
                    <a:lnTo>
                      <a:pt x="436" y="216"/>
                    </a:lnTo>
                    <a:lnTo>
                      <a:pt x="436" y="238"/>
                    </a:lnTo>
                    <a:lnTo>
                      <a:pt x="432" y="258"/>
                    </a:lnTo>
                    <a:lnTo>
                      <a:pt x="426" y="280"/>
                    </a:lnTo>
                    <a:lnTo>
                      <a:pt x="420" y="298"/>
                    </a:lnTo>
                    <a:lnTo>
                      <a:pt x="410" y="318"/>
                    </a:lnTo>
                    <a:lnTo>
                      <a:pt x="400" y="336"/>
                    </a:lnTo>
                    <a:lnTo>
                      <a:pt x="386" y="352"/>
                    </a:lnTo>
                    <a:lnTo>
                      <a:pt x="372" y="368"/>
                    </a:lnTo>
                    <a:lnTo>
                      <a:pt x="356" y="382"/>
                    </a:lnTo>
                    <a:lnTo>
                      <a:pt x="340" y="394"/>
                    </a:lnTo>
                    <a:lnTo>
                      <a:pt x="322" y="404"/>
                    </a:lnTo>
                    <a:lnTo>
                      <a:pt x="302" y="414"/>
                    </a:lnTo>
                    <a:lnTo>
                      <a:pt x="282" y="420"/>
                    </a:lnTo>
                    <a:lnTo>
                      <a:pt x="262" y="426"/>
                    </a:lnTo>
                    <a:lnTo>
                      <a:pt x="240" y="430"/>
                    </a:lnTo>
                    <a:lnTo>
                      <a:pt x="218" y="430"/>
                    </a:lnTo>
                    <a:lnTo>
                      <a:pt x="196" y="430"/>
                    </a:lnTo>
                    <a:lnTo>
                      <a:pt x="174" y="426"/>
                    </a:lnTo>
                    <a:lnTo>
                      <a:pt x="154" y="420"/>
                    </a:lnTo>
                    <a:lnTo>
                      <a:pt x="132" y="414"/>
                    </a:lnTo>
                    <a:lnTo>
                      <a:pt x="114" y="404"/>
                    </a:lnTo>
                    <a:lnTo>
                      <a:pt x="96" y="394"/>
                    </a:lnTo>
                    <a:lnTo>
                      <a:pt x="78" y="382"/>
                    </a:lnTo>
                    <a:lnTo>
                      <a:pt x="64" y="368"/>
                    </a:lnTo>
                    <a:lnTo>
                      <a:pt x="50" y="352"/>
                    </a:lnTo>
                    <a:lnTo>
                      <a:pt x="36" y="336"/>
                    </a:lnTo>
                    <a:lnTo>
                      <a:pt x="26" y="318"/>
                    </a:lnTo>
                    <a:lnTo>
                      <a:pt x="16" y="298"/>
                    </a:lnTo>
                    <a:lnTo>
                      <a:pt x="10" y="280"/>
                    </a:lnTo>
                    <a:lnTo>
                      <a:pt x="4" y="258"/>
                    </a:lnTo>
                    <a:lnTo>
                      <a:pt x="0" y="238"/>
                    </a:lnTo>
                    <a:lnTo>
                      <a:pt x="0" y="216"/>
                    </a:lnTo>
                    <a:lnTo>
                      <a:pt x="0" y="194"/>
                    </a:lnTo>
                    <a:lnTo>
                      <a:pt x="4" y="172"/>
                    </a:lnTo>
                    <a:lnTo>
                      <a:pt x="10" y="152"/>
                    </a:lnTo>
                    <a:lnTo>
                      <a:pt x="16" y="132"/>
                    </a:lnTo>
                    <a:lnTo>
                      <a:pt x="26" y="112"/>
                    </a:lnTo>
                    <a:lnTo>
                      <a:pt x="36" y="96"/>
                    </a:lnTo>
                    <a:lnTo>
                      <a:pt x="50" y="78"/>
                    </a:lnTo>
                    <a:lnTo>
                      <a:pt x="64" y="64"/>
                    </a:lnTo>
                    <a:lnTo>
                      <a:pt x="78" y="50"/>
                    </a:lnTo>
                    <a:lnTo>
                      <a:pt x="96" y="36"/>
                    </a:lnTo>
                    <a:lnTo>
                      <a:pt x="114" y="26"/>
                    </a:lnTo>
                    <a:lnTo>
                      <a:pt x="132" y="16"/>
                    </a:lnTo>
                    <a:lnTo>
                      <a:pt x="154" y="10"/>
                    </a:lnTo>
                    <a:lnTo>
                      <a:pt x="174" y="4"/>
                    </a:lnTo>
                    <a:lnTo>
                      <a:pt x="196" y="2"/>
                    </a:lnTo>
                    <a:lnTo>
                      <a:pt x="218" y="0"/>
                    </a:lnTo>
                    <a:close/>
                  </a:path>
                </a:pathLst>
              </a:custGeom>
              <a:solidFill>
                <a:srgbClr val="FFF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92" name="Freeform 28"/>
              <p:cNvSpPr>
                <a:spLocks/>
              </p:cNvSpPr>
              <p:nvPr/>
            </p:nvSpPr>
            <p:spPr bwMode="auto">
              <a:xfrm>
                <a:off x="2675" y="1936"/>
                <a:ext cx="438" cy="434"/>
              </a:xfrm>
              <a:custGeom>
                <a:avLst/>
                <a:gdLst>
                  <a:gd name="T0" fmla="*/ 220 w 438"/>
                  <a:gd name="T1" fmla="*/ 0 h 434"/>
                  <a:gd name="T2" fmla="*/ 264 w 438"/>
                  <a:gd name="T3" fmla="*/ 4 h 434"/>
                  <a:gd name="T4" fmla="*/ 304 w 438"/>
                  <a:gd name="T5" fmla="*/ 18 h 434"/>
                  <a:gd name="T6" fmla="*/ 342 w 438"/>
                  <a:gd name="T7" fmla="*/ 38 h 434"/>
                  <a:gd name="T8" fmla="*/ 374 w 438"/>
                  <a:gd name="T9" fmla="*/ 64 h 434"/>
                  <a:gd name="T10" fmla="*/ 402 w 438"/>
                  <a:gd name="T11" fmla="*/ 96 h 434"/>
                  <a:gd name="T12" fmla="*/ 422 w 438"/>
                  <a:gd name="T13" fmla="*/ 132 h 434"/>
                  <a:gd name="T14" fmla="*/ 434 w 438"/>
                  <a:gd name="T15" fmla="*/ 174 h 434"/>
                  <a:gd name="T16" fmla="*/ 438 w 438"/>
                  <a:gd name="T17" fmla="*/ 216 h 434"/>
                  <a:gd name="T18" fmla="*/ 438 w 438"/>
                  <a:gd name="T19" fmla="*/ 240 h 434"/>
                  <a:gd name="T20" fmla="*/ 430 w 438"/>
                  <a:gd name="T21" fmla="*/ 282 h 434"/>
                  <a:gd name="T22" fmla="*/ 412 w 438"/>
                  <a:gd name="T23" fmla="*/ 320 h 434"/>
                  <a:gd name="T24" fmla="*/ 388 w 438"/>
                  <a:gd name="T25" fmla="*/ 354 h 434"/>
                  <a:gd name="T26" fmla="*/ 358 w 438"/>
                  <a:gd name="T27" fmla="*/ 384 h 434"/>
                  <a:gd name="T28" fmla="*/ 324 w 438"/>
                  <a:gd name="T29" fmla="*/ 408 h 434"/>
                  <a:gd name="T30" fmla="*/ 284 w 438"/>
                  <a:gd name="T31" fmla="*/ 424 h 434"/>
                  <a:gd name="T32" fmla="*/ 242 w 438"/>
                  <a:gd name="T33" fmla="*/ 432 h 434"/>
                  <a:gd name="T34" fmla="*/ 220 w 438"/>
                  <a:gd name="T35" fmla="*/ 434 h 434"/>
                  <a:gd name="T36" fmla="*/ 176 w 438"/>
                  <a:gd name="T37" fmla="*/ 428 h 434"/>
                  <a:gd name="T38" fmla="*/ 134 w 438"/>
                  <a:gd name="T39" fmla="*/ 416 h 434"/>
                  <a:gd name="T40" fmla="*/ 96 w 438"/>
                  <a:gd name="T41" fmla="*/ 396 h 434"/>
                  <a:gd name="T42" fmla="*/ 64 w 438"/>
                  <a:gd name="T43" fmla="*/ 370 h 434"/>
                  <a:gd name="T44" fmla="*/ 38 w 438"/>
                  <a:gd name="T45" fmla="*/ 338 h 434"/>
                  <a:gd name="T46" fmla="*/ 16 w 438"/>
                  <a:gd name="T47" fmla="*/ 302 h 434"/>
                  <a:gd name="T48" fmla="*/ 4 w 438"/>
                  <a:gd name="T49" fmla="*/ 260 h 434"/>
                  <a:gd name="T50" fmla="*/ 0 w 438"/>
                  <a:gd name="T51" fmla="*/ 216 h 434"/>
                  <a:gd name="T52" fmla="*/ 0 w 438"/>
                  <a:gd name="T53" fmla="*/ 194 h 434"/>
                  <a:gd name="T54" fmla="*/ 10 w 438"/>
                  <a:gd name="T55" fmla="*/ 152 h 434"/>
                  <a:gd name="T56" fmla="*/ 26 w 438"/>
                  <a:gd name="T57" fmla="*/ 114 h 434"/>
                  <a:gd name="T58" fmla="*/ 50 w 438"/>
                  <a:gd name="T59" fmla="*/ 80 h 434"/>
                  <a:gd name="T60" fmla="*/ 80 w 438"/>
                  <a:gd name="T61" fmla="*/ 50 h 434"/>
                  <a:gd name="T62" fmla="*/ 114 w 438"/>
                  <a:gd name="T63" fmla="*/ 26 h 434"/>
                  <a:gd name="T64" fmla="*/ 154 w 438"/>
                  <a:gd name="T65" fmla="*/ 10 h 434"/>
                  <a:gd name="T66" fmla="*/ 196 w 438"/>
                  <a:gd name="T67" fmla="*/ 2 h 434"/>
                  <a:gd name="T68" fmla="*/ 220 w 438"/>
                  <a:gd name="T69" fmla="*/ 0 h 4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8"/>
                  <a:gd name="T106" fmla="*/ 0 h 434"/>
                  <a:gd name="T107" fmla="*/ 438 w 438"/>
                  <a:gd name="T108" fmla="*/ 434 h 4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8" h="434">
                    <a:moveTo>
                      <a:pt x="220" y="0"/>
                    </a:moveTo>
                    <a:lnTo>
                      <a:pt x="220" y="0"/>
                    </a:lnTo>
                    <a:lnTo>
                      <a:pt x="242" y="2"/>
                    </a:lnTo>
                    <a:lnTo>
                      <a:pt x="264" y="4"/>
                    </a:lnTo>
                    <a:lnTo>
                      <a:pt x="284" y="10"/>
                    </a:lnTo>
                    <a:lnTo>
                      <a:pt x="304" y="18"/>
                    </a:lnTo>
                    <a:lnTo>
                      <a:pt x="324" y="26"/>
                    </a:lnTo>
                    <a:lnTo>
                      <a:pt x="342" y="38"/>
                    </a:lnTo>
                    <a:lnTo>
                      <a:pt x="358" y="50"/>
                    </a:lnTo>
                    <a:lnTo>
                      <a:pt x="374" y="64"/>
                    </a:lnTo>
                    <a:lnTo>
                      <a:pt x="388" y="80"/>
                    </a:lnTo>
                    <a:lnTo>
                      <a:pt x="402" y="96"/>
                    </a:lnTo>
                    <a:lnTo>
                      <a:pt x="412" y="114"/>
                    </a:lnTo>
                    <a:lnTo>
                      <a:pt x="422" y="132"/>
                    </a:lnTo>
                    <a:lnTo>
                      <a:pt x="430" y="152"/>
                    </a:lnTo>
                    <a:lnTo>
                      <a:pt x="434" y="174"/>
                    </a:lnTo>
                    <a:lnTo>
                      <a:pt x="438" y="194"/>
                    </a:lnTo>
                    <a:lnTo>
                      <a:pt x="438" y="216"/>
                    </a:lnTo>
                    <a:lnTo>
                      <a:pt x="438" y="240"/>
                    </a:lnTo>
                    <a:lnTo>
                      <a:pt x="434" y="260"/>
                    </a:lnTo>
                    <a:lnTo>
                      <a:pt x="430" y="282"/>
                    </a:lnTo>
                    <a:lnTo>
                      <a:pt x="422" y="302"/>
                    </a:lnTo>
                    <a:lnTo>
                      <a:pt x="412" y="320"/>
                    </a:lnTo>
                    <a:lnTo>
                      <a:pt x="402" y="338"/>
                    </a:lnTo>
                    <a:lnTo>
                      <a:pt x="388" y="354"/>
                    </a:lnTo>
                    <a:lnTo>
                      <a:pt x="374" y="370"/>
                    </a:lnTo>
                    <a:lnTo>
                      <a:pt x="358" y="384"/>
                    </a:lnTo>
                    <a:lnTo>
                      <a:pt x="342" y="396"/>
                    </a:lnTo>
                    <a:lnTo>
                      <a:pt x="324" y="408"/>
                    </a:lnTo>
                    <a:lnTo>
                      <a:pt x="304" y="416"/>
                    </a:lnTo>
                    <a:lnTo>
                      <a:pt x="284" y="424"/>
                    </a:lnTo>
                    <a:lnTo>
                      <a:pt x="264" y="428"/>
                    </a:lnTo>
                    <a:lnTo>
                      <a:pt x="242" y="432"/>
                    </a:lnTo>
                    <a:lnTo>
                      <a:pt x="220" y="434"/>
                    </a:lnTo>
                    <a:lnTo>
                      <a:pt x="196" y="432"/>
                    </a:lnTo>
                    <a:lnTo>
                      <a:pt x="176" y="428"/>
                    </a:lnTo>
                    <a:lnTo>
                      <a:pt x="154" y="424"/>
                    </a:lnTo>
                    <a:lnTo>
                      <a:pt x="134" y="416"/>
                    </a:lnTo>
                    <a:lnTo>
                      <a:pt x="114" y="408"/>
                    </a:lnTo>
                    <a:lnTo>
                      <a:pt x="96" y="396"/>
                    </a:lnTo>
                    <a:lnTo>
                      <a:pt x="80" y="384"/>
                    </a:lnTo>
                    <a:lnTo>
                      <a:pt x="64" y="370"/>
                    </a:lnTo>
                    <a:lnTo>
                      <a:pt x="50" y="354"/>
                    </a:lnTo>
                    <a:lnTo>
                      <a:pt x="38" y="338"/>
                    </a:lnTo>
                    <a:lnTo>
                      <a:pt x="26" y="320"/>
                    </a:lnTo>
                    <a:lnTo>
                      <a:pt x="16" y="302"/>
                    </a:lnTo>
                    <a:lnTo>
                      <a:pt x="10" y="282"/>
                    </a:lnTo>
                    <a:lnTo>
                      <a:pt x="4" y="260"/>
                    </a:lnTo>
                    <a:lnTo>
                      <a:pt x="0" y="240"/>
                    </a:lnTo>
                    <a:lnTo>
                      <a:pt x="0" y="216"/>
                    </a:lnTo>
                    <a:lnTo>
                      <a:pt x="0" y="194"/>
                    </a:lnTo>
                    <a:lnTo>
                      <a:pt x="4" y="174"/>
                    </a:lnTo>
                    <a:lnTo>
                      <a:pt x="10" y="152"/>
                    </a:lnTo>
                    <a:lnTo>
                      <a:pt x="16" y="132"/>
                    </a:lnTo>
                    <a:lnTo>
                      <a:pt x="26" y="114"/>
                    </a:lnTo>
                    <a:lnTo>
                      <a:pt x="38" y="96"/>
                    </a:lnTo>
                    <a:lnTo>
                      <a:pt x="50" y="80"/>
                    </a:lnTo>
                    <a:lnTo>
                      <a:pt x="64" y="64"/>
                    </a:lnTo>
                    <a:lnTo>
                      <a:pt x="80" y="50"/>
                    </a:lnTo>
                    <a:lnTo>
                      <a:pt x="96" y="38"/>
                    </a:lnTo>
                    <a:lnTo>
                      <a:pt x="114" y="26"/>
                    </a:lnTo>
                    <a:lnTo>
                      <a:pt x="134" y="18"/>
                    </a:lnTo>
                    <a:lnTo>
                      <a:pt x="154" y="10"/>
                    </a:lnTo>
                    <a:lnTo>
                      <a:pt x="176" y="4"/>
                    </a:lnTo>
                    <a:lnTo>
                      <a:pt x="196" y="2"/>
                    </a:lnTo>
                    <a:lnTo>
                      <a:pt x="220" y="0"/>
                    </a:lnTo>
                    <a:close/>
                  </a:path>
                </a:pathLst>
              </a:custGeom>
              <a:solidFill>
                <a:srgbClr val="FFEB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93" name="Freeform 29"/>
              <p:cNvSpPr>
                <a:spLocks/>
              </p:cNvSpPr>
              <p:nvPr/>
            </p:nvSpPr>
            <p:spPr bwMode="auto">
              <a:xfrm>
                <a:off x="2673" y="1936"/>
                <a:ext cx="442" cy="434"/>
              </a:xfrm>
              <a:custGeom>
                <a:avLst/>
                <a:gdLst>
                  <a:gd name="T0" fmla="*/ 220 w 442"/>
                  <a:gd name="T1" fmla="*/ 0 h 434"/>
                  <a:gd name="T2" fmla="*/ 264 w 442"/>
                  <a:gd name="T3" fmla="*/ 4 h 434"/>
                  <a:gd name="T4" fmla="*/ 306 w 442"/>
                  <a:gd name="T5" fmla="*/ 16 h 434"/>
                  <a:gd name="T6" fmla="*/ 344 w 442"/>
                  <a:gd name="T7" fmla="*/ 36 h 434"/>
                  <a:gd name="T8" fmla="*/ 376 w 442"/>
                  <a:gd name="T9" fmla="*/ 62 h 434"/>
                  <a:gd name="T10" fmla="*/ 404 w 442"/>
                  <a:gd name="T11" fmla="*/ 96 h 434"/>
                  <a:gd name="T12" fmla="*/ 424 w 442"/>
                  <a:gd name="T13" fmla="*/ 132 h 434"/>
                  <a:gd name="T14" fmla="*/ 436 w 442"/>
                  <a:gd name="T15" fmla="*/ 172 h 434"/>
                  <a:gd name="T16" fmla="*/ 442 w 442"/>
                  <a:gd name="T17" fmla="*/ 216 h 434"/>
                  <a:gd name="T18" fmla="*/ 440 w 442"/>
                  <a:gd name="T19" fmla="*/ 238 h 434"/>
                  <a:gd name="T20" fmla="*/ 432 w 442"/>
                  <a:gd name="T21" fmla="*/ 282 h 434"/>
                  <a:gd name="T22" fmla="*/ 414 w 442"/>
                  <a:gd name="T23" fmla="*/ 320 h 434"/>
                  <a:gd name="T24" fmla="*/ 390 w 442"/>
                  <a:gd name="T25" fmla="*/ 354 h 434"/>
                  <a:gd name="T26" fmla="*/ 360 w 442"/>
                  <a:gd name="T27" fmla="*/ 384 h 434"/>
                  <a:gd name="T28" fmla="*/ 326 w 442"/>
                  <a:gd name="T29" fmla="*/ 408 h 434"/>
                  <a:gd name="T30" fmla="*/ 286 w 442"/>
                  <a:gd name="T31" fmla="*/ 424 h 434"/>
                  <a:gd name="T32" fmla="*/ 244 w 442"/>
                  <a:gd name="T33" fmla="*/ 432 h 434"/>
                  <a:gd name="T34" fmla="*/ 220 w 442"/>
                  <a:gd name="T35" fmla="*/ 434 h 434"/>
                  <a:gd name="T36" fmla="*/ 176 w 442"/>
                  <a:gd name="T37" fmla="*/ 430 h 434"/>
                  <a:gd name="T38" fmla="*/ 134 w 442"/>
                  <a:gd name="T39" fmla="*/ 416 h 434"/>
                  <a:gd name="T40" fmla="*/ 98 w 442"/>
                  <a:gd name="T41" fmla="*/ 396 h 434"/>
                  <a:gd name="T42" fmla="*/ 64 w 442"/>
                  <a:gd name="T43" fmla="*/ 370 h 434"/>
                  <a:gd name="T44" fmla="*/ 38 w 442"/>
                  <a:gd name="T45" fmla="*/ 338 h 434"/>
                  <a:gd name="T46" fmla="*/ 18 w 442"/>
                  <a:gd name="T47" fmla="*/ 302 h 434"/>
                  <a:gd name="T48" fmla="*/ 4 w 442"/>
                  <a:gd name="T49" fmla="*/ 260 h 434"/>
                  <a:gd name="T50" fmla="*/ 0 w 442"/>
                  <a:gd name="T51" fmla="*/ 216 h 434"/>
                  <a:gd name="T52" fmla="*/ 0 w 442"/>
                  <a:gd name="T53" fmla="*/ 194 h 434"/>
                  <a:gd name="T54" fmla="*/ 10 w 442"/>
                  <a:gd name="T55" fmla="*/ 152 h 434"/>
                  <a:gd name="T56" fmla="*/ 26 w 442"/>
                  <a:gd name="T57" fmla="*/ 114 h 434"/>
                  <a:gd name="T58" fmla="*/ 50 w 442"/>
                  <a:gd name="T59" fmla="*/ 78 h 434"/>
                  <a:gd name="T60" fmla="*/ 80 w 442"/>
                  <a:gd name="T61" fmla="*/ 48 h 434"/>
                  <a:gd name="T62" fmla="*/ 116 w 442"/>
                  <a:gd name="T63" fmla="*/ 26 h 434"/>
                  <a:gd name="T64" fmla="*/ 154 w 442"/>
                  <a:gd name="T65" fmla="*/ 8 h 434"/>
                  <a:gd name="T66" fmla="*/ 198 w 442"/>
                  <a:gd name="T67" fmla="*/ 0 h 434"/>
                  <a:gd name="T68" fmla="*/ 220 w 442"/>
                  <a:gd name="T69" fmla="*/ 0 h 4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42"/>
                  <a:gd name="T106" fmla="*/ 0 h 434"/>
                  <a:gd name="T107" fmla="*/ 442 w 442"/>
                  <a:gd name="T108" fmla="*/ 434 h 4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42" h="434">
                    <a:moveTo>
                      <a:pt x="220" y="0"/>
                    </a:moveTo>
                    <a:lnTo>
                      <a:pt x="220" y="0"/>
                    </a:lnTo>
                    <a:lnTo>
                      <a:pt x="244" y="0"/>
                    </a:lnTo>
                    <a:lnTo>
                      <a:pt x="264" y="4"/>
                    </a:lnTo>
                    <a:lnTo>
                      <a:pt x="286" y="8"/>
                    </a:lnTo>
                    <a:lnTo>
                      <a:pt x="306" y="16"/>
                    </a:lnTo>
                    <a:lnTo>
                      <a:pt x="326" y="26"/>
                    </a:lnTo>
                    <a:lnTo>
                      <a:pt x="344" y="36"/>
                    </a:lnTo>
                    <a:lnTo>
                      <a:pt x="360" y="48"/>
                    </a:lnTo>
                    <a:lnTo>
                      <a:pt x="376" y="62"/>
                    </a:lnTo>
                    <a:lnTo>
                      <a:pt x="390" y="78"/>
                    </a:lnTo>
                    <a:lnTo>
                      <a:pt x="404" y="96"/>
                    </a:lnTo>
                    <a:lnTo>
                      <a:pt x="414" y="114"/>
                    </a:lnTo>
                    <a:lnTo>
                      <a:pt x="424" y="132"/>
                    </a:lnTo>
                    <a:lnTo>
                      <a:pt x="432" y="152"/>
                    </a:lnTo>
                    <a:lnTo>
                      <a:pt x="436" y="172"/>
                    </a:lnTo>
                    <a:lnTo>
                      <a:pt x="440" y="194"/>
                    </a:lnTo>
                    <a:lnTo>
                      <a:pt x="442" y="216"/>
                    </a:lnTo>
                    <a:lnTo>
                      <a:pt x="440" y="238"/>
                    </a:lnTo>
                    <a:lnTo>
                      <a:pt x="436" y="260"/>
                    </a:lnTo>
                    <a:lnTo>
                      <a:pt x="432" y="282"/>
                    </a:lnTo>
                    <a:lnTo>
                      <a:pt x="424" y="302"/>
                    </a:lnTo>
                    <a:lnTo>
                      <a:pt x="414" y="320"/>
                    </a:lnTo>
                    <a:lnTo>
                      <a:pt x="404" y="338"/>
                    </a:lnTo>
                    <a:lnTo>
                      <a:pt x="390" y="354"/>
                    </a:lnTo>
                    <a:lnTo>
                      <a:pt x="376" y="370"/>
                    </a:lnTo>
                    <a:lnTo>
                      <a:pt x="360" y="384"/>
                    </a:lnTo>
                    <a:lnTo>
                      <a:pt x="344" y="396"/>
                    </a:lnTo>
                    <a:lnTo>
                      <a:pt x="326" y="408"/>
                    </a:lnTo>
                    <a:lnTo>
                      <a:pt x="306" y="416"/>
                    </a:lnTo>
                    <a:lnTo>
                      <a:pt x="286" y="424"/>
                    </a:lnTo>
                    <a:lnTo>
                      <a:pt x="264" y="430"/>
                    </a:lnTo>
                    <a:lnTo>
                      <a:pt x="244" y="432"/>
                    </a:lnTo>
                    <a:lnTo>
                      <a:pt x="220" y="434"/>
                    </a:lnTo>
                    <a:lnTo>
                      <a:pt x="198" y="432"/>
                    </a:lnTo>
                    <a:lnTo>
                      <a:pt x="176" y="430"/>
                    </a:lnTo>
                    <a:lnTo>
                      <a:pt x="154" y="424"/>
                    </a:lnTo>
                    <a:lnTo>
                      <a:pt x="134" y="416"/>
                    </a:lnTo>
                    <a:lnTo>
                      <a:pt x="116" y="408"/>
                    </a:lnTo>
                    <a:lnTo>
                      <a:pt x="98" y="396"/>
                    </a:lnTo>
                    <a:lnTo>
                      <a:pt x="80" y="384"/>
                    </a:lnTo>
                    <a:lnTo>
                      <a:pt x="64" y="370"/>
                    </a:lnTo>
                    <a:lnTo>
                      <a:pt x="50" y="354"/>
                    </a:lnTo>
                    <a:lnTo>
                      <a:pt x="38" y="338"/>
                    </a:lnTo>
                    <a:lnTo>
                      <a:pt x="26" y="320"/>
                    </a:lnTo>
                    <a:lnTo>
                      <a:pt x="18" y="302"/>
                    </a:lnTo>
                    <a:lnTo>
                      <a:pt x="10" y="282"/>
                    </a:lnTo>
                    <a:lnTo>
                      <a:pt x="4" y="260"/>
                    </a:lnTo>
                    <a:lnTo>
                      <a:pt x="0" y="238"/>
                    </a:lnTo>
                    <a:lnTo>
                      <a:pt x="0" y="216"/>
                    </a:lnTo>
                    <a:lnTo>
                      <a:pt x="0" y="194"/>
                    </a:lnTo>
                    <a:lnTo>
                      <a:pt x="4" y="172"/>
                    </a:lnTo>
                    <a:lnTo>
                      <a:pt x="10" y="152"/>
                    </a:lnTo>
                    <a:lnTo>
                      <a:pt x="18" y="132"/>
                    </a:lnTo>
                    <a:lnTo>
                      <a:pt x="26" y="114"/>
                    </a:lnTo>
                    <a:lnTo>
                      <a:pt x="38" y="96"/>
                    </a:lnTo>
                    <a:lnTo>
                      <a:pt x="50" y="78"/>
                    </a:lnTo>
                    <a:lnTo>
                      <a:pt x="64" y="62"/>
                    </a:lnTo>
                    <a:lnTo>
                      <a:pt x="80" y="48"/>
                    </a:lnTo>
                    <a:lnTo>
                      <a:pt x="98" y="36"/>
                    </a:lnTo>
                    <a:lnTo>
                      <a:pt x="116" y="26"/>
                    </a:lnTo>
                    <a:lnTo>
                      <a:pt x="134" y="16"/>
                    </a:lnTo>
                    <a:lnTo>
                      <a:pt x="154" y="8"/>
                    </a:lnTo>
                    <a:lnTo>
                      <a:pt x="176" y="4"/>
                    </a:lnTo>
                    <a:lnTo>
                      <a:pt x="198" y="0"/>
                    </a:lnTo>
                    <a:lnTo>
                      <a:pt x="220" y="0"/>
                    </a:lnTo>
                    <a:close/>
                  </a:path>
                </a:pathLst>
              </a:custGeom>
              <a:solidFill>
                <a:srgbClr val="FFE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94" name="Freeform 30"/>
              <p:cNvSpPr>
                <a:spLocks/>
              </p:cNvSpPr>
              <p:nvPr/>
            </p:nvSpPr>
            <p:spPr bwMode="auto">
              <a:xfrm>
                <a:off x="2671" y="1934"/>
                <a:ext cx="444" cy="436"/>
              </a:xfrm>
              <a:custGeom>
                <a:avLst/>
                <a:gdLst>
                  <a:gd name="T0" fmla="*/ 222 w 444"/>
                  <a:gd name="T1" fmla="*/ 0 h 436"/>
                  <a:gd name="T2" fmla="*/ 266 w 444"/>
                  <a:gd name="T3" fmla="*/ 4 h 436"/>
                  <a:gd name="T4" fmla="*/ 308 w 444"/>
                  <a:gd name="T5" fmla="*/ 16 h 436"/>
                  <a:gd name="T6" fmla="*/ 346 w 444"/>
                  <a:gd name="T7" fmla="*/ 38 h 436"/>
                  <a:gd name="T8" fmla="*/ 378 w 444"/>
                  <a:gd name="T9" fmla="*/ 64 h 436"/>
                  <a:gd name="T10" fmla="*/ 406 w 444"/>
                  <a:gd name="T11" fmla="*/ 96 h 436"/>
                  <a:gd name="T12" fmla="*/ 426 w 444"/>
                  <a:gd name="T13" fmla="*/ 134 h 436"/>
                  <a:gd name="T14" fmla="*/ 440 w 444"/>
                  <a:gd name="T15" fmla="*/ 174 h 436"/>
                  <a:gd name="T16" fmla="*/ 444 w 444"/>
                  <a:gd name="T17" fmla="*/ 218 h 436"/>
                  <a:gd name="T18" fmla="*/ 442 w 444"/>
                  <a:gd name="T19" fmla="*/ 240 h 436"/>
                  <a:gd name="T20" fmla="*/ 434 w 444"/>
                  <a:gd name="T21" fmla="*/ 284 h 436"/>
                  <a:gd name="T22" fmla="*/ 416 w 444"/>
                  <a:gd name="T23" fmla="*/ 322 h 436"/>
                  <a:gd name="T24" fmla="*/ 392 w 444"/>
                  <a:gd name="T25" fmla="*/ 358 h 436"/>
                  <a:gd name="T26" fmla="*/ 362 w 444"/>
                  <a:gd name="T27" fmla="*/ 386 h 436"/>
                  <a:gd name="T28" fmla="*/ 328 w 444"/>
                  <a:gd name="T29" fmla="*/ 410 h 436"/>
                  <a:gd name="T30" fmla="*/ 288 w 444"/>
                  <a:gd name="T31" fmla="*/ 428 h 436"/>
                  <a:gd name="T32" fmla="*/ 244 w 444"/>
                  <a:gd name="T33" fmla="*/ 436 h 436"/>
                  <a:gd name="T34" fmla="*/ 222 w 444"/>
                  <a:gd name="T35" fmla="*/ 436 h 436"/>
                  <a:gd name="T36" fmla="*/ 178 w 444"/>
                  <a:gd name="T37" fmla="*/ 432 h 436"/>
                  <a:gd name="T38" fmla="*/ 136 w 444"/>
                  <a:gd name="T39" fmla="*/ 420 h 436"/>
                  <a:gd name="T40" fmla="*/ 98 w 444"/>
                  <a:gd name="T41" fmla="*/ 400 h 436"/>
                  <a:gd name="T42" fmla="*/ 66 w 444"/>
                  <a:gd name="T43" fmla="*/ 372 h 436"/>
                  <a:gd name="T44" fmla="*/ 38 w 444"/>
                  <a:gd name="T45" fmla="*/ 340 h 436"/>
                  <a:gd name="T46" fmla="*/ 18 w 444"/>
                  <a:gd name="T47" fmla="*/ 304 h 436"/>
                  <a:gd name="T48" fmla="*/ 4 w 444"/>
                  <a:gd name="T49" fmla="*/ 262 h 436"/>
                  <a:gd name="T50" fmla="*/ 0 w 444"/>
                  <a:gd name="T51" fmla="*/ 218 h 436"/>
                  <a:gd name="T52" fmla="*/ 2 w 444"/>
                  <a:gd name="T53" fmla="*/ 196 h 436"/>
                  <a:gd name="T54" fmla="*/ 10 w 444"/>
                  <a:gd name="T55" fmla="*/ 154 h 436"/>
                  <a:gd name="T56" fmla="*/ 26 w 444"/>
                  <a:gd name="T57" fmla="*/ 114 h 436"/>
                  <a:gd name="T58" fmla="*/ 50 w 444"/>
                  <a:gd name="T59" fmla="*/ 80 h 436"/>
                  <a:gd name="T60" fmla="*/ 80 w 444"/>
                  <a:gd name="T61" fmla="*/ 50 h 436"/>
                  <a:gd name="T62" fmla="*/ 116 w 444"/>
                  <a:gd name="T63" fmla="*/ 26 h 436"/>
                  <a:gd name="T64" fmla="*/ 156 w 444"/>
                  <a:gd name="T65" fmla="*/ 10 h 436"/>
                  <a:gd name="T66" fmla="*/ 200 w 444"/>
                  <a:gd name="T67" fmla="*/ 0 h 436"/>
                  <a:gd name="T68" fmla="*/ 222 w 444"/>
                  <a:gd name="T69" fmla="*/ 0 h 4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44"/>
                  <a:gd name="T106" fmla="*/ 0 h 436"/>
                  <a:gd name="T107" fmla="*/ 444 w 444"/>
                  <a:gd name="T108" fmla="*/ 436 h 4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44" h="436">
                    <a:moveTo>
                      <a:pt x="222" y="0"/>
                    </a:moveTo>
                    <a:lnTo>
                      <a:pt x="222" y="0"/>
                    </a:lnTo>
                    <a:lnTo>
                      <a:pt x="244" y="0"/>
                    </a:lnTo>
                    <a:lnTo>
                      <a:pt x="266" y="4"/>
                    </a:lnTo>
                    <a:lnTo>
                      <a:pt x="288" y="10"/>
                    </a:lnTo>
                    <a:lnTo>
                      <a:pt x="308" y="16"/>
                    </a:lnTo>
                    <a:lnTo>
                      <a:pt x="328" y="26"/>
                    </a:lnTo>
                    <a:lnTo>
                      <a:pt x="346" y="38"/>
                    </a:lnTo>
                    <a:lnTo>
                      <a:pt x="362" y="50"/>
                    </a:lnTo>
                    <a:lnTo>
                      <a:pt x="378" y="64"/>
                    </a:lnTo>
                    <a:lnTo>
                      <a:pt x="392" y="80"/>
                    </a:lnTo>
                    <a:lnTo>
                      <a:pt x="406" y="96"/>
                    </a:lnTo>
                    <a:lnTo>
                      <a:pt x="416" y="114"/>
                    </a:lnTo>
                    <a:lnTo>
                      <a:pt x="426" y="134"/>
                    </a:lnTo>
                    <a:lnTo>
                      <a:pt x="434" y="154"/>
                    </a:lnTo>
                    <a:lnTo>
                      <a:pt x="440" y="174"/>
                    </a:lnTo>
                    <a:lnTo>
                      <a:pt x="442" y="196"/>
                    </a:lnTo>
                    <a:lnTo>
                      <a:pt x="444" y="218"/>
                    </a:lnTo>
                    <a:lnTo>
                      <a:pt x="442" y="240"/>
                    </a:lnTo>
                    <a:lnTo>
                      <a:pt x="440" y="262"/>
                    </a:lnTo>
                    <a:lnTo>
                      <a:pt x="434" y="284"/>
                    </a:lnTo>
                    <a:lnTo>
                      <a:pt x="426" y="304"/>
                    </a:lnTo>
                    <a:lnTo>
                      <a:pt x="416" y="322"/>
                    </a:lnTo>
                    <a:lnTo>
                      <a:pt x="406" y="340"/>
                    </a:lnTo>
                    <a:lnTo>
                      <a:pt x="392" y="358"/>
                    </a:lnTo>
                    <a:lnTo>
                      <a:pt x="378" y="372"/>
                    </a:lnTo>
                    <a:lnTo>
                      <a:pt x="362" y="386"/>
                    </a:lnTo>
                    <a:lnTo>
                      <a:pt x="346" y="400"/>
                    </a:lnTo>
                    <a:lnTo>
                      <a:pt x="328" y="410"/>
                    </a:lnTo>
                    <a:lnTo>
                      <a:pt x="308" y="420"/>
                    </a:lnTo>
                    <a:lnTo>
                      <a:pt x="288" y="428"/>
                    </a:lnTo>
                    <a:lnTo>
                      <a:pt x="266" y="432"/>
                    </a:lnTo>
                    <a:lnTo>
                      <a:pt x="244" y="436"/>
                    </a:lnTo>
                    <a:lnTo>
                      <a:pt x="222" y="436"/>
                    </a:lnTo>
                    <a:lnTo>
                      <a:pt x="200" y="436"/>
                    </a:lnTo>
                    <a:lnTo>
                      <a:pt x="178" y="432"/>
                    </a:lnTo>
                    <a:lnTo>
                      <a:pt x="156" y="428"/>
                    </a:lnTo>
                    <a:lnTo>
                      <a:pt x="136" y="420"/>
                    </a:lnTo>
                    <a:lnTo>
                      <a:pt x="116" y="410"/>
                    </a:lnTo>
                    <a:lnTo>
                      <a:pt x="98" y="400"/>
                    </a:lnTo>
                    <a:lnTo>
                      <a:pt x="80" y="386"/>
                    </a:lnTo>
                    <a:lnTo>
                      <a:pt x="66" y="372"/>
                    </a:lnTo>
                    <a:lnTo>
                      <a:pt x="50" y="358"/>
                    </a:lnTo>
                    <a:lnTo>
                      <a:pt x="38" y="340"/>
                    </a:lnTo>
                    <a:lnTo>
                      <a:pt x="26" y="322"/>
                    </a:lnTo>
                    <a:lnTo>
                      <a:pt x="18" y="304"/>
                    </a:lnTo>
                    <a:lnTo>
                      <a:pt x="10" y="284"/>
                    </a:lnTo>
                    <a:lnTo>
                      <a:pt x="4" y="262"/>
                    </a:lnTo>
                    <a:lnTo>
                      <a:pt x="2" y="240"/>
                    </a:lnTo>
                    <a:lnTo>
                      <a:pt x="0" y="218"/>
                    </a:lnTo>
                    <a:lnTo>
                      <a:pt x="2" y="196"/>
                    </a:lnTo>
                    <a:lnTo>
                      <a:pt x="4" y="174"/>
                    </a:lnTo>
                    <a:lnTo>
                      <a:pt x="10" y="154"/>
                    </a:lnTo>
                    <a:lnTo>
                      <a:pt x="18" y="134"/>
                    </a:lnTo>
                    <a:lnTo>
                      <a:pt x="26" y="114"/>
                    </a:lnTo>
                    <a:lnTo>
                      <a:pt x="38" y="96"/>
                    </a:lnTo>
                    <a:lnTo>
                      <a:pt x="50" y="80"/>
                    </a:lnTo>
                    <a:lnTo>
                      <a:pt x="66" y="64"/>
                    </a:lnTo>
                    <a:lnTo>
                      <a:pt x="80" y="50"/>
                    </a:lnTo>
                    <a:lnTo>
                      <a:pt x="98" y="38"/>
                    </a:lnTo>
                    <a:lnTo>
                      <a:pt x="116" y="26"/>
                    </a:lnTo>
                    <a:lnTo>
                      <a:pt x="136" y="16"/>
                    </a:lnTo>
                    <a:lnTo>
                      <a:pt x="156" y="10"/>
                    </a:lnTo>
                    <a:lnTo>
                      <a:pt x="178" y="4"/>
                    </a:lnTo>
                    <a:lnTo>
                      <a:pt x="200" y="0"/>
                    </a:lnTo>
                    <a:lnTo>
                      <a:pt x="222" y="0"/>
                    </a:lnTo>
                    <a:close/>
                  </a:path>
                </a:pathLst>
              </a:custGeom>
              <a:solidFill>
                <a:srgbClr val="FFD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95" name="Freeform 31"/>
              <p:cNvSpPr>
                <a:spLocks/>
              </p:cNvSpPr>
              <p:nvPr/>
            </p:nvSpPr>
            <p:spPr bwMode="auto">
              <a:xfrm>
                <a:off x="2669" y="1932"/>
                <a:ext cx="446" cy="440"/>
              </a:xfrm>
              <a:custGeom>
                <a:avLst/>
                <a:gdLst>
                  <a:gd name="T0" fmla="*/ 224 w 446"/>
                  <a:gd name="T1" fmla="*/ 0 h 440"/>
                  <a:gd name="T2" fmla="*/ 268 w 446"/>
                  <a:gd name="T3" fmla="*/ 4 h 440"/>
                  <a:gd name="T4" fmla="*/ 310 w 446"/>
                  <a:gd name="T5" fmla="*/ 18 h 440"/>
                  <a:gd name="T6" fmla="*/ 348 w 446"/>
                  <a:gd name="T7" fmla="*/ 38 h 440"/>
                  <a:gd name="T8" fmla="*/ 380 w 446"/>
                  <a:gd name="T9" fmla="*/ 64 h 440"/>
                  <a:gd name="T10" fmla="*/ 408 w 446"/>
                  <a:gd name="T11" fmla="*/ 98 h 440"/>
                  <a:gd name="T12" fmla="*/ 428 w 446"/>
                  <a:gd name="T13" fmla="*/ 134 h 440"/>
                  <a:gd name="T14" fmla="*/ 442 w 446"/>
                  <a:gd name="T15" fmla="*/ 176 h 440"/>
                  <a:gd name="T16" fmla="*/ 446 w 446"/>
                  <a:gd name="T17" fmla="*/ 220 h 440"/>
                  <a:gd name="T18" fmla="*/ 446 w 446"/>
                  <a:gd name="T19" fmla="*/ 242 h 440"/>
                  <a:gd name="T20" fmla="*/ 436 w 446"/>
                  <a:gd name="T21" fmla="*/ 286 h 440"/>
                  <a:gd name="T22" fmla="*/ 420 w 446"/>
                  <a:gd name="T23" fmla="*/ 324 h 440"/>
                  <a:gd name="T24" fmla="*/ 396 w 446"/>
                  <a:gd name="T25" fmla="*/ 360 h 440"/>
                  <a:gd name="T26" fmla="*/ 364 w 446"/>
                  <a:gd name="T27" fmla="*/ 390 h 440"/>
                  <a:gd name="T28" fmla="*/ 330 w 446"/>
                  <a:gd name="T29" fmla="*/ 414 h 440"/>
                  <a:gd name="T30" fmla="*/ 290 w 446"/>
                  <a:gd name="T31" fmla="*/ 430 h 440"/>
                  <a:gd name="T32" fmla="*/ 246 w 446"/>
                  <a:gd name="T33" fmla="*/ 438 h 440"/>
                  <a:gd name="T34" fmla="*/ 224 w 446"/>
                  <a:gd name="T35" fmla="*/ 440 h 440"/>
                  <a:gd name="T36" fmla="*/ 178 w 446"/>
                  <a:gd name="T37" fmla="*/ 436 h 440"/>
                  <a:gd name="T38" fmla="*/ 136 w 446"/>
                  <a:gd name="T39" fmla="*/ 422 h 440"/>
                  <a:gd name="T40" fmla="*/ 98 w 446"/>
                  <a:gd name="T41" fmla="*/ 402 h 440"/>
                  <a:gd name="T42" fmla="*/ 66 w 446"/>
                  <a:gd name="T43" fmla="*/ 376 h 440"/>
                  <a:gd name="T44" fmla="*/ 38 w 446"/>
                  <a:gd name="T45" fmla="*/ 342 h 440"/>
                  <a:gd name="T46" fmla="*/ 18 w 446"/>
                  <a:gd name="T47" fmla="*/ 306 h 440"/>
                  <a:gd name="T48" fmla="*/ 4 w 446"/>
                  <a:gd name="T49" fmla="*/ 264 h 440"/>
                  <a:gd name="T50" fmla="*/ 0 w 446"/>
                  <a:gd name="T51" fmla="*/ 220 h 440"/>
                  <a:gd name="T52" fmla="*/ 2 w 446"/>
                  <a:gd name="T53" fmla="*/ 198 h 440"/>
                  <a:gd name="T54" fmla="*/ 10 w 446"/>
                  <a:gd name="T55" fmla="*/ 154 h 440"/>
                  <a:gd name="T56" fmla="*/ 28 w 446"/>
                  <a:gd name="T57" fmla="*/ 116 h 440"/>
                  <a:gd name="T58" fmla="*/ 52 w 446"/>
                  <a:gd name="T59" fmla="*/ 80 h 440"/>
                  <a:gd name="T60" fmla="*/ 82 w 446"/>
                  <a:gd name="T61" fmla="*/ 50 h 440"/>
                  <a:gd name="T62" fmla="*/ 116 w 446"/>
                  <a:gd name="T63" fmla="*/ 26 h 440"/>
                  <a:gd name="T64" fmla="*/ 156 w 446"/>
                  <a:gd name="T65" fmla="*/ 10 h 440"/>
                  <a:gd name="T66" fmla="*/ 200 w 446"/>
                  <a:gd name="T67" fmla="*/ 2 h 440"/>
                  <a:gd name="T68" fmla="*/ 224 w 446"/>
                  <a:gd name="T69" fmla="*/ 0 h 4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46"/>
                  <a:gd name="T106" fmla="*/ 0 h 440"/>
                  <a:gd name="T107" fmla="*/ 446 w 446"/>
                  <a:gd name="T108" fmla="*/ 440 h 4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46" h="440">
                    <a:moveTo>
                      <a:pt x="224" y="0"/>
                    </a:moveTo>
                    <a:lnTo>
                      <a:pt x="224" y="0"/>
                    </a:lnTo>
                    <a:lnTo>
                      <a:pt x="246" y="2"/>
                    </a:lnTo>
                    <a:lnTo>
                      <a:pt x="268" y="4"/>
                    </a:lnTo>
                    <a:lnTo>
                      <a:pt x="290" y="10"/>
                    </a:lnTo>
                    <a:lnTo>
                      <a:pt x="310" y="18"/>
                    </a:lnTo>
                    <a:lnTo>
                      <a:pt x="330" y="26"/>
                    </a:lnTo>
                    <a:lnTo>
                      <a:pt x="348" y="38"/>
                    </a:lnTo>
                    <a:lnTo>
                      <a:pt x="364" y="50"/>
                    </a:lnTo>
                    <a:lnTo>
                      <a:pt x="380" y="64"/>
                    </a:lnTo>
                    <a:lnTo>
                      <a:pt x="396" y="80"/>
                    </a:lnTo>
                    <a:lnTo>
                      <a:pt x="408" y="98"/>
                    </a:lnTo>
                    <a:lnTo>
                      <a:pt x="420" y="116"/>
                    </a:lnTo>
                    <a:lnTo>
                      <a:pt x="428" y="134"/>
                    </a:lnTo>
                    <a:lnTo>
                      <a:pt x="436" y="154"/>
                    </a:lnTo>
                    <a:lnTo>
                      <a:pt x="442" y="176"/>
                    </a:lnTo>
                    <a:lnTo>
                      <a:pt x="446" y="198"/>
                    </a:lnTo>
                    <a:lnTo>
                      <a:pt x="446" y="220"/>
                    </a:lnTo>
                    <a:lnTo>
                      <a:pt x="446" y="242"/>
                    </a:lnTo>
                    <a:lnTo>
                      <a:pt x="442" y="264"/>
                    </a:lnTo>
                    <a:lnTo>
                      <a:pt x="436" y="286"/>
                    </a:lnTo>
                    <a:lnTo>
                      <a:pt x="428" y="306"/>
                    </a:lnTo>
                    <a:lnTo>
                      <a:pt x="420" y="324"/>
                    </a:lnTo>
                    <a:lnTo>
                      <a:pt x="408" y="342"/>
                    </a:lnTo>
                    <a:lnTo>
                      <a:pt x="396" y="360"/>
                    </a:lnTo>
                    <a:lnTo>
                      <a:pt x="380" y="376"/>
                    </a:lnTo>
                    <a:lnTo>
                      <a:pt x="364" y="390"/>
                    </a:lnTo>
                    <a:lnTo>
                      <a:pt x="348" y="402"/>
                    </a:lnTo>
                    <a:lnTo>
                      <a:pt x="330" y="414"/>
                    </a:lnTo>
                    <a:lnTo>
                      <a:pt x="310" y="422"/>
                    </a:lnTo>
                    <a:lnTo>
                      <a:pt x="290" y="430"/>
                    </a:lnTo>
                    <a:lnTo>
                      <a:pt x="268" y="436"/>
                    </a:lnTo>
                    <a:lnTo>
                      <a:pt x="246" y="438"/>
                    </a:lnTo>
                    <a:lnTo>
                      <a:pt x="224" y="440"/>
                    </a:lnTo>
                    <a:lnTo>
                      <a:pt x="200" y="438"/>
                    </a:lnTo>
                    <a:lnTo>
                      <a:pt x="178" y="436"/>
                    </a:lnTo>
                    <a:lnTo>
                      <a:pt x="156" y="430"/>
                    </a:lnTo>
                    <a:lnTo>
                      <a:pt x="136" y="422"/>
                    </a:lnTo>
                    <a:lnTo>
                      <a:pt x="116" y="414"/>
                    </a:lnTo>
                    <a:lnTo>
                      <a:pt x="98" y="402"/>
                    </a:lnTo>
                    <a:lnTo>
                      <a:pt x="82" y="390"/>
                    </a:lnTo>
                    <a:lnTo>
                      <a:pt x="66" y="376"/>
                    </a:lnTo>
                    <a:lnTo>
                      <a:pt x="52" y="360"/>
                    </a:lnTo>
                    <a:lnTo>
                      <a:pt x="38" y="342"/>
                    </a:lnTo>
                    <a:lnTo>
                      <a:pt x="28" y="324"/>
                    </a:lnTo>
                    <a:lnTo>
                      <a:pt x="18" y="306"/>
                    </a:lnTo>
                    <a:lnTo>
                      <a:pt x="10" y="286"/>
                    </a:lnTo>
                    <a:lnTo>
                      <a:pt x="4" y="264"/>
                    </a:lnTo>
                    <a:lnTo>
                      <a:pt x="2" y="242"/>
                    </a:lnTo>
                    <a:lnTo>
                      <a:pt x="0" y="220"/>
                    </a:lnTo>
                    <a:lnTo>
                      <a:pt x="2" y="198"/>
                    </a:lnTo>
                    <a:lnTo>
                      <a:pt x="4" y="176"/>
                    </a:lnTo>
                    <a:lnTo>
                      <a:pt x="10" y="154"/>
                    </a:lnTo>
                    <a:lnTo>
                      <a:pt x="18" y="134"/>
                    </a:lnTo>
                    <a:lnTo>
                      <a:pt x="28" y="116"/>
                    </a:lnTo>
                    <a:lnTo>
                      <a:pt x="38" y="98"/>
                    </a:lnTo>
                    <a:lnTo>
                      <a:pt x="52" y="80"/>
                    </a:lnTo>
                    <a:lnTo>
                      <a:pt x="66" y="64"/>
                    </a:lnTo>
                    <a:lnTo>
                      <a:pt x="82" y="50"/>
                    </a:lnTo>
                    <a:lnTo>
                      <a:pt x="98" y="38"/>
                    </a:lnTo>
                    <a:lnTo>
                      <a:pt x="116" y="26"/>
                    </a:lnTo>
                    <a:lnTo>
                      <a:pt x="136" y="18"/>
                    </a:lnTo>
                    <a:lnTo>
                      <a:pt x="156" y="10"/>
                    </a:lnTo>
                    <a:lnTo>
                      <a:pt x="178" y="4"/>
                    </a:lnTo>
                    <a:lnTo>
                      <a:pt x="200" y="2"/>
                    </a:lnTo>
                    <a:lnTo>
                      <a:pt x="224" y="0"/>
                    </a:lnTo>
                    <a:close/>
                  </a:path>
                </a:pathLst>
              </a:custGeom>
              <a:solidFill>
                <a:srgbClr val="FFC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96" name="Freeform 32"/>
              <p:cNvSpPr>
                <a:spLocks/>
              </p:cNvSpPr>
              <p:nvPr/>
            </p:nvSpPr>
            <p:spPr bwMode="auto">
              <a:xfrm>
                <a:off x="2667" y="1930"/>
                <a:ext cx="448" cy="442"/>
              </a:xfrm>
              <a:custGeom>
                <a:avLst/>
                <a:gdLst>
                  <a:gd name="T0" fmla="*/ 224 w 448"/>
                  <a:gd name="T1" fmla="*/ 0 h 442"/>
                  <a:gd name="T2" fmla="*/ 270 w 448"/>
                  <a:gd name="T3" fmla="*/ 6 h 442"/>
                  <a:gd name="T4" fmla="*/ 312 w 448"/>
                  <a:gd name="T5" fmla="*/ 18 h 442"/>
                  <a:gd name="T6" fmla="*/ 350 w 448"/>
                  <a:gd name="T7" fmla="*/ 38 h 442"/>
                  <a:gd name="T8" fmla="*/ 382 w 448"/>
                  <a:gd name="T9" fmla="*/ 66 h 442"/>
                  <a:gd name="T10" fmla="*/ 410 w 448"/>
                  <a:gd name="T11" fmla="*/ 98 h 442"/>
                  <a:gd name="T12" fmla="*/ 430 w 448"/>
                  <a:gd name="T13" fmla="*/ 136 h 442"/>
                  <a:gd name="T14" fmla="*/ 444 w 448"/>
                  <a:gd name="T15" fmla="*/ 178 h 442"/>
                  <a:gd name="T16" fmla="*/ 448 w 448"/>
                  <a:gd name="T17" fmla="*/ 222 h 442"/>
                  <a:gd name="T18" fmla="*/ 448 w 448"/>
                  <a:gd name="T19" fmla="*/ 244 h 442"/>
                  <a:gd name="T20" fmla="*/ 438 w 448"/>
                  <a:gd name="T21" fmla="*/ 288 h 442"/>
                  <a:gd name="T22" fmla="*/ 422 w 448"/>
                  <a:gd name="T23" fmla="*/ 326 h 442"/>
                  <a:gd name="T24" fmla="*/ 398 w 448"/>
                  <a:gd name="T25" fmla="*/ 362 h 442"/>
                  <a:gd name="T26" fmla="*/ 366 w 448"/>
                  <a:gd name="T27" fmla="*/ 392 h 442"/>
                  <a:gd name="T28" fmla="*/ 332 w 448"/>
                  <a:gd name="T29" fmla="*/ 416 h 442"/>
                  <a:gd name="T30" fmla="*/ 290 w 448"/>
                  <a:gd name="T31" fmla="*/ 432 h 442"/>
                  <a:gd name="T32" fmla="*/ 248 w 448"/>
                  <a:gd name="T33" fmla="*/ 442 h 442"/>
                  <a:gd name="T34" fmla="*/ 224 w 448"/>
                  <a:gd name="T35" fmla="*/ 442 h 442"/>
                  <a:gd name="T36" fmla="*/ 180 w 448"/>
                  <a:gd name="T37" fmla="*/ 438 h 442"/>
                  <a:gd name="T38" fmla="*/ 138 w 448"/>
                  <a:gd name="T39" fmla="*/ 424 h 442"/>
                  <a:gd name="T40" fmla="*/ 100 w 448"/>
                  <a:gd name="T41" fmla="*/ 404 h 442"/>
                  <a:gd name="T42" fmla="*/ 66 w 448"/>
                  <a:gd name="T43" fmla="*/ 378 h 442"/>
                  <a:gd name="T44" fmla="*/ 38 w 448"/>
                  <a:gd name="T45" fmla="*/ 344 h 442"/>
                  <a:gd name="T46" fmla="*/ 18 w 448"/>
                  <a:gd name="T47" fmla="*/ 308 h 442"/>
                  <a:gd name="T48" fmla="*/ 4 w 448"/>
                  <a:gd name="T49" fmla="*/ 266 h 442"/>
                  <a:gd name="T50" fmla="*/ 0 w 448"/>
                  <a:gd name="T51" fmla="*/ 222 h 442"/>
                  <a:gd name="T52" fmla="*/ 2 w 448"/>
                  <a:gd name="T53" fmla="*/ 200 h 442"/>
                  <a:gd name="T54" fmla="*/ 10 w 448"/>
                  <a:gd name="T55" fmla="*/ 156 h 442"/>
                  <a:gd name="T56" fmla="*/ 28 w 448"/>
                  <a:gd name="T57" fmla="*/ 116 h 442"/>
                  <a:gd name="T58" fmla="*/ 52 w 448"/>
                  <a:gd name="T59" fmla="*/ 82 h 442"/>
                  <a:gd name="T60" fmla="*/ 82 w 448"/>
                  <a:gd name="T61" fmla="*/ 52 h 442"/>
                  <a:gd name="T62" fmla="*/ 118 w 448"/>
                  <a:gd name="T63" fmla="*/ 28 h 442"/>
                  <a:gd name="T64" fmla="*/ 158 w 448"/>
                  <a:gd name="T65" fmla="*/ 10 h 442"/>
                  <a:gd name="T66" fmla="*/ 202 w 448"/>
                  <a:gd name="T67" fmla="*/ 2 h 442"/>
                  <a:gd name="T68" fmla="*/ 224 w 448"/>
                  <a:gd name="T69" fmla="*/ 0 h 4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48"/>
                  <a:gd name="T106" fmla="*/ 0 h 442"/>
                  <a:gd name="T107" fmla="*/ 448 w 448"/>
                  <a:gd name="T108" fmla="*/ 442 h 4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48" h="442">
                    <a:moveTo>
                      <a:pt x="224" y="0"/>
                    </a:moveTo>
                    <a:lnTo>
                      <a:pt x="224" y="0"/>
                    </a:lnTo>
                    <a:lnTo>
                      <a:pt x="248" y="2"/>
                    </a:lnTo>
                    <a:lnTo>
                      <a:pt x="270" y="6"/>
                    </a:lnTo>
                    <a:lnTo>
                      <a:pt x="290" y="10"/>
                    </a:lnTo>
                    <a:lnTo>
                      <a:pt x="312" y="18"/>
                    </a:lnTo>
                    <a:lnTo>
                      <a:pt x="332" y="28"/>
                    </a:lnTo>
                    <a:lnTo>
                      <a:pt x="350" y="38"/>
                    </a:lnTo>
                    <a:lnTo>
                      <a:pt x="366" y="52"/>
                    </a:lnTo>
                    <a:lnTo>
                      <a:pt x="382" y="66"/>
                    </a:lnTo>
                    <a:lnTo>
                      <a:pt x="398" y="82"/>
                    </a:lnTo>
                    <a:lnTo>
                      <a:pt x="410" y="98"/>
                    </a:lnTo>
                    <a:lnTo>
                      <a:pt x="422" y="116"/>
                    </a:lnTo>
                    <a:lnTo>
                      <a:pt x="430" y="136"/>
                    </a:lnTo>
                    <a:lnTo>
                      <a:pt x="438" y="156"/>
                    </a:lnTo>
                    <a:lnTo>
                      <a:pt x="444" y="178"/>
                    </a:lnTo>
                    <a:lnTo>
                      <a:pt x="448" y="200"/>
                    </a:lnTo>
                    <a:lnTo>
                      <a:pt x="448" y="222"/>
                    </a:lnTo>
                    <a:lnTo>
                      <a:pt x="448" y="244"/>
                    </a:lnTo>
                    <a:lnTo>
                      <a:pt x="444" y="266"/>
                    </a:lnTo>
                    <a:lnTo>
                      <a:pt x="438" y="288"/>
                    </a:lnTo>
                    <a:lnTo>
                      <a:pt x="430" y="308"/>
                    </a:lnTo>
                    <a:lnTo>
                      <a:pt x="422" y="326"/>
                    </a:lnTo>
                    <a:lnTo>
                      <a:pt x="410" y="344"/>
                    </a:lnTo>
                    <a:lnTo>
                      <a:pt x="398" y="362"/>
                    </a:lnTo>
                    <a:lnTo>
                      <a:pt x="382" y="378"/>
                    </a:lnTo>
                    <a:lnTo>
                      <a:pt x="366" y="392"/>
                    </a:lnTo>
                    <a:lnTo>
                      <a:pt x="350" y="404"/>
                    </a:lnTo>
                    <a:lnTo>
                      <a:pt x="332" y="416"/>
                    </a:lnTo>
                    <a:lnTo>
                      <a:pt x="312" y="424"/>
                    </a:lnTo>
                    <a:lnTo>
                      <a:pt x="290" y="432"/>
                    </a:lnTo>
                    <a:lnTo>
                      <a:pt x="270" y="438"/>
                    </a:lnTo>
                    <a:lnTo>
                      <a:pt x="248" y="442"/>
                    </a:lnTo>
                    <a:lnTo>
                      <a:pt x="224" y="442"/>
                    </a:lnTo>
                    <a:lnTo>
                      <a:pt x="202" y="442"/>
                    </a:lnTo>
                    <a:lnTo>
                      <a:pt x="180" y="438"/>
                    </a:lnTo>
                    <a:lnTo>
                      <a:pt x="158" y="432"/>
                    </a:lnTo>
                    <a:lnTo>
                      <a:pt x="138" y="424"/>
                    </a:lnTo>
                    <a:lnTo>
                      <a:pt x="118" y="416"/>
                    </a:lnTo>
                    <a:lnTo>
                      <a:pt x="100" y="404"/>
                    </a:lnTo>
                    <a:lnTo>
                      <a:pt x="82" y="392"/>
                    </a:lnTo>
                    <a:lnTo>
                      <a:pt x="66" y="378"/>
                    </a:lnTo>
                    <a:lnTo>
                      <a:pt x="52" y="362"/>
                    </a:lnTo>
                    <a:lnTo>
                      <a:pt x="38" y="344"/>
                    </a:lnTo>
                    <a:lnTo>
                      <a:pt x="28" y="326"/>
                    </a:lnTo>
                    <a:lnTo>
                      <a:pt x="18" y="308"/>
                    </a:lnTo>
                    <a:lnTo>
                      <a:pt x="10" y="288"/>
                    </a:lnTo>
                    <a:lnTo>
                      <a:pt x="4" y="266"/>
                    </a:lnTo>
                    <a:lnTo>
                      <a:pt x="2" y="244"/>
                    </a:lnTo>
                    <a:lnTo>
                      <a:pt x="0" y="222"/>
                    </a:lnTo>
                    <a:lnTo>
                      <a:pt x="2" y="200"/>
                    </a:lnTo>
                    <a:lnTo>
                      <a:pt x="4" y="178"/>
                    </a:lnTo>
                    <a:lnTo>
                      <a:pt x="10" y="156"/>
                    </a:lnTo>
                    <a:lnTo>
                      <a:pt x="18" y="136"/>
                    </a:lnTo>
                    <a:lnTo>
                      <a:pt x="28" y="116"/>
                    </a:lnTo>
                    <a:lnTo>
                      <a:pt x="38" y="98"/>
                    </a:lnTo>
                    <a:lnTo>
                      <a:pt x="52" y="82"/>
                    </a:lnTo>
                    <a:lnTo>
                      <a:pt x="66" y="66"/>
                    </a:lnTo>
                    <a:lnTo>
                      <a:pt x="82" y="52"/>
                    </a:lnTo>
                    <a:lnTo>
                      <a:pt x="100" y="38"/>
                    </a:lnTo>
                    <a:lnTo>
                      <a:pt x="118" y="28"/>
                    </a:lnTo>
                    <a:lnTo>
                      <a:pt x="138" y="18"/>
                    </a:lnTo>
                    <a:lnTo>
                      <a:pt x="158" y="10"/>
                    </a:lnTo>
                    <a:lnTo>
                      <a:pt x="180" y="6"/>
                    </a:lnTo>
                    <a:lnTo>
                      <a:pt x="202" y="2"/>
                    </a:lnTo>
                    <a:lnTo>
                      <a:pt x="224" y="0"/>
                    </a:lnTo>
                    <a:close/>
                  </a:path>
                </a:pathLst>
              </a:custGeom>
              <a:solidFill>
                <a:srgbClr val="FFC4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97" name="Freeform 33"/>
              <p:cNvSpPr>
                <a:spLocks/>
              </p:cNvSpPr>
              <p:nvPr/>
            </p:nvSpPr>
            <p:spPr bwMode="auto">
              <a:xfrm>
                <a:off x="2665" y="1930"/>
                <a:ext cx="452" cy="444"/>
              </a:xfrm>
              <a:custGeom>
                <a:avLst/>
                <a:gdLst>
                  <a:gd name="T0" fmla="*/ 226 w 452"/>
                  <a:gd name="T1" fmla="*/ 0 h 444"/>
                  <a:gd name="T2" fmla="*/ 272 w 452"/>
                  <a:gd name="T3" fmla="*/ 4 h 444"/>
                  <a:gd name="T4" fmla="*/ 314 w 452"/>
                  <a:gd name="T5" fmla="*/ 16 h 444"/>
                  <a:gd name="T6" fmla="*/ 352 w 452"/>
                  <a:gd name="T7" fmla="*/ 38 h 444"/>
                  <a:gd name="T8" fmla="*/ 384 w 452"/>
                  <a:gd name="T9" fmla="*/ 64 h 444"/>
                  <a:gd name="T10" fmla="*/ 412 w 452"/>
                  <a:gd name="T11" fmla="*/ 98 h 444"/>
                  <a:gd name="T12" fmla="*/ 434 w 452"/>
                  <a:gd name="T13" fmla="*/ 136 h 444"/>
                  <a:gd name="T14" fmla="*/ 446 w 452"/>
                  <a:gd name="T15" fmla="*/ 176 h 444"/>
                  <a:gd name="T16" fmla="*/ 452 w 452"/>
                  <a:gd name="T17" fmla="*/ 222 h 444"/>
                  <a:gd name="T18" fmla="*/ 450 w 452"/>
                  <a:gd name="T19" fmla="*/ 244 h 444"/>
                  <a:gd name="T20" fmla="*/ 440 w 452"/>
                  <a:gd name="T21" fmla="*/ 288 h 444"/>
                  <a:gd name="T22" fmla="*/ 424 w 452"/>
                  <a:gd name="T23" fmla="*/ 326 h 444"/>
                  <a:gd name="T24" fmla="*/ 400 w 452"/>
                  <a:gd name="T25" fmla="*/ 362 h 444"/>
                  <a:gd name="T26" fmla="*/ 368 w 452"/>
                  <a:gd name="T27" fmla="*/ 392 h 444"/>
                  <a:gd name="T28" fmla="*/ 332 w 452"/>
                  <a:gd name="T29" fmla="*/ 416 h 444"/>
                  <a:gd name="T30" fmla="*/ 292 w 452"/>
                  <a:gd name="T31" fmla="*/ 434 h 444"/>
                  <a:gd name="T32" fmla="*/ 248 w 452"/>
                  <a:gd name="T33" fmla="*/ 442 h 444"/>
                  <a:gd name="T34" fmla="*/ 226 w 452"/>
                  <a:gd name="T35" fmla="*/ 444 h 444"/>
                  <a:gd name="T36" fmla="*/ 180 w 452"/>
                  <a:gd name="T37" fmla="*/ 438 h 444"/>
                  <a:gd name="T38" fmla="*/ 138 w 452"/>
                  <a:gd name="T39" fmla="*/ 426 h 444"/>
                  <a:gd name="T40" fmla="*/ 100 w 452"/>
                  <a:gd name="T41" fmla="*/ 406 h 444"/>
                  <a:gd name="T42" fmla="*/ 66 w 452"/>
                  <a:gd name="T43" fmla="*/ 378 h 444"/>
                  <a:gd name="T44" fmla="*/ 40 w 452"/>
                  <a:gd name="T45" fmla="*/ 346 h 444"/>
                  <a:gd name="T46" fmla="*/ 18 w 452"/>
                  <a:gd name="T47" fmla="*/ 308 h 444"/>
                  <a:gd name="T48" fmla="*/ 6 w 452"/>
                  <a:gd name="T49" fmla="*/ 266 h 444"/>
                  <a:gd name="T50" fmla="*/ 0 w 452"/>
                  <a:gd name="T51" fmla="*/ 222 h 444"/>
                  <a:gd name="T52" fmla="*/ 2 w 452"/>
                  <a:gd name="T53" fmla="*/ 198 h 444"/>
                  <a:gd name="T54" fmla="*/ 10 w 452"/>
                  <a:gd name="T55" fmla="*/ 156 h 444"/>
                  <a:gd name="T56" fmla="*/ 28 w 452"/>
                  <a:gd name="T57" fmla="*/ 116 h 444"/>
                  <a:gd name="T58" fmla="*/ 52 w 452"/>
                  <a:gd name="T59" fmla="*/ 80 h 444"/>
                  <a:gd name="T60" fmla="*/ 82 w 452"/>
                  <a:gd name="T61" fmla="*/ 50 h 444"/>
                  <a:gd name="T62" fmla="*/ 118 w 452"/>
                  <a:gd name="T63" fmla="*/ 26 h 444"/>
                  <a:gd name="T64" fmla="*/ 158 w 452"/>
                  <a:gd name="T65" fmla="*/ 10 h 444"/>
                  <a:gd name="T66" fmla="*/ 202 w 452"/>
                  <a:gd name="T67" fmla="*/ 0 h 444"/>
                  <a:gd name="T68" fmla="*/ 226 w 452"/>
                  <a:gd name="T69" fmla="*/ 0 h 4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2"/>
                  <a:gd name="T106" fmla="*/ 0 h 444"/>
                  <a:gd name="T107" fmla="*/ 452 w 452"/>
                  <a:gd name="T108" fmla="*/ 444 h 4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2" h="444">
                    <a:moveTo>
                      <a:pt x="226" y="0"/>
                    </a:moveTo>
                    <a:lnTo>
                      <a:pt x="226" y="0"/>
                    </a:lnTo>
                    <a:lnTo>
                      <a:pt x="248" y="0"/>
                    </a:lnTo>
                    <a:lnTo>
                      <a:pt x="272" y="4"/>
                    </a:lnTo>
                    <a:lnTo>
                      <a:pt x="292" y="10"/>
                    </a:lnTo>
                    <a:lnTo>
                      <a:pt x="314" y="16"/>
                    </a:lnTo>
                    <a:lnTo>
                      <a:pt x="332" y="26"/>
                    </a:lnTo>
                    <a:lnTo>
                      <a:pt x="352" y="38"/>
                    </a:lnTo>
                    <a:lnTo>
                      <a:pt x="368" y="50"/>
                    </a:lnTo>
                    <a:lnTo>
                      <a:pt x="384" y="64"/>
                    </a:lnTo>
                    <a:lnTo>
                      <a:pt x="400" y="80"/>
                    </a:lnTo>
                    <a:lnTo>
                      <a:pt x="412" y="98"/>
                    </a:lnTo>
                    <a:lnTo>
                      <a:pt x="424" y="116"/>
                    </a:lnTo>
                    <a:lnTo>
                      <a:pt x="434" y="136"/>
                    </a:lnTo>
                    <a:lnTo>
                      <a:pt x="440" y="156"/>
                    </a:lnTo>
                    <a:lnTo>
                      <a:pt x="446" y="176"/>
                    </a:lnTo>
                    <a:lnTo>
                      <a:pt x="450" y="198"/>
                    </a:lnTo>
                    <a:lnTo>
                      <a:pt x="452" y="222"/>
                    </a:lnTo>
                    <a:lnTo>
                      <a:pt x="450" y="244"/>
                    </a:lnTo>
                    <a:lnTo>
                      <a:pt x="446" y="266"/>
                    </a:lnTo>
                    <a:lnTo>
                      <a:pt x="440" y="288"/>
                    </a:lnTo>
                    <a:lnTo>
                      <a:pt x="434" y="308"/>
                    </a:lnTo>
                    <a:lnTo>
                      <a:pt x="424" y="326"/>
                    </a:lnTo>
                    <a:lnTo>
                      <a:pt x="412" y="346"/>
                    </a:lnTo>
                    <a:lnTo>
                      <a:pt x="400" y="362"/>
                    </a:lnTo>
                    <a:lnTo>
                      <a:pt x="384" y="378"/>
                    </a:lnTo>
                    <a:lnTo>
                      <a:pt x="368" y="392"/>
                    </a:lnTo>
                    <a:lnTo>
                      <a:pt x="352" y="406"/>
                    </a:lnTo>
                    <a:lnTo>
                      <a:pt x="332" y="416"/>
                    </a:lnTo>
                    <a:lnTo>
                      <a:pt x="314" y="426"/>
                    </a:lnTo>
                    <a:lnTo>
                      <a:pt x="292" y="434"/>
                    </a:lnTo>
                    <a:lnTo>
                      <a:pt x="272" y="438"/>
                    </a:lnTo>
                    <a:lnTo>
                      <a:pt x="248" y="442"/>
                    </a:lnTo>
                    <a:lnTo>
                      <a:pt x="226" y="444"/>
                    </a:lnTo>
                    <a:lnTo>
                      <a:pt x="202" y="442"/>
                    </a:lnTo>
                    <a:lnTo>
                      <a:pt x="180" y="438"/>
                    </a:lnTo>
                    <a:lnTo>
                      <a:pt x="158" y="434"/>
                    </a:lnTo>
                    <a:lnTo>
                      <a:pt x="138" y="426"/>
                    </a:lnTo>
                    <a:lnTo>
                      <a:pt x="118" y="416"/>
                    </a:lnTo>
                    <a:lnTo>
                      <a:pt x="100" y="406"/>
                    </a:lnTo>
                    <a:lnTo>
                      <a:pt x="82" y="392"/>
                    </a:lnTo>
                    <a:lnTo>
                      <a:pt x="66" y="378"/>
                    </a:lnTo>
                    <a:lnTo>
                      <a:pt x="52" y="362"/>
                    </a:lnTo>
                    <a:lnTo>
                      <a:pt x="40" y="346"/>
                    </a:lnTo>
                    <a:lnTo>
                      <a:pt x="28" y="326"/>
                    </a:lnTo>
                    <a:lnTo>
                      <a:pt x="18" y="308"/>
                    </a:lnTo>
                    <a:lnTo>
                      <a:pt x="10" y="288"/>
                    </a:lnTo>
                    <a:lnTo>
                      <a:pt x="6" y="266"/>
                    </a:lnTo>
                    <a:lnTo>
                      <a:pt x="2" y="244"/>
                    </a:lnTo>
                    <a:lnTo>
                      <a:pt x="0" y="222"/>
                    </a:lnTo>
                    <a:lnTo>
                      <a:pt x="2" y="198"/>
                    </a:lnTo>
                    <a:lnTo>
                      <a:pt x="6" y="176"/>
                    </a:lnTo>
                    <a:lnTo>
                      <a:pt x="10" y="156"/>
                    </a:lnTo>
                    <a:lnTo>
                      <a:pt x="18" y="136"/>
                    </a:lnTo>
                    <a:lnTo>
                      <a:pt x="28" y="116"/>
                    </a:lnTo>
                    <a:lnTo>
                      <a:pt x="40" y="98"/>
                    </a:lnTo>
                    <a:lnTo>
                      <a:pt x="52" y="80"/>
                    </a:lnTo>
                    <a:lnTo>
                      <a:pt x="66" y="64"/>
                    </a:lnTo>
                    <a:lnTo>
                      <a:pt x="82" y="50"/>
                    </a:lnTo>
                    <a:lnTo>
                      <a:pt x="100" y="38"/>
                    </a:lnTo>
                    <a:lnTo>
                      <a:pt x="118" y="26"/>
                    </a:lnTo>
                    <a:lnTo>
                      <a:pt x="138" y="16"/>
                    </a:lnTo>
                    <a:lnTo>
                      <a:pt x="158" y="10"/>
                    </a:lnTo>
                    <a:lnTo>
                      <a:pt x="180" y="4"/>
                    </a:lnTo>
                    <a:lnTo>
                      <a:pt x="202" y="0"/>
                    </a:lnTo>
                    <a:lnTo>
                      <a:pt x="226" y="0"/>
                    </a:lnTo>
                    <a:close/>
                  </a:path>
                </a:pathLst>
              </a:custGeom>
              <a:solidFill>
                <a:srgbClr val="FFB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98" name="Freeform 34"/>
              <p:cNvSpPr>
                <a:spLocks/>
              </p:cNvSpPr>
              <p:nvPr/>
            </p:nvSpPr>
            <p:spPr bwMode="auto">
              <a:xfrm>
                <a:off x="2663" y="1928"/>
                <a:ext cx="454" cy="446"/>
              </a:xfrm>
              <a:custGeom>
                <a:avLst/>
                <a:gdLst>
                  <a:gd name="T0" fmla="*/ 228 w 454"/>
                  <a:gd name="T1" fmla="*/ 0 h 446"/>
                  <a:gd name="T2" fmla="*/ 272 w 454"/>
                  <a:gd name="T3" fmla="*/ 4 h 446"/>
                  <a:gd name="T4" fmla="*/ 316 w 454"/>
                  <a:gd name="T5" fmla="*/ 18 h 446"/>
                  <a:gd name="T6" fmla="*/ 354 w 454"/>
                  <a:gd name="T7" fmla="*/ 38 h 446"/>
                  <a:gd name="T8" fmla="*/ 388 w 454"/>
                  <a:gd name="T9" fmla="*/ 66 h 446"/>
                  <a:gd name="T10" fmla="*/ 414 w 454"/>
                  <a:gd name="T11" fmla="*/ 98 h 446"/>
                  <a:gd name="T12" fmla="*/ 436 w 454"/>
                  <a:gd name="T13" fmla="*/ 136 h 446"/>
                  <a:gd name="T14" fmla="*/ 448 w 454"/>
                  <a:gd name="T15" fmla="*/ 178 h 446"/>
                  <a:gd name="T16" fmla="*/ 454 w 454"/>
                  <a:gd name="T17" fmla="*/ 222 h 446"/>
                  <a:gd name="T18" fmla="*/ 452 w 454"/>
                  <a:gd name="T19" fmla="*/ 246 h 446"/>
                  <a:gd name="T20" fmla="*/ 444 w 454"/>
                  <a:gd name="T21" fmla="*/ 290 h 446"/>
                  <a:gd name="T22" fmla="*/ 426 w 454"/>
                  <a:gd name="T23" fmla="*/ 330 h 446"/>
                  <a:gd name="T24" fmla="*/ 402 w 454"/>
                  <a:gd name="T25" fmla="*/ 364 h 446"/>
                  <a:gd name="T26" fmla="*/ 370 w 454"/>
                  <a:gd name="T27" fmla="*/ 394 h 446"/>
                  <a:gd name="T28" fmla="*/ 334 w 454"/>
                  <a:gd name="T29" fmla="*/ 418 h 446"/>
                  <a:gd name="T30" fmla="*/ 294 w 454"/>
                  <a:gd name="T31" fmla="*/ 436 h 446"/>
                  <a:gd name="T32" fmla="*/ 250 w 454"/>
                  <a:gd name="T33" fmla="*/ 444 h 446"/>
                  <a:gd name="T34" fmla="*/ 228 w 454"/>
                  <a:gd name="T35" fmla="*/ 446 h 446"/>
                  <a:gd name="T36" fmla="*/ 182 w 454"/>
                  <a:gd name="T37" fmla="*/ 442 h 446"/>
                  <a:gd name="T38" fmla="*/ 140 w 454"/>
                  <a:gd name="T39" fmla="*/ 428 h 446"/>
                  <a:gd name="T40" fmla="*/ 100 w 454"/>
                  <a:gd name="T41" fmla="*/ 408 h 446"/>
                  <a:gd name="T42" fmla="*/ 68 w 454"/>
                  <a:gd name="T43" fmla="*/ 380 h 446"/>
                  <a:gd name="T44" fmla="*/ 40 w 454"/>
                  <a:gd name="T45" fmla="*/ 348 h 446"/>
                  <a:gd name="T46" fmla="*/ 18 w 454"/>
                  <a:gd name="T47" fmla="*/ 310 h 446"/>
                  <a:gd name="T48" fmla="*/ 6 w 454"/>
                  <a:gd name="T49" fmla="*/ 268 h 446"/>
                  <a:gd name="T50" fmla="*/ 0 w 454"/>
                  <a:gd name="T51" fmla="*/ 222 h 446"/>
                  <a:gd name="T52" fmla="*/ 2 w 454"/>
                  <a:gd name="T53" fmla="*/ 200 h 446"/>
                  <a:gd name="T54" fmla="*/ 10 w 454"/>
                  <a:gd name="T55" fmla="*/ 156 h 446"/>
                  <a:gd name="T56" fmla="*/ 28 w 454"/>
                  <a:gd name="T57" fmla="*/ 116 h 446"/>
                  <a:gd name="T58" fmla="*/ 52 w 454"/>
                  <a:gd name="T59" fmla="*/ 82 h 446"/>
                  <a:gd name="T60" fmla="*/ 84 w 454"/>
                  <a:gd name="T61" fmla="*/ 50 h 446"/>
                  <a:gd name="T62" fmla="*/ 120 w 454"/>
                  <a:gd name="T63" fmla="*/ 26 h 446"/>
                  <a:gd name="T64" fmla="*/ 160 w 454"/>
                  <a:gd name="T65" fmla="*/ 10 h 446"/>
                  <a:gd name="T66" fmla="*/ 204 w 454"/>
                  <a:gd name="T67" fmla="*/ 2 h 446"/>
                  <a:gd name="T68" fmla="*/ 228 w 454"/>
                  <a:gd name="T69" fmla="*/ 0 h 44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4"/>
                  <a:gd name="T106" fmla="*/ 0 h 446"/>
                  <a:gd name="T107" fmla="*/ 454 w 454"/>
                  <a:gd name="T108" fmla="*/ 446 h 44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4" h="446">
                    <a:moveTo>
                      <a:pt x="228" y="0"/>
                    </a:moveTo>
                    <a:lnTo>
                      <a:pt x="228" y="0"/>
                    </a:lnTo>
                    <a:lnTo>
                      <a:pt x="250" y="2"/>
                    </a:lnTo>
                    <a:lnTo>
                      <a:pt x="272" y="4"/>
                    </a:lnTo>
                    <a:lnTo>
                      <a:pt x="294" y="10"/>
                    </a:lnTo>
                    <a:lnTo>
                      <a:pt x="316" y="18"/>
                    </a:lnTo>
                    <a:lnTo>
                      <a:pt x="334" y="26"/>
                    </a:lnTo>
                    <a:lnTo>
                      <a:pt x="354" y="38"/>
                    </a:lnTo>
                    <a:lnTo>
                      <a:pt x="370" y="50"/>
                    </a:lnTo>
                    <a:lnTo>
                      <a:pt x="388" y="66"/>
                    </a:lnTo>
                    <a:lnTo>
                      <a:pt x="402" y="82"/>
                    </a:lnTo>
                    <a:lnTo>
                      <a:pt x="414" y="98"/>
                    </a:lnTo>
                    <a:lnTo>
                      <a:pt x="426" y="116"/>
                    </a:lnTo>
                    <a:lnTo>
                      <a:pt x="436" y="136"/>
                    </a:lnTo>
                    <a:lnTo>
                      <a:pt x="444" y="156"/>
                    </a:lnTo>
                    <a:lnTo>
                      <a:pt x="448" y="178"/>
                    </a:lnTo>
                    <a:lnTo>
                      <a:pt x="452" y="200"/>
                    </a:lnTo>
                    <a:lnTo>
                      <a:pt x="454" y="222"/>
                    </a:lnTo>
                    <a:lnTo>
                      <a:pt x="452" y="246"/>
                    </a:lnTo>
                    <a:lnTo>
                      <a:pt x="448" y="268"/>
                    </a:lnTo>
                    <a:lnTo>
                      <a:pt x="444" y="290"/>
                    </a:lnTo>
                    <a:lnTo>
                      <a:pt x="436" y="310"/>
                    </a:lnTo>
                    <a:lnTo>
                      <a:pt x="426" y="330"/>
                    </a:lnTo>
                    <a:lnTo>
                      <a:pt x="414" y="348"/>
                    </a:lnTo>
                    <a:lnTo>
                      <a:pt x="402" y="364"/>
                    </a:lnTo>
                    <a:lnTo>
                      <a:pt x="388" y="380"/>
                    </a:lnTo>
                    <a:lnTo>
                      <a:pt x="370" y="394"/>
                    </a:lnTo>
                    <a:lnTo>
                      <a:pt x="354" y="408"/>
                    </a:lnTo>
                    <a:lnTo>
                      <a:pt x="334" y="418"/>
                    </a:lnTo>
                    <a:lnTo>
                      <a:pt x="316" y="428"/>
                    </a:lnTo>
                    <a:lnTo>
                      <a:pt x="294" y="436"/>
                    </a:lnTo>
                    <a:lnTo>
                      <a:pt x="272" y="442"/>
                    </a:lnTo>
                    <a:lnTo>
                      <a:pt x="250" y="444"/>
                    </a:lnTo>
                    <a:lnTo>
                      <a:pt x="228" y="446"/>
                    </a:lnTo>
                    <a:lnTo>
                      <a:pt x="204" y="444"/>
                    </a:lnTo>
                    <a:lnTo>
                      <a:pt x="182" y="442"/>
                    </a:lnTo>
                    <a:lnTo>
                      <a:pt x="160" y="436"/>
                    </a:lnTo>
                    <a:lnTo>
                      <a:pt x="140" y="428"/>
                    </a:lnTo>
                    <a:lnTo>
                      <a:pt x="120" y="418"/>
                    </a:lnTo>
                    <a:lnTo>
                      <a:pt x="100" y="408"/>
                    </a:lnTo>
                    <a:lnTo>
                      <a:pt x="84" y="394"/>
                    </a:lnTo>
                    <a:lnTo>
                      <a:pt x="68" y="380"/>
                    </a:lnTo>
                    <a:lnTo>
                      <a:pt x="52" y="364"/>
                    </a:lnTo>
                    <a:lnTo>
                      <a:pt x="40" y="348"/>
                    </a:lnTo>
                    <a:lnTo>
                      <a:pt x="28" y="330"/>
                    </a:lnTo>
                    <a:lnTo>
                      <a:pt x="18" y="310"/>
                    </a:lnTo>
                    <a:lnTo>
                      <a:pt x="10" y="290"/>
                    </a:lnTo>
                    <a:lnTo>
                      <a:pt x="6" y="268"/>
                    </a:lnTo>
                    <a:lnTo>
                      <a:pt x="2" y="246"/>
                    </a:lnTo>
                    <a:lnTo>
                      <a:pt x="0" y="222"/>
                    </a:lnTo>
                    <a:lnTo>
                      <a:pt x="2" y="200"/>
                    </a:lnTo>
                    <a:lnTo>
                      <a:pt x="6" y="178"/>
                    </a:lnTo>
                    <a:lnTo>
                      <a:pt x="10" y="156"/>
                    </a:lnTo>
                    <a:lnTo>
                      <a:pt x="18" y="136"/>
                    </a:lnTo>
                    <a:lnTo>
                      <a:pt x="28" y="116"/>
                    </a:lnTo>
                    <a:lnTo>
                      <a:pt x="40" y="98"/>
                    </a:lnTo>
                    <a:lnTo>
                      <a:pt x="52" y="82"/>
                    </a:lnTo>
                    <a:lnTo>
                      <a:pt x="68" y="66"/>
                    </a:lnTo>
                    <a:lnTo>
                      <a:pt x="84" y="50"/>
                    </a:lnTo>
                    <a:lnTo>
                      <a:pt x="100" y="38"/>
                    </a:lnTo>
                    <a:lnTo>
                      <a:pt x="120" y="26"/>
                    </a:lnTo>
                    <a:lnTo>
                      <a:pt x="140" y="18"/>
                    </a:lnTo>
                    <a:lnTo>
                      <a:pt x="160" y="10"/>
                    </a:lnTo>
                    <a:lnTo>
                      <a:pt x="182" y="4"/>
                    </a:lnTo>
                    <a:lnTo>
                      <a:pt x="204" y="2"/>
                    </a:lnTo>
                    <a:lnTo>
                      <a:pt x="228" y="0"/>
                    </a:lnTo>
                    <a:close/>
                  </a:path>
                </a:pathLst>
              </a:custGeom>
              <a:solidFill>
                <a:srgbClr val="FFB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99" name="Freeform 35"/>
              <p:cNvSpPr>
                <a:spLocks/>
              </p:cNvSpPr>
              <p:nvPr/>
            </p:nvSpPr>
            <p:spPr bwMode="auto">
              <a:xfrm>
                <a:off x="2661" y="1926"/>
                <a:ext cx="456" cy="448"/>
              </a:xfrm>
              <a:custGeom>
                <a:avLst/>
                <a:gdLst>
                  <a:gd name="T0" fmla="*/ 228 w 456"/>
                  <a:gd name="T1" fmla="*/ 0 h 448"/>
                  <a:gd name="T2" fmla="*/ 274 w 456"/>
                  <a:gd name="T3" fmla="*/ 6 h 448"/>
                  <a:gd name="T4" fmla="*/ 316 w 456"/>
                  <a:gd name="T5" fmla="*/ 18 h 448"/>
                  <a:gd name="T6" fmla="*/ 356 w 456"/>
                  <a:gd name="T7" fmla="*/ 38 h 448"/>
                  <a:gd name="T8" fmla="*/ 390 w 456"/>
                  <a:gd name="T9" fmla="*/ 66 h 448"/>
                  <a:gd name="T10" fmla="*/ 416 w 456"/>
                  <a:gd name="T11" fmla="*/ 100 h 448"/>
                  <a:gd name="T12" fmla="*/ 438 w 456"/>
                  <a:gd name="T13" fmla="*/ 138 h 448"/>
                  <a:gd name="T14" fmla="*/ 452 w 456"/>
                  <a:gd name="T15" fmla="*/ 180 h 448"/>
                  <a:gd name="T16" fmla="*/ 456 w 456"/>
                  <a:gd name="T17" fmla="*/ 224 h 448"/>
                  <a:gd name="T18" fmla="*/ 454 w 456"/>
                  <a:gd name="T19" fmla="*/ 248 h 448"/>
                  <a:gd name="T20" fmla="*/ 446 w 456"/>
                  <a:gd name="T21" fmla="*/ 292 h 448"/>
                  <a:gd name="T22" fmla="*/ 428 w 456"/>
                  <a:gd name="T23" fmla="*/ 332 h 448"/>
                  <a:gd name="T24" fmla="*/ 404 w 456"/>
                  <a:gd name="T25" fmla="*/ 366 h 448"/>
                  <a:gd name="T26" fmla="*/ 372 w 456"/>
                  <a:gd name="T27" fmla="*/ 398 h 448"/>
                  <a:gd name="T28" fmla="*/ 336 w 456"/>
                  <a:gd name="T29" fmla="*/ 422 h 448"/>
                  <a:gd name="T30" fmla="*/ 296 w 456"/>
                  <a:gd name="T31" fmla="*/ 438 h 448"/>
                  <a:gd name="T32" fmla="*/ 252 w 456"/>
                  <a:gd name="T33" fmla="*/ 448 h 448"/>
                  <a:gd name="T34" fmla="*/ 228 w 456"/>
                  <a:gd name="T35" fmla="*/ 448 h 448"/>
                  <a:gd name="T36" fmla="*/ 182 w 456"/>
                  <a:gd name="T37" fmla="*/ 444 h 448"/>
                  <a:gd name="T38" fmla="*/ 140 w 456"/>
                  <a:gd name="T39" fmla="*/ 430 h 448"/>
                  <a:gd name="T40" fmla="*/ 102 w 456"/>
                  <a:gd name="T41" fmla="*/ 410 h 448"/>
                  <a:gd name="T42" fmla="*/ 68 w 456"/>
                  <a:gd name="T43" fmla="*/ 382 h 448"/>
                  <a:gd name="T44" fmla="*/ 40 w 456"/>
                  <a:gd name="T45" fmla="*/ 350 h 448"/>
                  <a:gd name="T46" fmla="*/ 18 w 456"/>
                  <a:gd name="T47" fmla="*/ 312 h 448"/>
                  <a:gd name="T48" fmla="*/ 6 w 456"/>
                  <a:gd name="T49" fmla="*/ 270 h 448"/>
                  <a:gd name="T50" fmla="*/ 0 w 456"/>
                  <a:gd name="T51" fmla="*/ 224 h 448"/>
                  <a:gd name="T52" fmla="*/ 2 w 456"/>
                  <a:gd name="T53" fmla="*/ 202 h 448"/>
                  <a:gd name="T54" fmla="*/ 12 w 456"/>
                  <a:gd name="T55" fmla="*/ 158 h 448"/>
                  <a:gd name="T56" fmla="*/ 28 w 456"/>
                  <a:gd name="T57" fmla="*/ 118 h 448"/>
                  <a:gd name="T58" fmla="*/ 52 w 456"/>
                  <a:gd name="T59" fmla="*/ 82 h 448"/>
                  <a:gd name="T60" fmla="*/ 84 w 456"/>
                  <a:gd name="T61" fmla="*/ 52 h 448"/>
                  <a:gd name="T62" fmla="*/ 120 w 456"/>
                  <a:gd name="T63" fmla="*/ 28 h 448"/>
                  <a:gd name="T64" fmla="*/ 160 w 456"/>
                  <a:gd name="T65" fmla="*/ 10 h 448"/>
                  <a:gd name="T66" fmla="*/ 206 w 456"/>
                  <a:gd name="T67" fmla="*/ 2 h 448"/>
                  <a:gd name="T68" fmla="*/ 228 w 456"/>
                  <a:gd name="T69" fmla="*/ 0 h 4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6"/>
                  <a:gd name="T106" fmla="*/ 0 h 448"/>
                  <a:gd name="T107" fmla="*/ 456 w 456"/>
                  <a:gd name="T108" fmla="*/ 448 h 44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6" h="448">
                    <a:moveTo>
                      <a:pt x="228" y="0"/>
                    </a:moveTo>
                    <a:lnTo>
                      <a:pt x="228" y="0"/>
                    </a:lnTo>
                    <a:lnTo>
                      <a:pt x="252" y="2"/>
                    </a:lnTo>
                    <a:lnTo>
                      <a:pt x="274" y="6"/>
                    </a:lnTo>
                    <a:lnTo>
                      <a:pt x="296" y="10"/>
                    </a:lnTo>
                    <a:lnTo>
                      <a:pt x="316" y="18"/>
                    </a:lnTo>
                    <a:lnTo>
                      <a:pt x="336" y="28"/>
                    </a:lnTo>
                    <a:lnTo>
                      <a:pt x="356" y="38"/>
                    </a:lnTo>
                    <a:lnTo>
                      <a:pt x="372" y="52"/>
                    </a:lnTo>
                    <a:lnTo>
                      <a:pt x="390" y="66"/>
                    </a:lnTo>
                    <a:lnTo>
                      <a:pt x="404" y="82"/>
                    </a:lnTo>
                    <a:lnTo>
                      <a:pt x="416" y="100"/>
                    </a:lnTo>
                    <a:lnTo>
                      <a:pt x="428" y="118"/>
                    </a:lnTo>
                    <a:lnTo>
                      <a:pt x="438" y="138"/>
                    </a:lnTo>
                    <a:lnTo>
                      <a:pt x="446" y="158"/>
                    </a:lnTo>
                    <a:lnTo>
                      <a:pt x="452" y="180"/>
                    </a:lnTo>
                    <a:lnTo>
                      <a:pt x="454" y="202"/>
                    </a:lnTo>
                    <a:lnTo>
                      <a:pt x="456" y="224"/>
                    </a:lnTo>
                    <a:lnTo>
                      <a:pt x="454" y="248"/>
                    </a:lnTo>
                    <a:lnTo>
                      <a:pt x="452" y="270"/>
                    </a:lnTo>
                    <a:lnTo>
                      <a:pt x="446" y="292"/>
                    </a:lnTo>
                    <a:lnTo>
                      <a:pt x="438" y="312"/>
                    </a:lnTo>
                    <a:lnTo>
                      <a:pt x="428" y="332"/>
                    </a:lnTo>
                    <a:lnTo>
                      <a:pt x="416" y="350"/>
                    </a:lnTo>
                    <a:lnTo>
                      <a:pt x="404" y="366"/>
                    </a:lnTo>
                    <a:lnTo>
                      <a:pt x="390" y="382"/>
                    </a:lnTo>
                    <a:lnTo>
                      <a:pt x="372" y="398"/>
                    </a:lnTo>
                    <a:lnTo>
                      <a:pt x="356" y="410"/>
                    </a:lnTo>
                    <a:lnTo>
                      <a:pt x="336" y="422"/>
                    </a:lnTo>
                    <a:lnTo>
                      <a:pt x="316" y="430"/>
                    </a:lnTo>
                    <a:lnTo>
                      <a:pt x="296" y="438"/>
                    </a:lnTo>
                    <a:lnTo>
                      <a:pt x="274" y="444"/>
                    </a:lnTo>
                    <a:lnTo>
                      <a:pt x="252" y="448"/>
                    </a:lnTo>
                    <a:lnTo>
                      <a:pt x="228" y="448"/>
                    </a:lnTo>
                    <a:lnTo>
                      <a:pt x="206" y="448"/>
                    </a:lnTo>
                    <a:lnTo>
                      <a:pt x="182" y="444"/>
                    </a:lnTo>
                    <a:lnTo>
                      <a:pt x="160" y="438"/>
                    </a:lnTo>
                    <a:lnTo>
                      <a:pt x="140" y="430"/>
                    </a:lnTo>
                    <a:lnTo>
                      <a:pt x="120" y="422"/>
                    </a:lnTo>
                    <a:lnTo>
                      <a:pt x="102" y="410"/>
                    </a:lnTo>
                    <a:lnTo>
                      <a:pt x="84" y="398"/>
                    </a:lnTo>
                    <a:lnTo>
                      <a:pt x="68" y="382"/>
                    </a:lnTo>
                    <a:lnTo>
                      <a:pt x="52" y="366"/>
                    </a:lnTo>
                    <a:lnTo>
                      <a:pt x="40" y="350"/>
                    </a:lnTo>
                    <a:lnTo>
                      <a:pt x="28" y="332"/>
                    </a:lnTo>
                    <a:lnTo>
                      <a:pt x="18" y="312"/>
                    </a:lnTo>
                    <a:lnTo>
                      <a:pt x="12" y="292"/>
                    </a:lnTo>
                    <a:lnTo>
                      <a:pt x="6" y="270"/>
                    </a:lnTo>
                    <a:lnTo>
                      <a:pt x="2" y="248"/>
                    </a:lnTo>
                    <a:lnTo>
                      <a:pt x="0" y="224"/>
                    </a:lnTo>
                    <a:lnTo>
                      <a:pt x="2" y="202"/>
                    </a:lnTo>
                    <a:lnTo>
                      <a:pt x="6" y="180"/>
                    </a:lnTo>
                    <a:lnTo>
                      <a:pt x="12" y="158"/>
                    </a:lnTo>
                    <a:lnTo>
                      <a:pt x="18" y="138"/>
                    </a:lnTo>
                    <a:lnTo>
                      <a:pt x="28" y="118"/>
                    </a:lnTo>
                    <a:lnTo>
                      <a:pt x="40" y="100"/>
                    </a:lnTo>
                    <a:lnTo>
                      <a:pt x="52" y="82"/>
                    </a:lnTo>
                    <a:lnTo>
                      <a:pt x="68" y="66"/>
                    </a:lnTo>
                    <a:lnTo>
                      <a:pt x="84" y="52"/>
                    </a:lnTo>
                    <a:lnTo>
                      <a:pt x="102" y="38"/>
                    </a:lnTo>
                    <a:lnTo>
                      <a:pt x="120" y="28"/>
                    </a:lnTo>
                    <a:lnTo>
                      <a:pt x="140" y="18"/>
                    </a:lnTo>
                    <a:lnTo>
                      <a:pt x="160" y="10"/>
                    </a:lnTo>
                    <a:lnTo>
                      <a:pt x="182" y="6"/>
                    </a:lnTo>
                    <a:lnTo>
                      <a:pt x="206" y="2"/>
                    </a:lnTo>
                    <a:lnTo>
                      <a:pt x="228" y="0"/>
                    </a:lnTo>
                    <a:close/>
                  </a:path>
                </a:pathLst>
              </a:custGeom>
              <a:solidFill>
                <a:srgbClr val="FFA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00" name="Freeform 36"/>
              <p:cNvSpPr>
                <a:spLocks/>
              </p:cNvSpPr>
              <p:nvPr/>
            </p:nvSpPr>
            <p:spPr bwMode="auto">
              <a:xfrm>
                <a:off x="2661" y="1926"/>
                <a:ext cx="456" cy="450"/>
              </a:xfrm>
              <a:custGeom>
                <a:avLst/>
                <a:gdLst>
                  <a:gd name="T0" fmla="*/ 228 w 456"/>
                  <a:gd name="T1" fmla="*/ 0 h 450"/>
                  <a:gd name="T2" fmla="*/ 274 w 456"/>
                  <a:gd name="T3" fmla="*/ 4 h 450"/>
                  <a:gd name="T4" fmla="*/ 316 w 456"/>
                  <a:gd name="T5" fmla="*/ 16 h 450"/>
                  <a:gd name="T6" fmla="*/ 356 w 456"/>
                  <a:gd name="T7" fmla="*/ 38 h 450"/>
                  <a:gd name="T8" fmla="*/ 390 w 456"/>
                  <a:gd name="T9" fmla="*/ 66 h 450"/>
                  <a:gd name="T10" fmla="*/ 418 w 456"/>
                  <a:gd name="T11" fmla="*/ 98 h 450"/>
                  <a:gd name="T12" fmla="*/ 438 w 456"/>
                  <a:gd name="T13" fmla="*/ 136 h 450"/>
                  <a:gd name="T14" fmla="*/ 452 w 456"/>
                  <a:gd name="T15" fmla="*/ 178 h 450"/>
                  <a:gd name="T16" fmla="*/ 456 w 456"/>
                  <a:gd name="T17" fmla="*/ 224 h 450"/>
                  <a:gd name="T18" fmla="*/ 456 w 456"/>
                  <a:gd name="T19" fmla="*/ 248 h 450"/>
                  <a:gd name="T20" fmla="*/ 446 w 456"/>
                  <a:gd name="T21" fmla="*/ 292 h 450"/>
                  <a:gd name="T22" fmla="*/ 428 w 456"/>
                  <a:gd name="T23" fmla="*/ 332 h 450"/>
                  <a:gd name="T24" fmla="*/ 404 w 456"/>
                  <a:gd name="T25" fmla="*/ 368 h 450"/>
                  <a:gd name="T26" fmla="*/ 372 w 456"/>
                  <a:gd name="T27" fmla="*/ 398 h 450"/>
                  <a:gd name="T28" fmla="*/ 336 w 456"/>
                  <a:gd name="T29" fmla="*/ 422 h 450"/>
                  <a:gd name="T30" fmla="*/ 296 w 456"/>
                  <a:gd name="T31" fmla="*/ 440 h 450"/>
                  <a:gd name="T32" fmla="*/ 252 w 456"/>
                  <a:gd name="T33" fmla="*/ 448 h 450"/>
                  <a:gd name="T34" fmla="*/ 228 w 456"/>
                  <a:gd name="T35" fmla="*/ 450 h 450"/>
                  <a:gd name="T36" fmla="*/ 182 w 456"/>
                  <a:gd name="T37" fmla="*/ 444 h 450"/>
                  <a:gd name="T38" fmla="*/ 138 w 456"/>
                  <a:gd name="T39" fmla="*/ 432 h 450"/>
                  <a:gd name="T40" fmla="*/ 100 w 456"/>
                  <a:gd name="T41" fmla="*/ 410 h 450"/>
                  <a:gd name="T42" fmla="*/ 66 w 456"/>
                  <a:gd name="T43" fmla="*/ 384 h 450"/>
                  <a:gd name="T44" fmla="*/ 38 w 456"/>
                  <a:gd name="T45" fmla="*/ 350 h 450"/>
                  <a:gd name="T46" fmla="*/ 18 w 456"/>
                  <a:gd name="T47" fmla="*/ 312 h 450"/>
                  <a:gd name="T48" fmla="*/ 4 w 456"/>
                  <a:gd name="T49" fmla="*/ 270 h 450"/>
                  <a:gd name="T50" fmla="*/ 0 w 456"/>
                  <a:gd name="T51" fmla="*/ 224 h 450"/>
                  <a:gd name="T52" fmla="*/ 0 w 456"/>
                  <a:gd name="T53" fmla="*/ 202 h 450"/>
                  <a:gd name="T54" fmla="*/ 10 w 456"/>
                  <a:gd name="T55" fmla="*/ 158 h 450"/>
                  <a:gd name="T56" fmla="*/ 26 w 456"/>
                  <a:gd name="T57" fmla="*/ 118 h 450"/>
                  <a:gd name="T58" fmla="*/ 52 w 456"/>
                  <a:gd name="T59" fmla="*/ 82 h 450"/>
                  <a:gd name="T60" fmla="*/ 82 w 456"/>
                  <a:gd name="T61" fmla="*/ 50 h 450"/>
                  <a:gd name="T62" fmla="*/ 118 w 456"/>
                  <a:gd name="T63" fmla="*/ 26 h 450"/>
                  <a:gd name="T64" fmla="*/ 160 w 456"/>
                  <a:gd name="T65" fmla="*/ 10 h 450"/>
                  <a:gd name="T66" fmla="*/ 204 w 456"/>
                  <a:gd name="T67" fmla="*/ 0 h 450"/>
                  <a:gd name="T68" fmla="*/ 228 w 456"/>
                  <a:gd name="T69" fmla="*/ 0 h 4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6"/>
                  <a:gd name="T106" fmla="*/ 0 h 450"/>
                  <a:gd name="T107" fmla="*/ 456 w 456"/>
                  <a:gd name="T108" fmla="*/ 450 h 4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6" h="450">
                    <a:moveTo>
                      <a:pt x="228" y="0"/>
                    </a:moveTo>
                    <a:lnTo>
                      <a:pt x="228" y="0"/>
                    </a:lnTo>
                    <a:lnTo>
                      <a:pt x="252" y="0"/>
                    </a:lnTo>
                    <a:lnTo>
                      <a:pt x="274" y="4"/>
                    </a:lnTo>
                    <a:lnTo>
                      <a:pt x="296" y="10"/>
                    </a:lnTo>
                    <a:lnTo>
                      <a:pt x="316" y="16"/>
                    </a:lnTo>
                    <a:lnTo>
                      <a:pt x="336" y="26"/>
                    </a:lnTo>
                    <a:lnTo>
                      <a:pt x="356" y="38"/>
                    </a:lnTo>
                    <a:lnTo>
                      <a:pt x="372" y="50"/>
                    </a:lnTo>
                    <a:lnTo>
                      <a:pt x="390" y="66"/>
                    </a:lnTo>
                    <a:lnTo>
                      <a:pt x="404" y="82"/>
                    </a:lnTo>
                    <a:lnTo>
                      <a:pt x="418" y="98"/>
                    </a:lnTo>
                    <a:lnTo>
                      <a:pt x="428" y="118"/>
                    </a:lnTo>
                    <a:lnTo>
                      <a:pt x="438" y="136"/>
                    </a:lnTo>
                    <a:lnTo>
                      <a:pt x="446" y="158"/>
                    </a:lnTo>
                    <a:lnTo>
                      <a:pt x="452" y="178"/>
                    </a:lnTo>
                    <a:lnTo>
                      <a:pt x="456" y="202"/>
                    </a:lnTo>
                    <a:lnTo>
                      <a:pt x="456" y="224"/>
                    </a:lnTo>
                    <a:lnTo>
                      <a:pt x="456" y="248"/>
                    </a:lnTo>
                    <a:lnTo>
                      <a:pt x="452" y="270"/>
                    </a:lnTo>
                    <a:lnTo>
                      <a:pt x="446" y="292"/>
                    </a:lnTo>
                    <a:lnTo>
                      <a:pt x="438" y="312"/>
                    </a:lnTo>
                    <a:lnTo>
                      <a:pt x="428" y="332"/>
                    </a:lnTo>
                    <a:lnTo>
                      <a:pt x="418" y="350"/>
                    </a:lnTo>
                    <a:lnTo>
                      <a:pt x="404" y="368"/>
                    </a:lnTo>
                    <a:lnTo>
                      <a:pt x="390" y="384"/>
                    </a:lnTo>
                    <a:lnTo>
                      <a:pt x="372" y="398"/>
                    </a:lnTo>
                    <a:lnTo>
                      <a:pt x="356" y="410"/>
                    </a:lnTo>
                    <a:lnTo>
                      <a:pt x="336" y="422"/>
                    </a:lnTo>
                    <a:lnTo>
                      <a:pt x="316" y="432"/>
                    </a:lnTo>
                    <a:lnTo>
                      <a:pt x="296" y="440"/>
                    </a:lnTo>
                    <a:lnTo>
                      <a:pt x="274" y="444"/>
                    </a:lnTo>
                    <a:lnTo>
                      <a:pt x="252" y="448"/>
                    </a:lnTo>
                    <a:lnTo>
                      <a:pt x="228" y="450"/>
                    </a:lnTo>
                    <a:lnTo>
                      <a:pt x="204" y="448"/>
                    </a:lnTo>
                    <a:lnTo>
                      <a:pt x="182" y="444"/>
                    </a:lnTo>
                    <a:lnTo>
                      <a:pt x="160" y="440"/>
                    </a:lnTo>
                    <a:lnTo>
                      <a:pt x="138" y="432"/>
                    </a:lnTo>
                    <a:lnTo>
                      <a:pt x="118" y="422"/>
                    </a:lnTo>
                    <a:lnTo>
                      <a:pt x="100" y="410"/>
                    </a:lnTo>
                    <a:lnTo>
                      <a:pt x="82" y="398"/>
                    </a:lnTo>
                    <a:lnTo>
                      <a:pt x="66" y="384"/>
                    </a:lnTo>
                    <a:lnTo>
                      <a:pt x="52" y="368"/>
                    </a:lnTo>
                    <a:lnTo>
                      <a:pt x="38" y="350"/>
                    </a:lnTo>
                    <a:lnTo>
                      <a:pt x="26" y="332"/>
                    </a:lnTo>
                    <a:lnTo>
                      <a:pt x="18" y="312"/>
                    </a:lnTo>
                    <a:lnTo>
                      <a:pt x="10" y="292"/>
                    </a:lnTo>
                    <a:lnTo>
                      <a:pt x="4" y="270"/>
                    </a:lnTo>
                    <a:lnTo>
                      <a:pt x="0" y="248"/>
                    </a:lnTo>
                    <a:lnTo>
                      <a:pt x="0" y="224"/>
                    </a:lnTo>
                    <a:lnTo>
                      <a:pt x="0" y="202"/>
                    </a:lnTo>
                    <a:lnTo>
                      <a:pt x="4" y="178"/>
                    </a:lnTo>
                    <a:lnTo>
                      <a:pt x="10" y="158"/>
                    </a:lnTo>
                    <a:lnTo>
                      <a:pt x="18" y="136"/>
                    </a:lnTo>
                    <a:lnTo>
                      <a:pt x="26" y="118"/>
                    </a:lnTo>
                    <a:lnTo>
                      <a:pt x="38" y="98"/>
                    </a:lnTo>
                    <a:lnTo>
                      <a:pt x="52" y="82"/>
                    </a:lnTo>
                    <a:lnTo>
                      <a:pt x="66" y="66"/>
                    </a:lnTo>
                    <a:lnTo>
                      <a:pt x="82" y="50"/>
                    </a:lnTo>
                    <a:lnTo>
                      <a:pt x="100" y="38"/>
                    </a:lnTo>
                    <a:lnTo>
                      <a:pt x="118" y="26"/>
                    </a:lnTo>
                    <a:lnTo>
                      <a:pt x="138" y="16"/>
                    </a:lnTo>
                    <a:lnTo>
                      <a:pt x="160" y="10"/>
                    </a:lnTo>
                    <a:lnTo>
                      <a:pt x="182" y="4"/>
                    </a:lnTo>
                    <a:lnTo>
                      <a:pt x="204" y="0"/>
                    </a:lnTo>
                    <a:lnTo>
                      <a:pt x="228" y="0"/>
                    </a:lnTo>
                    <a:close/>
                  </a:path>
                </a:pathLst>
              </a:custGeom>
              <a:solidFill>
                <a:srgbClr val="FF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01" name="Freeform 37"/>
              <p:cNvSpPr>
                <a:spLocks/>
              </p:cNvSpPr>
              <p:nvPr/>
            </p:nvSpPr>
            <p:spPr bwMode="auto">
              <a:xfrm>
                <a:off x="2659" y="1924"/>
                <a:ext cx="458" cy="452"/>
              </a:xfrm>
              <a:custGeom>
                <a:avLst/>
                <a:gdLst>
                  <a:gd name="T0" fmla="*/ 230 w 458"/>
                  <a:gd name="T1" fmla="*/ 0 h 452"/>
                  <a:gd name="T2" fmla="*/ 276 w 458"/>
                  <a:gd name="T3" fmla="*/ 4 h 452"/>
                  <a:gd name="T4" fmla="*/ 318 w 458"/>
                  <a:gd name="T5" fmla="*/ 18 h 452"/>
                  <a:gd name="T6" fmla="*/ 358 w 458"/>
                  <a:gd name="T7" fmla="*/ 38 h 452"/>
                  <a:gd name="T8" fmla="*/ 392 w 458"/>
                  <a:gd name="T9" fmla="*/ 66 h 452"/>
                  <a:gd name="T10" fmla="*/ 420 w 458"/>
                  <a:gd name="T11" fmla="*/ 100 h 452"/>
                  <a:gd name="T12" fmla="*/ 440 w 458"/>
                  <a:gd name="T13" fmla="*/ 138 h 452"/>
                  <a:gd name="T14" fmla="*/ 454 w 458"/>
                  <a:gd name="T15" fmla="*/ 180 h 452"/>
                  <a:gd name="T16" fmla="*/ 458 w 458"/>
                  <a:gd name="T17" fmla="*/ 226 h 452"/>
                  <a:gd name="T18" fmla="*/ 458 w 458"/>
                  <a:gd name="T19" fmla="*/ 248 h 452"/>
                  <a:gd name="T20" fmla="*/ 448 w 458"/>
                  <a:gd name="T21" fmla="*/ 292 h 452"/>
                  <a:gd name="T22" fmla="*/ 430 w 458"/>
                  <a:gd name="T23" fmla="*/ 334 h 452"/>
                  <a:gd name="T24" fmla="*/ 406 w 458"/>
                  <a:gd name="T25" fmla="*/ 370 h 452"/>
                  <a:gd name="T26" fmla="*/ 374 w 458"/>
                  <a:gd name="T27" fmla="*/ 400 h 452"/>
                  <a:gd name="T28" fmla="*/ 338 w 458"/>
                  <a:gd name="T29" fmla="*/ 424 h 452"/>
                  <a:gd name="T30" fmla="*/ 298 w 458"/>
                  <a:gd name="T31" fmla="*/ 442 h 452"/>
                  <a:gd name="T32" fmla="*/ 252 w 458"/>
                  <a:gd name="T33" fmla="*/ 450 h 452"/>
                  <a:gd name="T34" fmla="*/ 230 w 458"/>
                  <a:gd name="T35" fmla="*/ 452 h 452"/>
                  <a:gd name="T36" fmla="*/ 182 w 458"/>
                  <a:gd name="T37" fmla="*/ 448 h 452"/>
                  <a:gd name="T38" fmla="*/ 140 w 458"/>
                  <a:gd name="T39" fmla="*/ 434 h 452"/>
                  <a:gd name="T40" fmla="*/ 100 w 458"/>
                  <a:gd name="T41" fmla="*/ 414 h 452"/>
                  <a:gd name="T42" fmla="*/ 66 w 458"/>
                  <a:gd name="T43" fmla="*/ 386 h 452"/>
                  <a:gd name="T44" fmla="*/ 38 w 458"/>
                  <a:gd name="T45" fmla="*/ 352 h 452"/>
                  <a:gd name="T46" fmla="*/ 18 w 458"/>
                  <a:gd name="T47" fmla="*/ 314 h 452"/>
                  <a:gd name="T48" fmla="*/ 4 w 458"/>
                  <a:gd name="T49" fmla="*/ 272 h 452"/>
                  <a:gd name="T50" fmla="*/ 0 w 458"/>
                  <a:gd name="T51" fmla="*/ 226 h 452"/>
                  <a:gd name="T52" fmla="*/ 0 w 458"/>
                  <a:gd name="T53" fmla="*/ 202 h 452"/>
                  <a:gd name="T54" fmla="*/ 10 w 458"/>
                  <a:gd name="T55" fmla="*/ 158 h 452"/>
                  <a:gd name="T56" fmla="*/ 28 w 458"/>
                  <a:gd name="T57" fmla="*/ 118 h 452"/>
                  <a:gd name="T58" fmla="*/ 52 w 458"/>
                  <a:gd name="T59" fmla="*/ 82 h 452"/>
                  <a:gd name="T60" fmla="*/ 84 w 458"/>
                  <a:gd name="T61" fmla="*/ 52 h 452"/>
                  <a:gd name="T62" fmla="*/ 120 w 458"/>
                  <a:gd name="T63" fmla="*/ 26 h 452"/>
                  <a:gd name="T64" fmla="*/ 160 w 458"/>
                  <a:gd name="T65" fmla="*/ 10 h 452"/>
                  <a:gd name="T66" fmla="*/ 206 w 458"/>
                  <a:gd name="T67" fmla="*/ 0 h 452"/>
                  <a:gd name="T68" fmla="*/ 230 w 458"/>
                  <a:gd name="T69" fmla="*/ 0 h 4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58"/>
                  <a:gd name="T106" fmla="*/ 0 h 452"/>
                  <a:gd name="T107" fmla="*/ 458 w 458"/>
                  <a:gd name="T108" fmla="*/ 452 h 4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58" h="452">
                    <a:moveTo>
                      <a:pt x="230" y="0"/>
                    </a:moveTo>
                    <a:lnTo>
                      <a:pt x="230" y="0"/>
                    </a:lnTo>
                    <a:lnTo>
                      <a:pt x="252" y="0"/>
                    </a:lnTo>
                    <a:lnTo>
                      <a:pt x="276" y="4"/>
                    </a:lnTo>
                    <a:lnTo>
                      <a:pt x="298" y="10"/>
                    </a:lnTo>
                    <a:lnTo>
                      <a:pt x="318" y="18"/>
                    </a:lnTo>
                    <a:lnTo>
                      <a:pt x="338" y="26"/>
                    </a:lnTo>
                    <a:lnTo>
                      <a:pt x="358" y="38"/>
                    </a:lnTo>
                    <a:lnTo>
                      <a:pt x="374" y="52"/>
                    </a:lnTo>
                    <a:lnTo>
                      <a:pt x="392" y="66"/>
                    </a:lnTo>
                    <a:lnTo>
                      <a:pt x="406" y="82"/>
                    </a:lnTo>
                    <a:lnTo>
                      <a:pt x="420" y="100"/>
                    </a:lnTo>
                    <a:lnTo>
                      <a:pt x="430" y="118"/>
                    </a:lnTo>
                    <a:lnTo>
                      <a:pt x="440" y="138"/>
                    </a:lnTo>
                    <a:lnTo>
                      <a:pt x="448" y="158"/>
                    </a:lnTo>
                    <a:lnTo>
                      <a:pt x="454" y="180"/>
                    </a:lnTo>
                    <a:lnTo>
                      <a:pt x="458" y="202"/>
                    </a:lnTo>
                    <a:lnTo>
                      <a:pt x="458" y="226"/>
                    </a:lnTo>
                    <a:lnTo>
                      <a:pt x="458" y="248"/>
                    </a:lnTo>
                    <a:lnTo>
                      <a:pt x="454" y="272"/>
                    </a:lnTo>
                    <a:lnTo>
                      <a:pt x="448" y="292"/>
                    </a:lnTo>
                    <a:lnTo>
                      <a:pt x="440" y="314"/>
                    </a:lnTo>
                    <a:lnTo>
                      <a:pt x="430" y="334"/>
                    </a:lnTo>
                    <a:lnTo>
                      <a:pt x="420" y="352"/>
                    </a:lnTo>
                    <a:lnTo>
                      <a:pt x="406" y="370"/>
                    </a:lnTo>
                    <a:lnTo>
                      <a:pt x="392" y="386"/>
                    </a:lnTo>
                    <a:lnTo>
                      <a:pt x="374" y="400"/>
                    </a:lnTo>
                    <a:lnTo>
                      <a:pt x="358" y="414"/>
                    </a:lnTo>
                    <a:lnTo>
                      <a:pt x="338" y="424"/>
                    </a:lnTo>
                    <a:lnTo>
                      <a:pt x="318" y="434"/>
                    </a:lnTo>
                    <a:lnTo>
                      <a:pt x="298" y="442"/>
                    </a:lnTo>
                    <a:lnTo>
                      <a:pt x="276" y="448"/>
                    </a:lnTo>
                    <a:lnTo>
                      <a:pt x="252" y="450"/>
                    </a:lnTo>
                    <a:lnTo>
                      <a:pt x="230" y="452"/>
                    </a:lnTo>
                    <a:lnTo>
                      <a:pt x="206" y="450"/>
                    </a:lnTo>
                    <a:lnTo>
                      <a:pt x="182" y="448"/>
                    </a:lnTo>
                    <a:lnTo>
                      <a:pt x="160" y="442"/>
                    </a:lnTo>
                    <a:lnTo>
                      <a:pt x="140" y="434"/>
                    </a:lnTo>
                    <a:lnTo>
                      <a:pt x="120" y="424"/>
                    </a:lnTo>
                    <a:lnTo>
                      <a:pt x="100" y="414"/>
                    </a:lnTo>
                    <a:lnTo>
                      <a:pt x="84" y="400"/>
                    </a:lnTo>
                    <a:lnTo>
                      <a:pt x="66" y="386"/>
                    </a:lnTo>
                    <a:lnTo>
                      <a:pt x="52" y="370"/>
                    </a:lnTo>
                    <a:lnTo>
                      <a:pt x="38" y="352"/>
                    </a:lnTo>
                    <a:lnTo>
                      <a:pt x="28" y="334"/>
                    </a:lnTo>
                    <a:lnTo>
                      <a:pt x="18" y="314"/>
                    </a:lnTo>
                    <a:lnTo>
                      <a:pt x="10" y="292"/>
                    </a:lnTo>
                    <a:lnTo>
                      <a:pt x="4" y="272"/>
                    </a:lnTo>
                    <a:lnTo>
                      <a:pt x="0" y="248"/>
                    </a:lnTo>
                    <a:lnTo>
                      <a:pt x="0" y="226"/>
                    </a:lnTo>
                    <a:lnTo>
                      <a:pt x="0" y="202"/>
                    </a:lnTo>
                    <a:lnTo>
                      <a:pt x="4" y="180"/>
                    </a:lnTo>
                    <a:lnTo>
                      <a:pt x="10" y="158"/>
                    </a:lnTo>
                    <a:lnTo>
                      <a:pt x="18" y="138"/>
                    </a:lnTo>
                    <a:lnTo>
                      <a:pt x="28" y="118"/>
                    </a:lnTo>
                    <a:lnTo>
                      <a:pt x="38" y="100"/>
                    </a:lnTo>
                    <a:lnTo>
                      <a:pt x="52" y="82"/>
                    </a:lnTo>
                    <a:lnTo>
                      <a:pt x="66" y="66"/>
                    </a:lnTo>
                    <a:lnTo>
                      <a:pt x="84" y="52"/>
                    </a:lnTo>
                    <a:lnTo>
                      <a:pt x="100" y="38"/>
                    </a:lnTo>
                    <a:lnTo>
                      <a:pt x="120" y="26"/>
                    </a:lnTo>
                    <a:lnTo>
                      <a:pt x="140" y="18"/>
                    </a:lnTo>
                    <a:lnTo>
                      <a:pt x="160" y="10"/>
                    </a:lnTo>
                    <a:lnTo>
                      <a:pt x="182" y="4"/>
                    </a:lnTo>
                    <a:lnTo>
                      <a:pt x="206" y="0"/>
                    </a:lnTo>
                    <a:lnTo>
                      <a:pt x="230" y="0"/>
                    </a:lnTo>
                    <a:close/>
                  </a:path>
                </a:pathLst>
              </a:custGeom>
              <a:solidFill>
                <a:srgbClr val="FF94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02" name="Freeform 38"/>
              <p:cNvSpPr>
                <a:spLocks/>
              </p:cNvSpPr>
              <p:nvPr/>
            </p:nvSpPr>
            <p:spPr bwMode="auto">
              <a:xfrm>
                <a:off x="2657" y="1922"/>
                <a:ext cx="462" cy="454"/>
              </a:xfrm>
              <a:custGeom>
                <a:avLst/>
                <a:gdLst>
                  <a:gd name="T0" fmla="*/ 230 w 462"/>
                  <a:gd name="T1" fmla="*/ 0 h 454"/>
                  <a:gd name="T2" fmla="*/ 276 w 462"/>
                  <a:gd name="T3" fmla="*/ 4 h 454"/>
                  <a:gd name="T4" fmla="*/ 320 w 462"/>
                  <a:gd name="T5" fmla="*/ 18 h 454"/>
                  <a:gd name="T6" fmla="*/ 360 w 462"/>
                  <a:gd name="T7" fmla="*/ 40 h 454"/>
                  <a:gd name="T8" fmla="*/ 394 w 462"/>
                  <a:gd name="T9" fmla="*/ 66 h 454"/>
                  <a:gd name="T10" fmla="*/ 422 w 462"/>
                  <a:gd name="T11" fmla="*/ 100 h 454"/>
                  <a:gd name="T12" fmla="*/ 442 w 462"/>
                  <a:gd name="T13" fmla="*/ 140 h 454"/>
                  <a:gd name="T14" fmla="*/ 456 w 462"/>
                  <a:gd name="T15" fmla="*/ 182 h 454"/>
                  <a:gd name="T16" fmla="*/ 462 w 462"/>
                  <a:gd name="T17" fmla="*/ 228 h 454"/>
                  <a:gd name="T18" fmla="*/ 460 w 462"/>
                  <a:gd name="T19" fmla="*/ 250 h 454"/>
                  <a:gd name="T20" fmla="*/ 450 w 462"/>
                  <a:gd name="T21" fmla="*/ 294 h 454"/>
                  <a:gd name="T22" fmla="*/ 434 w 462"/>
                  <a:gd name="T23" fmla="*/ 336 h 454"/>
                  <a:gd name="T24" fmla="*/ 408 w 462"/>
                  <a:gd name="T25" fmla="*/ 372 h 454"/>
                  <a:gd name="T26" fmla="*/ 378 w 462"/>
                  <a:gd name="T27" fmla="*/ 402 h 454"/>
                  <a:gd name="T28" fmla="*/ 340 w 462"/>
                  <a:gd name="T29" fmla="*/ 428 h 454"/>
                  <a:gd name="T30" fmla="*/ 298 w 462"/>
                  <a:gd name="T31" fmla="*/ 444 h 454"/>
                  <a:gd name="T32" fmla="*/ 254 w 462"/>
                  <a:gd name="T33" fmla="*/ 454 h 454"/>
                  <a:gd name="T34" fmla="*/ 230 w 462"/>
                  <a:gd name="T35" fmla="*/ 454 h 454"/>
                  <a:gd name="T36" fmla="*/ 184 w 462"/>
                  <a:gd name="T37" fmla="*/ 450 h 454"/>
                  <a:gd name="T38" fmla="*/ 140 w 462"/>
                  <a:gd name="T39" fmla="*/ 436 h 454"/>
                  <a:gd name="T40" fmla="*/ 102 w 462"/>
                  <a:gd name="T41" fmla="*/ 416 h 454"/>
                  <a:gd name="T42" fmla="*/ 68 w 462"/>
                  <a:gd name="T43" fmla="*/ 388 h 454"/>
                  <a:gd name="T44" fmla="*/ 40 w 462"/>
                  <a:gd name="T45" fmla="*/ 354 h 454"/>
                  <a:gd name="T46" fmla="*/ 18 w 462"/>
                  <a:gd name="T47" fmla="*/ 316 h 454"/>
                  <a:gd name="T48" fmla="*/ 4 w 462"/>
                  <a:gd name="T49" fmla="*/ 274 h 454"/>
                  <a:gd name="T50" fmla="*/ 0 w 462"/>
                  <a:gd name="T51" fmla="*/ 228 h 454"/>
                  <a:gd name="T52" fmla="*/ 0 w 462"/>
                  <a:gd name="T53" fmla="*/ 204 h 454"/>
                  <a:gd name="T54" fmla="*/ 10 w 462"/>
                  <a:gd name="T55" fmla="*/ 160 h 454"/>
                  <a:gd name="T56" fmla="*/ 28 w 462"/>
                  <a:gd name="T57" fmla="*/ 120 h 454"/>
                  <a:gd name="T58" fmla="*/ 52 w 462"/>
                  <a:gd name="T59" fmla="*/ 84 h 454"/>
                  <a:gd name="T60" fmla="*/ 84 w 462"/>
                  <a:gd name="T61" fmla="*/ 52 h 454"/>
                  <a:gd name="T62" fmla="*/ 120 w 462"/>
                  <a:gd name="T63" fmla="*/ 28 h 454"/>
                  <a:gd name="T64" fmla="*/ 162 w 462"/>
                  <a:gd name="T65" fmla="*/ 10 h 454"/>
                  <a:gd name="T66" fmla="*/ 206 w 462"/>
                  <a:gd name="T67" fmla="*/ 2 h 454"/>
                  <a:gd name="T68" fmla="*/ 230 w 462"/>
                  <a:gd name="T69" fmla="*/ 0 h 45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62"/>
                  <a:gd name="T106" fmla="*/ 0 h 454"/>
                  <a:gd name="T107" fmla="*/ 462 w 462"/>
                  <a:gd name="T108" fmla="*/ 454 h 45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62" h="454">
                    <a:moveTo>
                      <a:pt x="230" y="0"/>
                    </a:moveTo>
                    <a:lnTo>
                      <a:pt x="230" y="0"/>
                    </a:lnTo>
                    <a:lnTo>
                      <a:pt x="254" y="2"/>
                    </a:lnTo>
                    <a:lnTo>
                      <a:pt x="276" y="4"/>
                    </a:lnTo>
                    <a:lnTo>
                      <a:pt x="298" y="10"/>
                    </a:lnTo>
                    <a:lnTo>
                      <a:pt x="320" y="18"/>
                    </a:lnTo>
                    <a:lnTo>
                      <a:pt x="340" y="28"/>
                    </a:lnTo>
                    <a:lnTo>
                      <a:pt x="360" y="40"/>
                    </a:lnTo>
                    <a:lnTo>
                      <a:pt x="378" y="52"/>
                    </a:lnTo>
                    <a:lnTo>
                      <a:pt x="394" y="66"/>
                    </a:lnTo>
                    <a:lnTo>
                      <a:pt x="408" y="84"/>
                    </a:lnTo>
                    <a:lnTo>
                      <a:pt x="422" y="100"/>
                    </a:lnTo>
                    <a:lnTo>
                      <a:pt x="434" y="120"/>
                    </a:lnTo>
                    <a:lnTo>
                      <a:pt x="442" y="140"/>
                    </a:lnTo>
                    <a:lnTo>
                      <a:pt x="450" y="160"/>
                    </a:lnTo>
                    <a:lnTo>
                      <a:pt x="456" y="182"/>
                    </a:lnTo>
                    <a:lnTo>
                      <a:pt x="460" y="204"/>
                    </a:lnTo>
                    <a:lnTo>
                      <a:pt x="462" y="228"/>
                    </a:lnTo>
                    <a:lnTo>
                      <a:pt x="460" y="250"/>
                    </a:lnTo>
                    <a:lnTo>
                      <a:pt x="456" y="274"/>
                    </a:lnTo>
                    <a:lnTo>
                      <a:pt x="450" y="294"/>
                    </a:lnTo>
                    <a:lnTo>
                      <a:pt x="442" y="316"/>
                    </a:lnTo>
                    <a:lnTo>
                      <a:pt x="434" y="336"/>
                    </a:lnTo>
                    <a:lnTo>
                      <a:pt x="422" y="354"/>
                    </a:lnTo>
                    <a:lnTo>
                      <a:pt x="408" y="372"/>
                    </a:lnTo>
                    <a:lnTo>
                      <a:pt x="394" y="388"/>
                    </a:lnTo>
                    <a:lnTo>
                      <a:pt x="378" y="402"/>
                    </a:lnTo>
                    <a:lnTo>
                      <a:pt x="360" y="416"/>
                    </a:lnTo>
                    <a:lnTo>
                      <a:pt x="340" y="428"/>
                    </a:lnTo>
                    <a:lnTo>
                      <a:pt x="320" y="436"/>
                    </a:lnTo>
                    <a:lnTo>
                      <a:pt x="298" y="444"/>
                    </a:lnTo>
                    <a:lnTo>
                      <a:pt x="276" y="450"/>
                    </a:lnTo>
                    <a:lnTo>
                      <a:pt x="254" y="454"/>
                    </a:lnTo>
                    <a:lnTo>
                      <a:pt x="230" y="454"/>
                    </a:lnTo>
                    <a:lnTo>
                      <a:pt x="206" y="454"/>
                    </a:lnTo>
                    <a:lnTo>
                      <a:pt x="184" y="450"/>
                    </a:lnTo>
                    <a:lnTo>
                      <a:pt x="162" y="444"/>
                    </a:lnTo>
                    <a:lnTo>
                      <a:pt x="140" y="436"/>
                    </a:lnTo>
                    <a:lnTo>
                      <a:pt x="120" y="428"/>
                    </a:lnTo>
                    <a:lnTo>
                      <a:pt x="102" y="416"/>
                    </a:lnTo>
                    <a:lnTo>
                      <a:pt x="84" y="402"/>
                    </a:lnTo>
                    <a:lnTo>
                      <a:pt x="68" y="388"/>
                    </a:lnTo>
                    <a:lnTo>
                      <a:pt x="52" y="372"/>
                    </a:lnTo>
                    <a:lnTo>
                      <a:pt x="40" y="354"/>
                    </a:lnTo>
                    <a:lnTo>
                      <a:pt x="28" y="336"/>
                    </a:lnTo>
                    <a:lnTo>
                      <a:pt x="18" y="316"/>
                    </a:lnTo>
                    <a:lnTo>
                      <a:pt x="10" y="294"/>
                    </a:lnTo>
                    <a:lnTo>
                      <a:pt x="4" y="274"/>
                    </a:lnTo>
                    <a:lnTo>
                      <a:pt x="0" y="250"/>
                    </a:lnTo>
                    <a:lnTo>
                      <a:pt x="0" y="228"/>
                    </a:lnTo>
                    <a:lnTo>
                      <a:pt x="0" y="204"/>
                    </a:lnTo>
                    <a:lnTo>
                      <a:pt x="4" y="182"/>
                    </a:lnTo>
                    <a:lnTo>
                      <a:pt x="10" y="160"/>
                    </a:lnTo>
                    <a:lnTo>
                      <a:pt x="18" y="140"/>
                    </a:lnTo>
                    <a:lnTo>
                      <a:pt x="28" y="120"/>
                    </a:lnTo>
                    <a:lnTo>
                      <a:pt x="40" y="100"/>
                    </a:lnTo>
                    <a:lnTo>
                      <a:pt x="52" y="84"/>
                    </a:lnTo>
                    <a:lnTo>
                      <a:pt x="68" y="66"/>
                    </a:lnTo>
                    <a:lnTo>
                      <a:pt x="84" y="52"/>
                    </a:lnTo>
                    <a:lnTo>
                      <a:pt x="102" y="40"/>
                    </a:lnTo>
                    <a:lnTo>
                      <a:pt x="120" y="28"/>
                    </a:lnTo>
                    <a:lnTo>
                      <a:pt x="140" y="18"/>
                    </a:lnTo>
                    <a:lnTo>
                      <a:pt x="162" y="10"/>
                    </a:lnTo>
                    <a:lnTo>
                      <a:pt x="184" y="4"/>
                    </a:lnTo>
                    <a:lnTo>
                      <a:pt x="206" y="2"/>
                    </a:lnTo>
                    <a:lnTo>
                      <a:pt x="23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03" name="Freeform 39"/>
              <p:cNvSpPr>
                <a:spLocks/>
              </p:cNvSpPr>
              <p:nvPr/>
            </p:nvSpPr>
            <p:spPr bwMode="auto">
              <a:xfrm>
                <a:off x="2655" y="1920"/>
                <a:ext cx="464" cy="458"/>
              </a:xfrm>
              <a:custGeom>
                <a:avLst/>
                <a:gdLst>
                  <a:gd name="T0" fmla="*/ 232 w 464"/>
                  <a:gd name="T1" fmla="*/ 0 h 458"/>
                  <a:gd name="T2" fmla="*/ 278 w 464"/>
                  <a:gd name="T3" fmla="*/ 6 h 458"/>
                  <a:gd name="T4" fmla="*/ 322 w 464"/>
                  <a:gd name="T5" fmla="*/ 18 h 458"/>
                  <a:gd name="T6" fmla="*/ 362 w 464"/>
                  <a:gd name="T7" fmla="*/ 40 h 458"/>
                  <a:gd name="T8" fmla="*/ 396 w 464"/>
                  <a:gd name="T9" fmla="*/ 68 h 458"/>
                  <a:gd name="T10" fmla="*/ 424 w 464"/>
                  <a:gd name="T11" fmla="*/ 102 h 458"/>
                  <a:gd name="T12" fmla="*/ 446 w 464"/>
                  <a:gd name="T13" fmla="*/ 140 h 458"/>
                  <a:gd name="T14" fmla="*/ 458 w 464"/>
                  <a:gd name="T15" fmla="*/ 184 h 458"/>
                  <a:gd name="T16" fmla="*/ 464 w 464"/>
                  <a:gd name="T17" fmla="*/ 230 h 458"/>
                  <a:gd name="T18" fmla="*/ 462 w 464"/>
                  <a:gd name="T19" fmla="*/ 252 h 458"/>
                  <a:gd name="T20" fmla="*/ 454 w 464"/>
                  <a:gd name="T21" fmla="*/ 296 h 458"/>
                  <a:gd name="T22" fmla="*/ 436 w 464"/>
                  <a:gd name="T23" fmla="*/ 338 h 458"/>
                  <a:gd name="T24" fmla="*/ 410 w 464"/>
                  <a:gd name="T25" fmla="*/ 374 h 458"/>
                  <a:gd name="T26" fmla="*/ 380 w 464"/>
                  <a:gd name="T27" fmla="*/ 406 h 458"/>
                  <a:gd name="T28" fmla="*/ 342 w 464"/>
                  <a:gd name="T29" fmla="*/ 430 h 458"/>
                  <a:gd name="T30" fmla="*/ 300 w 464"/>
                  <a:gd name="T31" fmla="*/ 448 h 458"/>
                  <a:gd name="T32" fmla="*/ 256 w 464"/>
                  <a:gd name="T33" fmla="*/ 456 h 458"/>
                  <a:gd name="T34" fmla="*/ 232 w 464"/>
                  <a:gd name="T35" fmla="*/ 458 h 458"/>
                  <a:gd name="T36" fmla="*/ 186 w 464"/>
                  <a:gd name="T37" fmla="*/ 452 h 458"/>
                  <a:gd name="T38" fmla="*/ 142 w 464"/>
                  <a:gd name="T39" fmla="*/ 440 h 458"/>
                  <a:gd name="T40" fmla="*/ 102 w 464"/>
                  <a:gd name="T41" fmla="*/ 418 h 458"/>
                  <a:gd name="T42" fmla="*/ 68 w 464"/>
                  <a:gd name="T43" fmla="*/ 390 h 458"/>
                  <a:gd name="T44" fmla="*/ 40 w 464"/>
                  <a:gd name="T45" fmla="*/ 356 h 458"/>
                  <a:gd name="T46" fmla="*/ 18 w 464"/>
                  <a:gd name="T47" fmla="*/ 318 h 458"/>
                  <a:gd name="T48" fmla="*/ 4 w 464"/>
                  <a:gd name="T49" fmla="*/ 276 h 458"/>
                  <a:gd name="T50" fmla="*/ 0 w 464"/>
                  <a:gd name="T51" fmla="*/ 230 h 458"/>
                  <a:gd name="T52" fmla="*/ 0 w 464"/>
                  <a:gd name="T53" fmla="*/ 206 h 458"/>
                  <a:gd name="T54" fmla="*/ 10 w 464"/>
                  <a:gd name="T55" fmla="*/ 162 h 458"/>
                  <a:gd name="T56" fmla="*/ 28 w 464"/>
                  <a:gd name="T57" fmla="*/ 120 h 458"/>
                  <a:gd name="T58" fmla="*/ 52 w 464"/>
                  <a:gd name="T59" fmla="*/ 84 h 458"/>
                  <a:gd name="T60" fmla="*/ 84 w 464"/>
                  <a:gd name="T61" fmla="*/ 52 h 458"/>
                  <a:gd name="T62" fmla="*/ 122 w 464"/>
                  <a:gd name="T63" fmla="*/ 28 h 458"/>
                  <a:gd name="T64" fmla="*/ 162 w 464"/>
                  <a:gd name="T65" fmla="*/ 12 h 458"/>
                  <a:gd name="T66" fmla="*/ 208 w 464"/>
                  <a:gd name="T67" fmla="*/ 2 h 458"/>
                  <a:gd name="T68" fmla="*/ 232 w 464"/>
                  <a:gd name="T69" fmla="*/ 0 h 4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64"/>
                  <a:gd name="T106" fmla="*/ 0 h 458"/>
                  <a:gd name="T107" fmla="*/ 464 w 464"/>
                  <a:gd name="T108" fmla="*/ 458 h 45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64" h="458">
                    <a:moveTo>
                      <a:pt x="232" y="0"/>
                    </a:moveTo>
                    <a:lnTo>
                      <a:pt x="232" y="0"/>
                    </a:lnTo>
                    <a:lnTo>
                      <a:pt x="256" y="2"/>
                    </a:lnTo>
                    <a:lnTo>
                      <a:pt x="278" y="6"/>
                    </a:lnTo>
                    <a:lnTo>
                      <a:pt x="300" y="12"/>
                    </a:lnTo>
                    <a:lnTo>
                      <a:pt x="322" y="18"/>
                    </a:lnTo>
                    <a:lnTo>
                      <a:pt x="342" y="28"/>
                    </a:lnTo>
                    <a:lnTo>
                      <a:pt x="362" y="40"/>
                    </a:lnTo>
                    <a:lnTo>
                      <a:pt x="380" y="52"/>
                    </a:lnTo>
                    <a:lnTo>
                      <a:pt x="396" y="68"/>
                    </a:lnTo>
                    <a:lnTo>
                      <a:pt x="410" y="84"/>
                    </a:lnTo>
                    <a:lnTo>
                      <a:pt x="424" y="102"/>
                    </a:lnTo>
                    <a:lnTo>
                      <a:pt x="436" y="120"/>
                    </a:lnTo>
                    <a:lnTo>
                      <a:pt x="446" y="140"/>
                    </a:lnTo>
                    <a:lnTo>
                      <a:pt x="454" y="162"/>
                    </a:lnTo>
                    <a:lnTo>
                      <a:pt x="458" y="184"/>
                    </a:lnTo>
                    <a:lnTo>
                      <a:pt x="462" y="206"/>
                    </a:lnTo>
                    <a:lnTo>
                      <a:pt x="464" y="230"/>
                    </a:lnTo>
                    <a:lnTo>
                      <a:pt x="462" y="252"/>
                    </a:lnTo>
                    <a:lnTo>
                      <a:pt x="458" y="276"/>
                    </a:lnTo>
                    <a:lnTo>
                      <a:pt x="454" y="296"/>
                    </a:lnTo>
                    <a:lnTo>
                      <a:pt x="446" y="318"/>
                    </a:lnTo>
                    <a:lnTo>
                      <a:pt x="436" y="338"/>
                    </a:lnTo>
                    <a:lnTo>
                      <a:pt x="424" y="356"/>
                    </a:lnTo>
                    <a:lnTo>
                      <a:pt x="410" y="374"/>
                    </a:lnTo>
                    <a:lnTo>
                      <a:pt x="396" y="390"/>
                    </a:lnTo>
                    <a:lnTo>
                      <a:pt x="380" y="406"/>
                    </a:lnTo>
                    <a:lnTo>
                      <a:pt x="362" y="418"/>
                    </a:lnTo>
                    <a:lnTo>
                      <a:pt x="342" y="430"/>
                    </a:lnTo>
                    <a:lnTo>
                      <a:pt x="322" y="440"/>
                    </a:lnTo>
                    <a:lnTo>
                      <a:pt x="300" y="448"/>
                    </a:lnTo>
                    <a:lnTo>
                      <a:pt x="278" y="452"/>
                    </a:lnTo>
                    <a:lnTo>
                      <a:pt x="256" y="456"/>
                    </a:lnTo>
                    <a:lnTo>
                      <a:pt x="232" y="458"/>
                    </a:lnTo>
                    <a:lnTo>
                      <a:pt x="208" y="456"/>
                    </a:lnTo>
                    <a:lnTo>
                      <a:pt x="186" y="452"/>
                    </a:lnTo>
                    <a:lnTo>
                      <a:pt x="162" y="448"/>
                    </a:lnTo>
                    <a:lnTo>
                      <a:pt x="142" y="440"/>
                    </a:lnTo>
                    <a:lnTo>
                      <a:pt x="122" y="430"/>
                    </a:lnTo>
                    <a:lnTo>
                      <a:pt x="102" y="418"/>
                    </a:lnTo>
                    <a:lnTo>
                      <a:pt x="84" y="406"/>
                    </a:lnTo>
                    <a:lnTo>
                      <a:pt x="68" y="390"/>
                    </a:lnTo>
                    <a:lnTo>
                      <a:pt x="52" y="374"/>
                    </a:lnTo>
                    <a:lnTo>
                      <a:pt x="40" y="356"/>
                    </a:lnTo>
                    <a:lnTo>
                      <a:pt x="28" y="338"/>
                    </a:lnTo>
                    <a:lnTo>
                      <a:pt x="18" y="318"/>
                    </a:lnTo>
                    <a:lnTo>
                      <a:pt x="10" y="296"/>
                    </a:lnTo>
                    <a:lnTo>
                      <a:pt x="4" y="276"/>
                    </a:lnTo>
                    <a:lnTo>
                      <a:pt x="0" y="252"/>
                    </a:lnTo>
                    <a:lnTo>
                      <a:pt x="0" y="230"/>
                    </a:lnTo>
                    <a:lnTo>
                      <a:pt x="0" y="206"/>
                    </a:lnTo>
                    <a:lnTo>
                      <a:pt x="4" y="184"/>
                    </a:lnTo>
                    <a:lnTo>
                      <a:pt x="10" y="162"/>
                    </a:lnTo>
                    <a:lnTo>
                      <a:pt x="18" y="140"/>
                    </a:lnTo>
                    <a:lnTo>
                      <a:pt x="28" y="120"/>
                    </a:lnTo>
                    <a:lnTo>
                      <a:pt x="40" y="102"/>
                    </a:lnTo>
                    <a:lnTo>
                      <a:pt x="52" y="84"/>
                    </a:lnTo>
                    <a:lnTo>
                      <a:pt x="68" y="68"/>
                    </a:lnTo>
                    <a:lnTo>
                      <a:pt x="84" y="52"/>
                    </a:lnTo>
                    <a:lnTo>
                      <a:pt x="102" y="40"/>
                    </a:lnTo>
                    <a:lnTo>
                      <a:pt x="122" y="28"/>
                    </a:lnTo>
                    <a:lnTo>
                      <a:pt x="142" y="18"/>
                    </a:lnTo>
                    <a:lnTo>
                      <a:pt x="162" y="12"/>
                    </a:lnTo>
                    <a:lnTo>
                      <a:pt x="186" y="6"/>
                    </a:lnTo>
                    <a:lnTo>
                      <a:pt x="208" y="2"/>
                    </a:lnTo>
                    <a:lnTo>
                      <a:pt x="232" y="0"/>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04" name="Freeform 40"/>
              <p:cNvSpPr>
                <a:spLocks/>
              </p:cNvSpPr>
              <p:nvPr/>
            </p:nvSpPr>
            <p:spPr bwMode="auto">
              <a:xfrm>
                <a:off x="2653" y="1920"/>
                <a:ext cx="466" cy="458"/>
              </a:xfrm>
              <a:custGeom>
                <a:avLst/>
                <a:gdLst>
                  <a:gd name="T0" fmla="*/ 232 w 466"/>
                  <a:gd name="T1" fmla="*/ 0 h 458"/>
                  <a:gd name="T2" fmla="*/ 280 w 466"/>
                  <a:gd name="T3" fmla="*/ 4 h 458"/>
                  <a:gd name="T4" fmla="*/ 324 w 466"/>
                  <a:gd name="T5" fmla="*/ 18 h 458"/>
                  <a:gd name="T6" fmla="*/ 364 w 466"/>
                  <a:gd name="T7" fmla="*/ 38 h 458"/>
                  <a:gd name="T8" fmla="*/ 398 w 466"/>
                  <a:gd name="T9" fmla="*/ 66 h 458"/>
                  <a:gd name="T10" fmla="*/ 426 w 466"/>
                  <a:gd name="T11" fmla="*/ 100 h 458"/>
                  <a:gd name="T12" fmla="*/ 448 w 466"/>
                  <a:gd name="T13" fmla="*/ 140 h 458"/>
                  <a:gd name="T14" fmla="*/ 462 w 466"/>
                  <a:gd name="T15" fmla="*/ 182 h 458"/>
                  <a:gd name="T16" fmla="*/ 466 w 466"/>
                  <a:gd name="T17" fmla="*/ 228 h 458"/>
                  <a:gd name="T18" fmla="*/ 464 w 466"/>
                  <a:gd name="T19" fmla="*/ 252 h 458"/>
                  <a:gd name="T20" fmla="*/ 456 w 466"/>
                  <a:gd name="T21" fmla="*/ 296 h 458"/>
                  <a:gd name="T22" fmla="*/ 438 w 466"/>
                  <a:gd name="T23" fmla="*/ 338 h 458"/>
                  <a:gd name="T24" fmla="*/ 412 w 466"/>
                  <a:gd name="T25" fmla="*/ 374 h 458"/>
                  <a:gd name="T26" fmla="*/ 382 w 466"/>
                  <a:gd name="T27" fmla="*/ 406 h 458"/>
                  <a:gd name="T28" fmla="*/ 344 w 466"/>
                  <a:gd name="T29" fmla="*/ 430 h 458"/>
                  <a:gd name="T30" fmla="*/ 302 w 466"/>
                  <a:gd name="T31" fmla="*/ 448 h 458"/>
                  <a:gd name="T32" fmla="*/ 256 w 466"/>
                  <a:gd name="T33" fmla="*/ 458 h 458"/>
                  <a:gd name="T34" fmla="*/ 232 w 466"/>
                  <a:gd name="T35" fmla="*/ 458 h 458"/>
                  <a:gd name="T36" fmla="*/ 186 w 466"/>
                  <a:gd name="T37" fmla="*/ 454 h 458"/>
                  <a:gd name="T38" fmla="*/ 142 w 466"/>
                  <a:gd name="T39" fmla="*/ 440 h 458"/>
                  <a:gd name="T40" fmla="*/ 102 w 466"/>
                  <a:gd name="T41" fmla="*/ 420 h 458"/>
                  <a:gd name="T42" fmla="*/ 68 w 466"/>
                  <a:gd name="T43" fmla="*/ 390 h 458"/>
                  <a:gd name="T44" fmla="*/ 40 w 466"/>
                  <a:gd name="T45" fmla="*/ 356 h 458"/>
                  <a:gd name="T46" fmla="*/ 18 w 466"/>
                  <a:gd name="T47" fmla="*/ 318 h 458"/>
                  <a:gd name="T48" fmla="*/ 4 w 466"/>
                  <a:gd name="T49" fmla="*/ 274 h 458"/>
                  <a:gd name="T50" fmla="*/ 0 w 466"/>
                  <a:gd name="T51" fmla="*/ 228 h 458"/>
                  <a:gd name="T52" fmla="*/ 2 w 466"/>
                  <a:gd name="T53" fmla="*/ 206 h 458"/>
                  <a:gd name="T54" fmla="*/ 10 w 466"/>
                  <a:gd name="T55" fmla="*/ 160 h 458"/>
                  <a:gd name="T56" fmla="*/ 28 w 466"/>
                  <a:gd name="T57" fmla="*/ 120 h 458"/>
                  <a:gd name="T58" fmla="*/ 54 w 466"/>
                  <a:gd name="T59" fmla="*/ 82 h 458"/>
                  <a:gd name="T60" fmla="*/ 84 w 466"/>
                  <a:gd name="T61" fmla="*/ 52 h 458"/>
                  <a:gd name="T62" fmla="*/ 122 w 466"/>
                  <a:gd name="T63" fmla="*/ 28 h 458"/>
                  <a:gd name="T64" fmla="*/ 164 w 466"/>
                  <a:gd name="T65" fmla="*/ 10 h 458"/>
                  <a:gd name="T66" fmla="*/ 210 w 466"/>
                  <a:gd name="T67" fmla="*/ 0 h 458"/>
                  <a:gd name="T68" fmla="*/ 232 w 466"/>
                  <a:gd name="T69" fmla="*/ 0 h 4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66"/>
                  <a:gd name="T106" fmla="*/ 0 h 458"/>
                  <a:gd name="T107" fmla="*/ 466 w 466"/>
                  <a:gd name="T108" fmla="*/ 458 h 45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66" h="458">
                    <a:moveTo>
                      <a:pt x="232" y="0"/>
                    </a:moveTo>
                    <a:lnTo>
                      <a:pt x="232" y="0"/>
                    </a:lnTo>
                    <a:lnTo>
                      <a:pt x="256" y="0"/>
                    </a:lnTo>
                    <a:lnTo>
                      <a:pt x="280" y="4"/>
                    </a:lnTo>
                    <a:lnTo>
                      <a:pt x="302" y="10"/>
                    </a:lnTo>
                    <a:lnTo>
                      <a:pt x="324" y="18"/>
                    </a:lnTo>
                    <a:lnTo>
                      <a:pt x="344" y="28"/>
                    </a:lnTo>
                    <a:lnTo>
                      <a:pt x="364" y="38"/>
                    </a:lnTo>
                    <a:lnTo>
                      <a:pt x="382" y="52"/>
                    </a:lnTo>
                    <a:lnTo>
                      <a:pt x="398" y="66"/>
                    </a:lnTo>
                    <a:lnTo>
                      <a:pt x="412" y="82"/>
                    </a:lnTo>
                    <a:lnTo>
                      <a:pt x="426" y="100"/>
                    </a:lnTo>
                    <a:lnTo>
                      <a:pt x="438" y="120"/>
                    </a:lnTo>
                    <a:lnTo>
                      <a:pt x="448" y="140"/>
                    </a:lnTo>
                    <a:lnTo>
                      <a:pt x="456" y="160"/>
                    </a:lnTo>
                    <a:lnTo>
                      <a:pt x="462" y="182"/>
                    </a:lnTo>
                    <a:lnTo>
                      <a:pt x="464" y="206"/>
                    </a:lnTo>
                    <a:lnTo>
                      <a:pt x="466" y="228"/>
                    </a:lnTo>
                    <a:lnTo>
                      <a:pt x="464" y="252"/>
                    </a:lnTo>
                    <a:lnTo>
                      <a:pt x="462" y="274"/>
                    </a:lnTo>
                    <a:lnTo>
                      <a:pt x="456" y="296"/>
                    </a:lnTo>
                    <a:lnTo>
                      <a:pt x="448" y="318"/>
                    </a:lnTo>
                    <a:lnTo>
                      <a:pt x="438" y="338"/>
                    </a:lnTo>
                    <a:lnTo>
                      <a:pt x="426" y="356"/>
                    </a:lnTo>
                    <a:lnTo>
                      <a:pt x="412" y="374"/>
                    </a:lnTo>
                    <a:lnTo>
                      <a:pt x="398" y="390"/>
                    </a:lnTo>
                    <a:lnTo>
                      <a:pt x="382" y="406"/>
                    </a:lnTo>
                    <a:lnTo>
                      <a:pt x="364" y="420"/>
                    </a:lnTo>
                    <a:lnTo>
                      <a:pt x="344" y="430"/>
                    </a:lnTo>
                    <a:lnTo>
                      <a:pt x="324" y="440"/>
                    </a:lnTo>
                    <a:lnTo>
                      <a:pt x="302" y="448"/>
                    </a:lnTo>
                    <a:lnTo>
                      <a:pt x="280" y="454"/>
                    </a:lnTo>
                    <a:lnTo>
                      <a:pt x="256" y="458"/>
                    </a:lnTo>
                    <a:lnTo>
                      <a:pt x="232" y="458"/>
                    </a:lnTo>
                    <a:lnTo>
                      <a:pt x="210" y="458"/>
                    </a:lnTo>
                    <a:lnTo>
                      <a:pt x="186" y="454"/>
                    </a:lnTo>
                    <a:lnTo>
                      <a:pt x="164" y="448"/>
                    </a:lnTo>
                    <a:lnTo>
                      <a:pt x="142" y="440"/>
                    </a:lnTo>
                    <a:lnTo>
                      <a:pt x="122" y="430"/>
                    </a:lnTo>
                    <a:lnTo>
                      <a:pt x="102" y="420"/>
                    </a:lnTo>
                    <a:lnTo>
                      <a:pt x="84" y="406"/>
                    </a:lnTo>
                    <a:lnTo>
                      <a:pt x="68" y="390"/>
                    </a:lnTo>
                    <a:lnTo>
                      <a:pt x="54" y="374"/>
                    </a:lnTo>
                    <a:lnTo>
                      <a:pt x="40" y="356"/>
                    </a:lnTo>
                    <a:lnTo>
                      <a:pt x="28" y="338"/>
                    </a:lnTo>
                    <a:lnTo>
                      <a:pt x="18" y="318"/>
                    </a:lnTo>
                    <a:lnTo>
                      <a:pt x="10" y="296"/>
                    </a:lnTo>
                    <a:lnTo>
                      <a:pt x="4" y="274"/>
                    </a:lnTo>
                    <a:lnTo>
                      <a:pt x="2" y="252"/>
                    </a:lnTo>
                    <a:lnTo>
                      <a:pt x="0" y="228"/>
                    </a:lnTo>
                    <a:lnTo>
                      <a:pt x="2" y="206"/>
                    </a:lnTo>
                    <a:lnTo>
                      <a:pt x="4" y="182"/>
                    </a:lnTo>
                    <a:lnTo>
                      <a:pt x="10" y="160"/>
                    </a:lnTo>
                    <a:lnTo>
                      <a:pt x="18" y="140"/>
                    </a:lnTo>
                    <a:lnTo>
                      <a:pt x="28" y="120"/>
                    </a:lnTo>
                    <a:lnTo>
                      <a:pt x="40" y="100"/>
                    </a:lnTo>
                    <a:lnTo>
                      <a:pt x="54" y="82"/>
                    </a:lnTo>
                    <a:lnTo>
                      <a:pt x="68" y="66"/>
                    </a:lnTo>
                    <a:lnTo>
                      <a:pt x="84" y="52"/>
                    </a:lnTo>
                    <a:lnTo>
                      <a:pt x="102" y="38"/>
                    </a:lnTo>
                    <a:lnTo>
                      <a:pt x="122" y="28"/>
                    </a:lnTo>
                    <a:lnTo>
                      <a:pt x="142" y="18"/>
                    </a:lnTo>
                    <a:lnTo>
                      <a:pt x="164" y="10"/>
                    </a:lnTo>
                    <a:lnTo>
                      <a:pt x="186" y="4"/>
                    </a:lnTo>
                    <a:lnTo>
                      <a:pt x="210" y="0"/>
                    </a:lnTo>
                    <a:lnTo>
                      <a:pt x="232" y="0"/>
                    </a:lnTo>
                    <a:close/>
                  </a:path>
                </a:pathLst>
              </a:custGeom>
              <a:solidFill>
                <a:srgbClr val="FF7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05" name="Freeform 41"/>
              <p:cNvSpPr>
                <a:spLocks/>
              </p:cNvSpPr>
              <p:nvPr/>
            </p:nvSpPr>
            <p:spPr bwMode="auto">
              <a:xfrm>
                <a:off x="2651" y="1918"/>
                <a:ext cx="468" cy="462"/>
              </a:xfrm>
              <a:custGeom>
                <a:avLst/>
                <a:gdLst>
                  <a:gd name="T0" fmla="*/ 234 w 468"/>
                  <a:gd name="T1" fmla="*/ 0 h 462"/>
                  <a:gd name="T2" fmla="*/ 282 w 468"/>
                  <a:gd name="T3" fmla="*/ 4 h 462"/>
                  <a:gd name="T4" fmla="*/ 326 w 468"/>
                  <a:gd name="T5" fmla="*/ 18 h 462"/>
                  <a:gd name="T6" fmla="*/ 366 w 468"/>
                  <a:gd name="T7" fmla="*/ 40 h 462"/>
                  <a:gd name="T8" fmla="*/ 400 w 468"/>
                  <a:gd name="T9" fmla="*/ 68 h 462"/>
                  <a:gd name="T10" fmla="*/ 428 w 468"/>
                  <a:gd name="T11" fmla="*/ 102 h 462"/>
                  <a:gd name="T12" fmla="*/ 450 w 468"/>
                  <a:gd name="T13" fmla="*/ 140 h 462"/>
                  <a:gd name="T14" fmla="*/ 464 w 468"/>
                  <a:gd name="T15" fmla="*/ 184 h 462"/>
                  <a:gd name="T16" fmla="*/ 468 w 468"/>
                  <a:gd name="T17" fmla="*/ 230 h 462"/>
                  <a:gd name="T18" fmla="*/ 468 w 468"/>
                  <a:gd name="T19" fmla="*/ 254 h 462"/>
                  <a:gd name="T20" fmla="*/ 458 w 468"/>
                  <a:gd name="T21" fmla="*/ 298 h 462"/>
                  <a:gd name="T22" fmla="*/ 440 w 468"/>
                  <a:gd name="T23" fmla="*/ 340 h 462"/>
                  <a:gd name="T24" fmla="*/ 414 w 468"/>
                  <a:gd name="T25" fmla="*/ 376 h 462"/>
                  <a:gd name="T26" fmla="*/ 384 w 468"/>
                  <a:gd name="T27" fmla="*/ 408 h 462"/>
                  <a:gd name="T28" fmla="*/ 346 w 468"/>
                  <a:gd name="T29" fmla="*/ 434 h 462"/>
                  <a:gd name="T30" fmla="*/ 304 w 468"/>
                  <a:gd name="T31" fmla="*/ 450 h 462"/>
                  <a:gd name="T32" fmla="*/ 258 w 468"/>
                  <a:gd name="T33" fmla="*/ 460 h 462"/>
                  <a:gd name="T34" fmla="*/ 234 w 468"/>
                  <a:gd name="T35" fmla="*/ 462 h 462"/>
                  <a:gd name="T36" fmla="*/ 188 w 468"/>
                  <a:gd name="T37" fmla="*/ 456 h 462"/>
                  <a:gd name="T38" fmla="*/ 144 w 468"/>
                  <a:gd name="T39" fmla="*/ 442 h 462"/>
                  <a:gd name="T40" fmla="*/ 104 w 468"/>
                  <a:gd name="T41" fmla="*/ 422 h 462"/>
                  <a:gd name="T42" fmla="*/ 68 w 468"/>
                  <a:gd name="T43" fmla="*/ 394 h 462"/>
                  <a:gd name="T44" fmla="*/ 40 w 468"/>
                  <a:gd name="T45" fmla="*/ 360 h 462"/>
                  <a:gd name="T46" fmla="*/ 18 w 468"/>
                  <a:gd name="T47" fmla="*/ 320 h 462"/>
                  <a:gd name="T48" fmla="*/ 4 w 468"/>
                  <a:gd name="T49" fmla="*/ 276 h 462"/>
                  <a:gd name="T50" fmla="*/ 0 w 468"/>
                  <a:gd name="T51" fmla="*/ 230 h 462"/>
                  <a:gd name="T52" fmla="*/ 2 w 468"/>
                  <a:gd name="T53" fmla="*/ 206 h 462"/>
                  <a:gd name="T54" fmla="*/ 10 w 468"/>
                  <a:gd name="T55" fmla="*/ 162 h 462"/>
                  <a:gd name="T56" fmla="*/ 28 w 468"/>
                  <a:gd name="T57" fmla="*/ 120 h 462"/>
                  <a:gd name="T58" fmla="*/ 54 w 468"/>
                  <a:gd name="T59" fmla="*/ 84 h 462"/>
                  <a:gd name="T60" fmla="*/ 86 w 468"/>
                  <a:gd name="T61" fmla="*/ 52 h 462"/>
                  <a:gd name="T62" fmla="*/ 122 w 468"/>
                  <a:gd name="T63" fmla="*/ 28 h 462"/>
                  <a:gd name="T64" fmla="*/ 164 w 468"/>
                  <a:gd name="T65" fmla="*/ 10 h 462"/>
                  <a:gd name="T66" fmla="*/ 210 w 468"/>
                  <a:gd name="T67" fmla="*/ 2 h 462"/>
                  <a:gd name="T68" fmla="*/ 234 w 468"/>
                  <a:gd name="T69" fmla="*/ 0 h 46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68"/>
                  <a:gd name="T106" fmla="*/ 0 h 462"/>
                  <a:gd name="T107" fmla="*/ 468 w 468"/>
                  <a:gd name="T108" fmla="*/ 462 h 46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68" h="462">
                    <a:moveTo>
                      <a:pt x="234" y="0"/>
                    </a:moveTo>
                    <a:lnTo>
                      <a:pt x="234" y="0"/>
                    </a:lnTo>
                    <a:lnTo>
                      <a:pt x="258" y="2"/>
                    </a:lnTo>
                    <a:lnTo>
                      <a:pt x="282" y="4"/>
                    </a:lnTo>
                    <a:lnTo>
                      <a:pt x="304" y="10"/>
                    </a:lnTo>
                    <a:lnTo>
                      <a:pt x="326" y="18"/>
                    </a:lnTo>
                    <a:lnTo>
                      <a:pt x="346" y="28"/>
                    </a:lnTo>
                    <a:lnTo>
                      <a:pt x="366" y="40"/>
                    </a:lnTo>
                    <a:lnTo>
                      <a:pt x="384" y="52"/>
                    </a:lnTo>
                    <a:lnTo>
                      <a:pt x="400" y="68"/>
                    </a:lnTo>
                    <a:lnTo>
                      <a:pt x="414" y="84"/>
                    </a:lnTo>
                    <a:lnTo>
                      <a:pt x="428" y="102"/>
                    </a:lnTo>
                    <a:lnTo>
                      <a:pt x="440" y="120"/>
                    </a:lnTo>
                    <a:lnTo>
                      <a:pt x="450" y="140"/>
                    </a:lnTo>
                    <a:lnTo>
                      <a:pt x="458" y="162"/>
                    </a:lnTo>
                    <a:lnTo>
                      <a:pt x="464" y="184"/>
                    </a:lnTo>
                    <a:lnTo>
                      <a:pt x="468" y="206"/>
                    </a:lnTo>
                    <a:lnTo>
                      <a:pt x="468" y="230"/>
                    </a:lnTo>
                    <a:lnTo>
                      <a:pt x="468" y="254"/>
                    </a:lnTo>
                    <a:lnTo>
                      <a:pt x="464" y="276"/>
                    </a:lnTo>
                    <a:lnTo>
                      <a:pt x="458" y="298"/>
                    </a:lnTo>
                    <a:lnTo>
                      <a:pt x="450" y="320"/>
                    </a:lnTo>
                    <a:lnTo>
                      <a:pt x="440" y="340"/>
                    </a:lnTo>
                    <a:lnTo>
                      <a:pt x="428" y="360"/>
                    </a:lnTo>
                    <a:lnTo>
                      <a:pt x="414" y="376"/>
                    </a:lnTo>
                    <a:lnTo>
                      <a:pt x="400" y="394"/>
                    </a:lnTo>
                    <a:lnTo>
                      <a:pt x="384" y="408"/>
                    </a:lnTo>
                    <a:lnTo>
                      <a:pt x="366" y="422"/>
                    </a:lnTo>
                    <a:lnTo>
                      <a:pt x="346" y="434"/>
                    </a:lnTo>
                    <a:lnTo>
                      <a:pt x="326" y="442"/>
                    </a:lnTo>
                    <a:lnTo>
                      <a:pt x="304" y="450"/>
                    </a:lnTo>
                    <a:lnTo>
                      <a:pt x="282" y="456"/>
                    </a:lnTo>
                    <a:lnTo>
                      <a:pt x="258" y="460"/>
                    </a:lnTo>
                    <a:lnTo>
                      <a:pt x="234" y="462"/>
                    </a:lnTo>
                    <a:lnTo>
                      <a:pt x="210" y="460"/>
                    </a:lnTo>
                    <a:lnTo>
                      <a:pt x="188" y="456"/>
                    </a:lnTo>
                    <a:lnTo>
                      <a:pt x="164" y="450"/>
                    </a:lnTo>
                    <a:lnTo>
                      <a:pt x="144" y="442"/>
                    </a:lnTo>
                    <a:lnTo>
                      <a:pt x="122" y="434"/>
                    </a:lnTo>
                    <a:lnTo>
                      <a:pt x="104" y="422"/>
                    </a:lnTo>
                    <a:lnTo>
                      <a:pt x="86" y="408"/>
                    </a:lnTo>
                    <a:lnTo>
                      <a:pt x="68" y="394"/>
                    </a:lnTo>
                    <a:lnTo>
                      <a:pt x="54" y="376"/>
                    </a:lnTo>
                    <a:lnTo>
                      <a:pt x="40" y="360"/>
                    </a:lnTo>
                    <a:lnTo>
                      <a:pt x="28" y="340"/>
                    </a:lnTo>
                    <a:lnTo>
                      <a:pt x="18" y="320"/>
                    </a:lnTo>
                    <a:lnTo>
                      <a:pt x="10" y="298"/>
                    </a:lnTo>
                    <a:lnTo>
                      <a:pt x="4" y="276"/>
                    </a:lnTo>
                    <a:lnTo>
                      <a:pt x="2" y="254"/>
                    </a:lnTo>
                    <a:lnTo>
                      <a:pt x="0" y="230"/>
                    </a:lnTo>
                    <a:lnTo>
                      <a:pt x="2" y="206"/>
                    </a:lnTo>
                    <a:lnTo>
                      <a:pt x="4" y="184"/>
                    </a:lnTo>
                    <a:lnTo>
                      <a:pt x="10" y="162"/>
                    </a:lnTo>
                    <a:lnTo>
                      <a:pt x="18" y="140"/>
                    </a:lnTo>
                    <a:lnTo>
                      <a:pt x="28" y="120"/>
                    </a:lnTo>
                    <a:lnTo>
                      <a:pt x="40" y="102"/>
                    </a:lnTo>
                    <a:lnTo>
                      <a:pt x="54" y="84"/>
                    </a:lnTo>
                    <a:lnTo>
                      <a:pt x="68" y="68"/>
                    </a:lnTo>
                    <a:lnTo>
                      <a:pt x="86" y="52"/>
                    </a:lnTo>
                    <a:lnTo>
                      <a:pt x="104" y="40"/>
                    </a:lnTo>
                    <a:lnTo>
                      <a:pt x="122" y="28"/>
                    </a:lnTo>
                    <a:lnTo>
                      <a:pt x="144" y="18"/>
                    </a:lnTo>
                    <a:lnTo>
                      <a:pt x="164" y="10"/>
                    </a:lnTo>
                    <a:lnTo>
                      <a:pt x="188" y="4"/>
                    </a:lnTo>
                    <a:lnTo>
                      <a:pt x="210" y="2"/>
                    </a:lnTo>
                    <a:lnTo>
                      <a:pt x="234" y="0"/>
                    </a:lnTo>
                    <a:close/>
                  </a:path>
                </a:pathLst>
              </a:custGeom>
              <a:solidFill>
                <a:srgbClr val="FF7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06" name="Freeform 42"/>
              <p:cNvSpPr>
                <a:spLocks/>
              </p:cNvSpPr>
              <p:nvPr/>
            </p:nvSpPr>
            <p:spPr bwMode="auto">
              <a:xfrm>
                <a:off x="2649" y="1916"/>
                <a:ext cx="470" cy="464"/>
              </a:xfrm>
              <a:custGeom>
                <a:avLst/>
                <a:gdLst>
                  <a:gd name="T0" fmla="*/ 236 w 470"/>
                  <a:gd name="T1" fmla="*/ 0 h 464"/>
                  <a:gd name="T2" fmla="*/ 282 w 470"/>
                  <a:gd name="T3" fmla="*/ 6 h 464"/>
                  <a:gd name="T4" fmla="*/ 328 w 470"/>
                  <a:gd name="T5" fmla="*/ 18 h 464"/>
                  <a:gd name="T6" fmla="*/ 366 w 470"/>
                  <a:gd name="T7" fmla="*/ 40 h 464"/>
                  <a:gd name="T8" fmla="*/ 402 w 470"/>
                  <a:gd name="T9" fmla="*/ 68 h 464"/>
                  <a:gd name="T10" fmla="*/ 430 w 470"/>
                  <a:gd name="T11" fmla="*/ 102 h 464"/>
                  <a:gd name="T12" fmla="*/ 452 w 470"/>
                  <a:gd name="T13" fmla="*/ 142 h 464"/>
                  <a:gd name="T14" fmla="*/ 466 w 470"/>
                  <a:gd name="T15" fmla="*/ 186 h 464"/>
                  <a:gd name="T16" fmla="*/ 470 w 470"/>
                  <a:gd name="T17" fmla="*/ 232 h 464"/>
                  <a:gd name="T18" fmla="*/ 470 w 470"/>
                  <a:gd name="T19" fmla="*/ 256 h 464"/>
                  <a:gd name="T20" fmla="*/ 460 w 470"/>
                  <a:gd name="T21" fmla="*/ 300 h 464"/>
                  <a:gd name="T22" fmla="*/ 442 w 470"/>
                  <a:gd name="T23" fmla="*/ 342 h 464"/>
                  <a:gd name="T24" fmla="*/ 418 w 470"/>
                  <a:gd name="T25" fmla="*/ 380 h 464"/>
                  <a:gd name="T26" fmla="*/ 386 w 470"/>
                  <a:gd name="T27" fmla="*/ 410 h 464"/>
                  <a:gd name="T28" fmla="*/ 348 w 470"/>
                  <a:gd name="T29" fmla="*/ 436 h 464"/>
                  <a:gd name="T30" fmla="*/ 306 w 470"/>
                  <a:gd name="T31" fmla="*/ 454 h 464"/>
                  <a:gd name="T32" fmla="*/ 260 w 470"/>
                  <a:gd name="T33" fmla="*/ 462 h 464"/>
                  <a:gd name="T34" fmla="*/ 236 w 470"/>
                  <a:gd name="T35" fmla="*/ 464 h 464"/>
                  <a:gd name="T36" fmla="*/ 188 w 470"/>
                  <a:gd name="T37" fmla="*/ 460 h 464"/>
                  <a:gd name="T38" fmla="*/ 144 w 470"/>
                  <a:gd name="T39" fmla="*/ 446 h 464"/>
                  <a:gd name="T40" fmla="*/ 104 w 470"/>
                  <a:gd name="T41" fmla="*/ 424 h 464"/>
                  <a:gd name="T42" fmla="*/ 70 w 470"/>
                  <a:gd name="T43" fmla="*/ 396 h 464"/>
                  <a:gd name="T44" fmla="*/ 40 w 470"/>
                  <a:gd name="T45" fmla="*/ 362 h 464"/>
                  <a:gd name="T46" fmla="*/ 18 w 470"/>
                  <a:gd name="T47" fmla="*/ 322 h 464"/>
                  <a:gd name="T48" fmla="*/ 6 w 470"/>
                  <a:gd name="T49" fmla="*/ 278 h 464"/>
                  <a:gd name="T50" fmla="*/ 0 w 470"/>
                  <a:gd name="T51" fmla="*/ 232 h 464"/>
                  <a:gd name="T52" fmla="*/ 2 w 470"/>
                  <a:gd name="T53" fmla="*/ 208 h 464"/>
                  <a:gd name="T54" fmla="*/ 10 w 470"/>
                  <a:gd name="T55" fmla="*/ 164 h 464"/>
                  <a:gd name="T56" fmla="*/ 28 w 470"/>
                  <a:gd name="T57" fmla="*/ 122 h 464"/>
                  <a:gd name="T58" fmla="*/ 54 w 470"/>
                  <a:gd name="T59" fmla="*/ 84 h 464"/>
                  <a:gd name="T60" fmla="*/ 86 w 470"/>
                  <a:gd name="T61" fmla="*/ 54 h 464"/>
                  <a:gd name="T62" fmla="*/ 124 w 470"/>
                  <a:gd name="T63" fmla="*/ 28 h 464"/>
                  <a:gd name="T64" fmla="*/ 166 w 470"/>
                  <a:gd name="T65" fmla="*/ 10 h 464"/>
                  <a:gd name="T66" fmla="*/ 212 w 470"/>
                  <a:gd name="T67" fmla="*/ 2 h 464"/>
                  <a:gd name="T68" fmla="*/ 236 w 470"/>
                  <a:gd name="T69" fmla="*/ 0 h 46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70"/>
                  <a:gd name="T106" fmla="*/ 0 h 464"/>
                  <a:gd name="T107" fmla="*/ 470 w 470"/>
                  <a:gd name="T108" fmla="*/ 464 h 46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70" h="464">
                    <a:moveTo>
                      <a:pt x="236" y="0"/>
                    </a:moveTo>
                    <a:lnTo>
                      <a:pt x="236" y="0"/>
                    </a:lnTo>
                    <a:lnTo>
                      <a:pt x="260" y="2"/>
                    </a:lnTo>
                    <a:lnTo>
                      <a:pt x="282" y="6"/>
                    </a:lnTo>
                    <a:lnTo>
                      <a:pt x="306" y="10"/>
                    </a:lnTo>
                    <a:lnTo>
                      <a:pt x="328" y="18"/>
                    </a:lnTo>
                    <a:lnTo>
                      <a:pt x="348" y="28"/>
                    </a:lnTo>
                    <a:lnTo>
                      <a:pt x="366" y="40"/>
                    </a:lnTo>
                    <a:lnTo>
                      <a:pt x="386" y="54"/>
                    </a:lnTo>
                    <a:lnTo>
                      <a:pt x="402" y="68"/>
                    </a:lnTo>
                    <a:lnTo>
                      <a:pt x="418" y="84"/>
                    </a:lnTo>
                    <a:lnTo>
                      <a:pt x="430" y="102"/>
                    </a:lnTo>
                    <a:lnTo>
                      <a:pt x="442" y="122"/>
                    </a:lnTo>
                    <a:lnTo>
                      <a:pt x="452" y="142"/>
                    </a:lnTo>
                    <a:lnTo>
                      <a:pt x="460" y="164"/>
                    </a:lnTo>
                    <a:lnTo>
                      <a:pt x="466" y="186"/>
                    </a:lnTo>
                    <a:lnTo>
                      <a:pt x="470" y="208"/>
                    </a:lnTo>
                    <a:lnTo>
                      <a:pt x="470" y="232"/>
                    </a:lnTo>
                    <a:lnTo>
                      <a:pt x="470" y="256"/>
                    </a:lnTo>
                    <a:lnTo>
                      <a:pt x="466" y="278"/>
                    </a:lnTo>
                    <a:lnTo>
                      <a:pt x="460" y="300"/>
                    </a:lnTo>
                    <a:lnTo>
                      <a:pt x="452" y="322"/>
                    </a:lnTo>
                    <a:lnTo>
                      <a:pt x="442" y="342"/>
                    </a:lnTo>
                    <a:lnTo>
                      <a:pt x="430" y="362"/>
                    </a:lnTo>
                    <a:lnTo>
                      <a:pt x="418" y="380"/>
                    </a:lnTo>
                    <a:lnTo>
                      <a:pt x="402" y="396"/>
                    </a:lnTo>
                    <a:lnTo>
                      <a:pt x="386" y="410"/>
                    </a:lnTo>
                    <a:lnTo>
                      <a:pt x="366" y="424"/>
                    </a:lnTo>
                    <a:lnTo>
                      <a:pt x="348" y="436"/>
                    </a:lnTo>
                    <a:lnTo>
                      <a:pt x="328" y="446"/>
                    </a:lnTo>
                    <a:lnTo>
                      <a:pt x="306" y="454"/>
                    </a:lnTo>
                    <a:lnTo>
                      <a:pt x="282" y="460"/>
                    </a:lnTo>
                    <a:lnTo>
                      <a:pt x="260" y="462"/>
                    </a:lnTo>
                    <a:lnTo>
                      <a:pt x="236" y="464"/>
                    </a:lnTo>
                    <a:lnTo>
                      <a:pt x="212" y="462"/>
                    </a:lnTo>
                    <a:lnTo>
                      <a:pt x="188" y="460"/>
                    </a:lnTo>
                    <a:lnTo>
                      <a:pt x="166" y="454"/>
                    </a:lnTo>
                    <a:lnTo>
                      <a:pt x="144" y="446"/>
                    </a:lnTo>
                    <a:lnTo>
                      <a:pt x="124" y="436"/>
                    </a:lnTo>
                    <a:lnTo>
                      <a:pt x="104" y="424"/>
                    </a:lnTo>
                    <a:lnTo>
                      <a:pt x="86" y="410"/>
                    </a:lnTo>
                    <a:lnTo>
                      <a:pt x="70" y="396"/>
                    </a:lnTo>
                    <a:lnTo>
                      <a:pt x="54" y="380"/>
                    </a:lnTo>
                    <a:lnTo>
                      <a:pt x="40" y="362"/>
                    </a:lnTo>
                    <a:lnTo>
                      <a:pt x="28" y="342"/>
                    </a:lnTo>
                    <a:lnTo>
                      <a:pt x="18" y="322"/>
                    </a:lnTo>
                    <a:lnTo>
                      <a:pt x="10" y="300"/>
                    </a:lnTo>
                    <a:lnTo>
                      <a:pt x="6" y="278"/>
                    </a:lnTo>
                    <a:lnTo>
                      <a:pt x="2" y="256"/>
                    </a:lnTo>
                    <a:lnTo>
                      <a:pt x="0" y="232"/>
                    </a:lnTo>
                    <a:lnTo>
                      <a:pt x="2" y="208"/>
                    </a:lnTo>
                    <a:lnTo>
                      <a:pt x="6" y="186"/>
                    </a:lnTo>
                    <a:lnTo>
                      <a:pt x="10" y="164"/>
                    </a:lnTo>
                    <a:lnTo>
                      <a:pt x="18" y="142"/>
                    </a:lnTo>
                    <a:lnTo>
                      <a:pt x="28" y="122"/>
                    </a:lnTo>
                    <a:lnTo>
                      <a:pt x="40" y="102"/>
                    </a:lnTo>
                    <a:lnTo>
                      <a:pt x="54" y="84"/>
                    </a:lnTo>
                    <a:lnTo>
                      <a:pt x="70" y="68"/>
                    </a:lnTo>
                    <a:lnTo>
                      <a:pt x="86" y="54"/>
                    </a:lnTo>
                    <a:lnTo>
                      <a:pt x="104" y="40"/>
                    </a:lnTo>
                    <a:lnTo>
                      <a:pt x="124" y="28"/>
                    </a:lnTo>
                    <a:lnTo>
                      <a:pt x="144" y="18"/>
                    </a:lnTo>
                    <a:lnTo>
                      <a:pt x="166" y="10"/>
                    </a:lnTo>
                    <a:lnTo>
                      <a:pt x="188" y="6"/>
                    </a:lnTo>
                    <a:lnTo>
                      <a:pt x="212" y="2"/>
                    </a:lnTo>
                    <a:lnTo>
                      <a:pt x="236" y="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07" name="Freeform 43"/>
              <p:cNvSpPr>
                <a:spLocks/>
              </p:cNvSpPr>
              <p:nvPr/>
            </p:nvSpPr>
            <p:spPr bwMode="auto">
              <a:xfrm>
                <a:off x="2663" y="1922"/>
                <a:ext cx="446" cy="444"/>
              </a:xfrm>
              <a:custGeom>
                <a:avLst/>
                <a:gdLst>
                  <a:gd name="T0" fmla="*/ 224 w 446"/>
                  <a:gd name="T1" fmla="*/ 0 h 444"/>
                  <a:gd name="T2" fmla="*/ 268 w 446"/>
                  <a:gd name="T3" fmla="*/ 4 h 444"/>
                  <a:gd name="T4" fmla="*/ 310 w 446"/>
                  <a:gd name="T5" fmla="*/ 16 h 444"/>
                  <a:gd name="T6" fmla="*/ 348 w 446"/>
                  <a:gd name="T7" fmla="*/ 38 h 444"/>
                  <a:gd name="T8" fmla="*/ 382 w 446"/>
                  <a:gd name="T9" fmla="*/ 64 h 444"/>
                  <a:gd name="T10" fmla="*/ 408 w 446"/>
                  <a:gd name="T11" fmla="*/ 98 h 444"/>
                  <a:gd name="T12" fmla="*/ 430 w 446"/>
                  <a:gd name="T13" fmla="*/ 136 h 444"/>
                  <a:gd name="T14" fmla="*/ 442 w 446"/>
                  <a:gd name="T15" fmla="*/ 176 h 444"/>
                  <a:gd name="T16" fmla="*/ 446 w 446"/>
                  <a:gd name="T17" fmla="*/ 222 h 444"/>
                  <a:gd name="T18" fmla="*/ 446 w 446"/>
                  <a:gd name="T19" fmla="*/ 244 h 444"/>
                  <a:gd name="T20" fmla="*/ 436 w 446"/>
                  <a:gd name="T21" fmla="*/ 288 h 444"/>
                  <a:gd name="T22" fmla="*/ 420 w 446"/>
                  <a:gd name="T23" fmla="*/ 328 h 444"/>
                  <a:gd name="T24" fmla="*/ 396 w 446"/>
                  <a:gd name="T25" fmla="*/ 364 h 444"/>
                  <a:gd name="T26" fmla="*/ 366 w 446"/>
                  <a:gd name="T27" fmla="*/ 394 h 444"/>
                  <a:gd name="T28" fmla="*/ 330 w 446"/>
                  <a:gd name="T29" fmla="*/ 418 h 444"/>
                  <a:gd name="T30" fmla="*/ 290 w 446"/>
                  <a:gd name="T31" fmla="*/ 434 h 444"/>
                  <a:gd name="T32" fmla="*/ 246 w 446"/>
                  <a:gd name="T33" fmla="*/ 444 h 444"/>
                  <a:gd name="T34" fmla="*/ 224 w 446"/>
                  <a:gd name="T35" fmla="*/ 444 h 444"/>
                  <a:gd name="T36" fmla="*/ 178 w 446"/>
                  <a:gd name="T37" fmla="*/ 440 h 444"/>
                  <a:gd name="T38" fmla="*/ 136 w 446"/>
                  <a:gd name="T39" fmla="*/ 428 h 444"/>
                  <a:gd name="T40" fmla="*/ 98 w 446"/>
                  <a:gd name="T41" fmla="*/ 406 h 444"/>
                  <a:gd name="T42" fmla="*/ 66 w 446"/>
                  <a:gd name="T43" fmla="*/ 380 h 444"/>
                  <a:gd name="T44" fmla="*/ 38 w 446"/>
                  <a:gd name="T45" fmla="*/ 346 h 444"/>
                  <a:gd name="T46" fmla="*/ 18 w 446"/>
                  <a:gd name="T47" fmla="*/ 308 h 444"/>
                  <a:gd name="T48" fmla="*/ 4 w 446"/>
                  <a:gd name="T49" fmla="*/ 266 h 444"/>
                  <a:gd name="T50" fmla="*/ 0 w 446"/>
                  <a:gd name="T51" fmla="*/ 222 h 444"/>
                  <a:gd name="T52" fmla="*/ 2 w 446"/>
                  <a:gd name="T53" fmla="*/ 200 h 444"/>
                  <a:gd name="T54" fmla="*/ 10 w 446"/>
                  <a:gd name="T55" fmla="*/ 156 h 444"/>
                  <a:gd name="T56" fmla="*/ 28 w 446"/>
                  <a:gd name="T57" fmla="*/ 116 h 444"/>
                  <a:gd name="T58" fmla="*/ 52 w 446"/>
                  <a:gd name="T59" fmla="*/ 80 h 444"/>
                  <a:gd name="T60" fmla="*/ 82 w 446"/>
                  <a:gd name="T61" fmla="*/ 50 h 444"/>
                  <a:gd name="T62" fmla="*/ 118 w 446"/>
                  <a:gd name="T63" fmla="*/ 26 h 444"/>
                  <a:gd name="T64" fmla="*/ 158 w 446"/>
                  <a:gd name="T65" fmla="*/ 10 h 444"/>
                  <a:gd name="T66" fmla="*/ 200 w 446"/>
                  <a:gd name="T67" fmla="*/ 0 h 444"/>
                  <a:gd name="T68" fmla="*/ 224 w 446"/>
                  <a:gd name="T69" fmla="*/ 0 h 4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46"/>
                  <a:gd name="T106" fmla="*/ 0 h 444"/>
                  <a:gd name="T107" fmla="*/ 446 w 446"/>
                  <a:gd name="T108" fmla="*/ 444 h 4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46" h="444">
                    <a:moveTo>
                      <a:pt x="224" y="0"/>
                    </a:moveTo>
                    <a:lnTo>
                      <a:pt x="224" y="0"/>
                    </a:lnTo>
                    <a:lnTo>
                      <a:pt x="246" y="0"/>
                    </a:lnTo>
                    <a:lnTo>
                      <a:pt x="268" y="4"/>
                    </a:lnTo>
                    <a:lnTo>
                      <a:pt x="290" y="10"/>
                    </a:lnTo>
                    <a:lnTo>
                      <a:pt x="310" y="16"/>
                    </a:lnTo>
                    <a:lnTo>
                      <a:pt x="330" y="26"/>
                    </a:lnTo>
                    <a:lnTo>
                      <a:pt x="348" y="38"/>
                    </a:lnTo>
                    <a:lnTo>
                      <a:pt x="366" y="50"/>
                    </a:lnTo>
                    <a:lnTo>
                      <a:pt x="382" y="64"/>
                    </a:lnTo>
                    <a:lnTo>
                      <a:pt x="396" y="80"/>
                    </a:lnTo>
                    <a:lnTo>
                      <a:pt x="408" y="98"/>
                    </a:lnTo>
                    <a:lnTo>
                      <a:pt x="420" y="116"/>
                    </a:lnTo>
                    <a:lnTo>
                      <a:pt x="430" y="136"/>
                    </a:lnTo>
                    <a:lnTo>
                      <a:pt x="436" y="156"/>
                    </a:lnTo>
                    <a:lnTo>
                      <a:pt x="442" y="176"/>
                    </a:lnTo>
                    <a:lnTo>
                      <a:pt x="446" y="200"/>
                    </a:lnTo>
                    <a:lnTo>
                      <a:pt x="446" y="222"/>
                    </a:lnTo>
                    <a:lnTo>
                      <a:pt x="446" y="244"/>
                    </a:lnTo>
                    <a:lnTo>
                      <a:pt x="442" y="266"/>
                    </a:lnTo>
                    <a:lnTo>
                      <a:pt x="436" y="288"/>
                    </a:lnTo>
                    <a:lnTo>
                      <a:pt x="430" y="308"/>
                    </a:lnTo>
                    <a:lnTo>
                      <a:pt x="420" y="328"/>
                    </a:lnTo>
                    <a:lnTo>
                      <a:pt x="408" y="346"/>
                    </a:lnTo>
                    <a:lnTo>
                      <a:pt x="396" y="364"/>
                    </a:lnTo>
                    <a:lnTo>
                      <a:pt x="382" y="380"/>
                    </a:lnTo>
                    <a:lnTo>
                      <a:pt x="366" y="394"/>
                    </a:lnTo>
                    <a:lnTo>
                      <a:pt x="348" y="406"/>
                    </a:lnTo>
                    <a:lnTo>
                      <a:pt x="330" y="418"/>
                    </a:lnTo>
                    <a:lnTo>
                      <a:pt x="310" y="428"/>
                    </a:lnTo>
                    <a:lnTo>
                      <a:pt x="290" y="434"/>
                    </a:lnTo>
                    <a:lnTo>
                      <a:pt x="268" y="440"/>
                    </a:lnTo>
                    <a:lnTo>
                      <a:pt x="246" y="444"/>
                    </a:lnTo>
                    <a:lnTo>
                      <a:pt x="224" y="444"/>
                    </a:lnTo>
                    <a:lnTo>
                      <a:pt x="200" y="444"/>
                    </a:lnTo>
                    <a:lnTo>
                      <a:pt x="178" y="440"/>
                    </a:lnTo>
                    <a:lnTo>
                      <a:pt x="158" y="434"/>
                    </a:lnTo>
                    <a:lnTo>
                      <a:pt x="136" y="428"/>
                    </a:lnTo>
                    <a:lnTo>
                      <a:pt x="118" y="418"/>
                    </a:lnTo>
                    <a:lnTo>
                      <a:pt x="98" y="406"/>
                    </a:lnTo>
                    <a:lnTo>
                      <a:pt x="82" y="394"/>
                    </a:lnTo>
                    <a:lnTo>
                      <a:pt x="66" y="380"/>
                    </a:lnTo>
                    <a:lnTo>
                      <a:pt x="52" y="364"/>
                    </a:lnTo>
                    <a:lnTo>
                      <a:pt x="38" y="346"/>
                    </a:lnTo>
                    <a:lnTo>
                      <a:pt x="28" y="328"/>
                    </a:lnTo>
                    <a:lnTo>
                      <a:pt x="18" y="308"/>
                    </a:lnTo>
                    <a:lnTo>
                      <a:pt x="10" y="288"/>
                    </a:lnTo>
                    <a:lnTo>
                      <a:pt x="4" y="266"/>
                    </a:lnTo>
                    <a:lnTo>
                      <a:pt x="2" y="244"/>
                    </a:lnTo>
                    <a:lnTo>
                      <a:pt x="0" y="222"/>
                    </a:lnTo>
                    <a:lnTo>
                      <a:pt x="2" y="200"/>
                    </a:lnTo>
                    <a:lnTo>
                      <a:pt x="4" y="176"/>
                    </a:lnTo>
                    <a:lnTo>
                      <a:pt x="10" y="156"/>
                    </a:lnTo>
                    <a:lnTo>
                      <a:pt x="18" y="136"/>
                    </a:lnTo>
                    <a:lnTo>
                      <a:pt x="28" y="116"/>
                    </a:lnTo>
                    <a:lnTo>
                      <a:pt x="38" y="98"/>
                    </a:lnTo>
                    <a:lnTo>
                      <a:pt x="52" y="80"/>
                    </a:lnTo>
                    <a:lnTo>
                      <a:pt x="66" y="64"/>
                    </a:lnTo>
                    <a:lnTo>
                      <a:pt x="82" y="50"/>
                    </a:lnTo>
                    <a:lnTo>
                      <a:pt x="98" y="38"/>
                    </a:lnTo>
                    <a:lnTo>
                      <a:pt x="118" y="26"/>
                    </a:lnTo>
                    <a:lnTo>
                      <a:pt x="136" y="16"/>
                    </a:lnTo>
                    <a:lnTo>
                      <a:pt x="158" y="10"/>
                    </a:lnTo>
                    <a:lnTo>
                      <a:pt x="178" y="4"/>
                    </a:lnTo>
                    <a:lnTo>
                      <a:pt x="200" y="0"/>
                    </a:lnTo>
                    <a:lnTo>
                      <a:pt x="224" y="0"/>
                    </a:lnTo>
                    <a:close/>
                  </a:path>
                </a:pathLst>
              </a:custGeom>
              <a:solidFill>
                <a:srgbClr val="FFC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08" name="Freeform 44"/>
              <p:cNvSpPr>
                <a:spLocks/>
              </p:cNvSpPr>
              <p:nvPr/>
            </p:nvSpPr>
            <p:spPr bwMode="auto">
              <a:xfrm>
                <a:off x="2667" y="1928"/>
                <a:ext cx="438" cy="432"/>
              </a:xfrm>
              <a:custGeom>
                <a:avLst/>
                <a:gdLst>
                  <a:gd name="T0" fmla="*/ 218 w 438"/>
                  <a:gd name="T1" fmla="*/ 0 h 432"/>
                  <a:gd name="T2" fmla="*/ 262 w 438"/>
                  <a:gd name="T3" fmla="*/ 4 h 432"/>
                  <a:gd name="T4" fmla="*/ 304 w 438"/>
                  <a:gd name="T5" fmla="*/ 16 h 432"/>
                  <a:gd name="T6" fmla="*/ 340 w 438"/>
                  <a:gd name="T7" fmla="*/ 36 h 432"/>
                  <a:gd name="T8" fmla="*/ 374 w 438"/>
                  <a:gd name="T9" fmla="*/ 62 h 432"/>
                  <a:gd name="T10" fmla="*/ 400 w 438"/>
                  <a:gd name="T11" fmla="*/ 94 h 432"/>
                  <a:gd name="T12" fmla="*/ 420 w 438"/>
                  <a:gd name="T13" fmla="*/ 132 h 432"/>
                  <a:gd name="T14" fmla="*/ 434 w 438"/>
                  <a:gd name="T15" fmla="*/ 172 h 432"/>
                  <a:gd name="T16" fmla="*/ 438 w 438"/>
                  <a:gd name="T17" fmla="*/ 216 h 432"/>
                  <a:gd name="T18" fmla="*/ 436 w 438"/>
                  <a:gd name="T19" fmla="*/ 238 h 432"/>
                  <a:gd name="T20" fmla="*/ 428 w 438"/>
                  <a:gd name="T21" fmla="*/ 280 h 432"/>
                  <a:gd name="T22" fmla="*/ 412 w 438"/>
                  <a:gd name="T23" fmla="*/ 318 h 432"/>
                  <a:gd name="T24" fmla="*/ 388 w 438"/>
                  <a:gd name="T25" fmla="*/ 352 h 432"/>
                  <a:gd name="T26" fmla="*/ 358 w 438"/>
                  <a:gd name="T27" fmla="*/ 382 h 432"/>
                  <a:gd name="T28" fmla="*/ 322 w 438"/>
                  <a:gd name="T29" fmla="*/ 406 h 432"/>
                  <a:gd name="T30" fmla="*/ 284 w 438"/>
                  <a:gd name="T31" fmla="*/ 422 h 432"/>
                  <a:gd name="T32" fmla="*/ 240 w 438"/>
                  <a:gd name="T33" fmla="*/ 430 h 432"/>
                  <a:gd name="T34" fmla="*/ 218 w 438"/>
                  <a:gd name="T35" fmla="*/ 432 h 432"/>
                  <a:gd name="T36" fmla="*/ 174 w 438"/>
                  <a:gd name="T37" fmla="*/ 428 h 432"/>
                  <a:gd name="T38" fmla="*/ 134 w 438"/>
                  <a:gd name="T39" fmla="*/ 414 h 432"/>
                  <a:gd name="T40" fmla="*/ 96 w 438"/>
                  <a:gd name="T41" fmla="*/ 394 h 432"/>
                  <a:gd name="T42" fmla="*/ 64 w 438"/>
                  <a:gd name="T43" fmla="*/ 368 h 432"/>
                  <a:gd name="T44" fmla="*/ 38 w 438"/>
                  <a:gd name="T45" fmla="*/ 336 h 432"/>
                  <a:gd name="T46" fmla="*/ 16 w 438"/>
                  <a:gd name="T47" fmla="*/ 300 h 432"/>
                  <a:gd name="T48" fmla="*/ 4 w 438"/>
                  <a:gd name="T49" fmla="*/ 258 h 432"/>
                  <a:gd name="T50" fmla="*/ 0 w 438"/>
                  <a:gd name="T51" fmla="*/ 216 h 432"/>
                  <a:gd name="T52" fmla="*/ 0 w 438"/>
                  <a:gd name="T53" fmla="*/ 194 h 432"/>
                  <a:gd name="T54" fmla="*/ 10 w 438"/>
                  <a:gd name="T55" fmla="*/ 152 h 432"/>
                  <a:gd name="T56" fmla="*/ 26 w 438"/>
                  <a:gd name="T57" fmla="*/ 112 h 432"/>
                  <a:gd name="T58" fmla="*/ 50 w 438"/>
                  <a:gd name="T59" fmla="*/ 78 h 432"/>
                  <a:gd name="T60" fmla="*/ 80 w 438"/>
                  <a:gd name="T61" fmla="*/ 48 h 432"/>
                  <a:gd name="T62" fmla="*/ 114 w 438"/>
                  <a:gd name="T63" fmla="*/ 26 h 432"/>
                  <a:gd name="T64" fmla="*/ 154 w 438"/>
                  <a:gd name="T65" fmla="*/ 8 h 432"/>
                  <a:gd name="T66" fmla="*/ 196 w 438"/>
                  <a:gd name="T67" fmla="*/ 0 h 432"/>
                  <a:gd name="T68" fmla="*/ 218 w 438"/>
                  <a:gd name="T69" fmla="*/ 0 h 4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8"/>
                  <a:gd name="T106" fmla="*/ 0 h 432"/>
                  <a:gd name="T107" fmla="*/ 438 w 438"/>
                  <a:gd name="T108" fmla="*/ 432 h 43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8" h="432">
                    <a:moveTo>
                      <a:pt x="218" y="0"/>
                    </a:moveTo>
                    <a:lnTo>
                      <a:pt x="218" y="0"/>
                    </a:lnTo>
                    <a:lnTo>
                      <a:pt x="240" y="0"/>
                    </a:lnTo>
                    <a:lnTo>
                      <a:pt x="262" y="4"/>
                    </a:lnTo>
                    <a:lnTo>
                      <a:pt x="284" y="8"/>
                    </a:lnTo>
                    <a:lnTo>
                      <a:pt x="304" y="16"/>
                    </a:lnTo>
                    <a:lnTo>
                      <a:pt x="322" y="26"/>
                    </a:lnTo>
                    <a:lnTo>
                      <a:pt x="340" y="36"/>
                    </a:lnTo>
                    <a:lnTo>
                      <a:pt x="358" y="48"/>
                    </a:lnTo>
                    <a:lnTo>
                      <a:pt x="374" y="62"/>
                    </a:lnTo>
                    <a:lnTo>
                      <a:pt x="388" y="78"/>
                    </a:lnTo>
                    <a:lnTo>
                      <a:pt x="400" y="94"/>
                    </a:lnTo>
                    <a:lnTo>
                      <a:pt x="412" y="112"/>
                    </a:lnTo>
                    <a:lnTo>
                      <a:pt x="420" y="132"/>
                    </a:lnTo>
                    <a:lnTo>
                      <a:pt x="428" y="152"/>
                    </a:lnTo>
                    <a:lnTo>
                      <a:pt x="434" y="172"/>
                    </a:lnTo>
                    <a:lnTo>
                      <a:pt x="436" y="194"/>
                    </a:lnTo>
                    <a:lnTo>
                      <a:pt x="438" y="216"/>
                    </a:lnTo>
                    <a:lnTo>
                      <a:pt x="436" y="238"/>
                    </a:lnTo>
                    <a:lnTo>
                      <a:pt x="434" y="258"/>
                    </a:lnTo>
                    <a:lnTo>
                      <a:pt x="428" y="280"/>
                    </a:lnTo>
                    <a:lnTo>
                      <a:pt x="420" y="300"/>
                    </a:lnTo>
                    <a:lnTo>
                      <a:pt x="412" y="318"/>
                    </a:lnTo>
                    <a:lnTo>
                      <a:pt x="400" y="336"/>
                    </a:lnTo>
                    <a:lnTo>
                      <a:pt x="388" y="352"/>
                    </a:lnTo>
                    <a:lnTo>
                      <a:pt x="374" y="368"/>
                    </a:lnTo>
                    <a:lnTo>
                      <a:pt x="358" y="382"/>
                    </a:lnTo>
                    <a:lnTo>
                      <a:pt x="340" y="394"/>
                    </a:lnTo>
                    <a:lnTo>
                      <a:pt x="322" y="406"/>
                    </a:lnTo>
                    <a:lnTo>
                      <a:pt x="304" y="414"/>
                    </a:lnTo>
                    <a:lnTo>
                      <a:pt x="284" y="422"/>
                    </a:lnTo>
                    <a:lnTo>
                      <a:pt x="262" y="428"/>
                    </a:lnTo>
                    <a:lnTo>
                      <a:pt x="240" y="430"/>
                    </a:lnTo>
                    <a:lnTo>
                      <a:pt x="218" y="432"/>
                    </a:lnTo>
                    <a:lnTo>
                      <a:pt x="196" y="430"/>
                    </a:lnTo>
                    <a:lnTo>
                      <a:pt x="174" y="428"/>
                    </a:lnTo>
                    <a:lnTo>
                      <a:pt x="154" y="422"/>
                    </a:lnTo>
                    <a:lnTo>
                      <a:pt x="134" y="414"/>
                    </a:lnTo>
                    <a:lnTo>
                      <a:pt x="114" y="406"/>
                    </a:lnTo>
                    <a:lnTo>
                      <a:pt x="96" y="394"/>
                    </a:lnTo>
                    <a:lnTo>
                      <a:pt x="80" y="382"/>
                    </a:lnTo>
                    <a:lnTo>
                      <a:pt x="64" y="368"/>
                    </a:lnTo>
                    <a:lnTo>
                      <a:pt x="50" y="352"/>
                    </a:lnTo>
                    <a:lnTo>
                      <a:pt x="38" y="336"/>
                    </a:lnTo>
                    <a:lnTo>
                      <a:pt x="26" y="318"/>
                    </a:lnTo>
                    <a:lnTo>
                      <a:pt x="16" y="300"/>
                    </a:lnTo>
                    <a:lnTo>
                      <a:pt x="10" y="280"/>
                    </a:lnTo>
                    <a:lnTo>
                      <a:pt x="4" y="258"/>
                    </a:lnTo>
                    <a:lnTo>
                      <a:pt x="0" y="238"/>
                    </a:lnTo>
                    <a:lnTo>
                      <a:pt x="0" y="216"/>
                    </a:lnTo>
                    <a:lnTo>
                      <a:pt x="0" y="194"/>
                    </a:lnTo>
                    <a:lnTo>
                      <a:pt x="4" y="172"/>
                    </a:lnTo>
                    <a:lnTo>
                      <a:pt x="10" y="152"/>
                    </a:lnTo>
                    <a:lnTo>
                      <a:pt x="16" y="132"/>
                    </a:lnTo>
                    <a:lnTo>
                      <a:pt x="26" y="112"/>
                    </a:lnTo>
                    <a:lnTo>
                      <a:pt x="38" y="94"/>
                    </a:lnTo>
                    <a:lnTo>
                      <a:pt x="50" y="78"/>
                    </a:lnTo>
                    <a:lnTo>
                      <a:pt x="64" y="62"/>
                    </a:lnTo>
                    <a:lnTo>
                      <a:pt x="80" y="48"/>
                    </a:lnTo>
                    <a:lnTo>
                      <a:pt x="96" y="36"/>
                    </a:lnTo>
                    <a:lnTo>
                      <a:pt x="114" y="26"/>
                    </a:lnTo>
                    <a:lnTo>
                      <a:pt x="134" y="16"/>
                    </a:lnTo>
                    <a:lnTo>
                      <a:pt x="154" y="8"/>
                    </a:lnTo>
                    <a:lnTo>
                      <a:pt x="174" y="4"/>
                    </a:lnTo>
                    <a:lnTo>
                      <a:pt x="196" y="0"/>
                    </a:lnTo>
                    <a:lnTo>
                      <a:pt x="218" y="0"/>
                    </a:lnTo>
                    <a:close/>
                  </a:path>
                </a:pathLst>
              </a:custGeom>
              <a:solidFill>
                <a:srgbClr val="FFC4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09" name="Freeform 45"/>
              <p:cNvSpPr>
                <a:spLocks/>
              </p:cNvSpPr>
              <p:nvPr/>
            </p:nvSpPr>
            <p:spPr bwMode="auto">
              <a:xfrm>
                <a:off x="2669" y="1934"/>
                <a:ext cx="430" cy="418"/>
              </a:xfrm>
              <a:custGeom>
                <a:avLst/>
                <a:gdLst>
                  <a:gd name="T0" fmla="*/ 216 w 430"/>
                  <a:gd name="T1" fmla="*/ 0 h 418"/>
                  <a:gd name="T2" fmla="*/ 258 w 430"/>
                  <a:gd name="T3" fmla="*/ 4 h 418"/>
                  <a:gd name="T4" fmla="*/ 300 w 430"/>
                  <a:gd name="T5" fmla="*/ 16 h 418"/>
                  <a:gd name="T6" fmla="*/ 336 w 430"/>
                  <a:gd name="T7" fmla="*/ 36 h 418"/>
                  <a:gd name="T8" fmla="*/ 368 w 430"/>
                  <a:gd name="T9" fmla="*/ 60 h 418"/>
                  <a:gd name="T10" fmla="*/ 394 w 430"/>
                  <a:gd name="T11" fmla="*/ 92 h 418"/>
                  <a:gd name="T12" fmla="*/ 414 w 430"/>
                  <a:gd name="T13" fmla="*/ 128 h 418"/>
                  <a:gd name="T14" fmla="*/ 426 w 430"/>
                  <a:gd name="T15" fmla="*/ 166 h 418"/>
                  <a:gd name="T16" fmla="*/ 430 w 430"/>
                  <a:gd name="T17" fmla="*/ 210 h 418"/>
                  <a:gd name="T18" fmla="*/ 430 w 430"/>
                  <a:gd name="T19" fmla="*/ 230 h 418"/>
                  <a:gd name="T20" fmla="*/ 420 w 430"/>
                  <a:gd name="T21" fmla="*/ 272 h 418"/>
                  <a:gd name="T22" fmla="*/ 404 w 430"/>
                  <a:gd name="T23" fmla="*/ 308 h 418"/>
                  <a:gd name="T24" fmla="*/ 382 w 430"/>
                  <a:gd name="T25" fmla="*/ 342 h 418"/>
                  <a:gd name="T26" fmla="*/ 352 w 430"/>
                  <a:gd name="T27" fmla="*/ 370 h 418"/>
                  <a:gd name="T28" fmla="*/ 318 w 430"/>
                  <a:gd name="T29" fmla="*/ 394 h 418"/>
                  <a:gd name="T30" fmla="*/ 280 w 430"/>
                  <a:gd name="T31" fmla="*/ 410 h 418"/>
                  <a:gd name="T32" fmla="*/ 238 w 430"/>
                  <a:gd name="T33" fmla="*/ 418 h 418"/>
                  <a:gd name="T34" fmla="*/ 216 w 430"/>
                  <a:gd name="T35" fmla="*/ 418 h 418"/>
                  <a:gd name="T36" fmla="*/ 172 w 430"/>
                  <a:gd name="T37" fmla="*/ 414 h 418"/>
                  <a:gd name="T38" fmla="*/ 132 w 430"/>
                  <a:gd name="T39" fmla="*/ 402 h 418"/>
                  <a:gd name="T40" fmla="*/ 96 w 430"/>
                  <a:gd name="T41" fmla="*/ 384 h 418"/>
                  <a:gd name="T42" fmla="*/ 64 w 430"/>
                  <a:gd name="T43" fmla="*/ 358 h 418"/>
                  <a:gd name="T44" fmla="*/ 38 w 430"/>
                  <a:gd name="T45" fmla="*/ 326 h 418"/>
                  <a:gd name="T46" fmla="*/ 18 w 430"/>
                  <a:gd name="T47" fmla="*/ 290 h 418"/>
                  <a:gd name="T48" fmla="*/ 6 w 430"/>
                  <a:gd name="T49" fmla="*/ 252 h 418"/>
                  <a:gd name="T50" fmla="*/ 0 w 430"/>
                  <a:gd name="T51" fmla="*/ 210 h 418"/>
                  <a:gd name="T52" fmla="*/ 2 w 430"/>
                  <a:gd name="T53" fmla="*/ 188 h 418"/>
                  <a:gd name="T54" fmla="*/ 10 w 430"/>
                  <a:gd name="T55" fmla="*/ 146 h 418"/>
                  <a:gd name="T56" fmla="*/ 26 w 430"/>
                  <a:gd name="T57" fmla="*/ 110 h 418"/>
                  <a:gd name="T58" fmla="*/ 50 w 430"/>
                  <a:gd name="T59" fmla="*/ 76 h 418"/>
                  <a:gd name="T60" fmla="*/ 80 w 430"/>
                  <a:gd name="T61" fmla="*/ 48 h 418"/>
                  <a:gd name="T62" fmla="*/ 114 w 430"/>
                  <a:gd name="T63" fmla="*/ 24 h 418"/>
                  <a:gd name="T64" fmla="*/ 152 w 430"/>
                  <a:gd name="T65" fmla="*/ 8 h 418"/>
                  <a:gd name="T66" fmla="*/ 194 w 430"/>
                  <a:gd name="T67" fmla="*/ 0 h 418"/>
                  <a:gd name="T68" fmla="*/ 216 w 430"/>
                  <a:gd name="T69" fmla="*/ 0 h 4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30"/>
                  <a:gd name="T106" fmla="*/ 0 h 418"/>
                  <a:gd name="T107" fmla="*/ 430 w 430"/>
                  <a:gd name="T108" fmla="*/ 418 h 4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30" h="418">
                    <a:moveTo>
                      <a:pt x="216" y="0"/>
                    </a:moveTo>
                    <a:lnTo>
                      <a:pt x="216" y="0"/>
                    </a:lnTo>
                    <a:lnTo>
                      <a:pt x="238" y="0"/>
                    </a:lnTo>
                    <a:lnTo>
                      <a:pt x="258" y="4"/>
                    </a:lnTo>
                    <a:lnTo>
                      <a:pt x="280" y="8"/>
                    </a:lnTo>
                    <a:lnTo>
                      <a:pt x="300" y="16"/>
                    </a:lnTo>
                    <a:lnTo>
                      <a:pt x="318" y="24"/>
                    </a:lnTo>
                    <a:lnTo>
                      <a:pt x="336" y="36"/>
                    </a:lnTo>
                    <a:lnTo>
                      <a:pt x="352" y="48"/>
                    </a:lnTo>
                    <a:lnTo>
                      <a:pt x="368" y="60"/>
                    </a:lnTo>
                    <a:lnTo>
                      <a:pt x="382" y="76"/>
                    </a:lnTo>
                    <a:lnTo>
                      <a:pt x="394" y="92"/>
                    </a:lnTo>
                    <a:lnTo>
                      <a:pt x="404" y="110"/>
                    </a:lnTo>
                    <a:lnTo>
                      <a:pt x="414" y="128"/>
                    </a:lnTo>
                    <a:lnTo>
                      <a:pt x="420" y="146"/>
                    </a:lnTo>
                    <a:lnTo>
                      <a:pt x="426" y="166"/>
                    </a:lnTo>
                    <a:lnTo>
                      <a:pt x="430" y="188"/>
                    </a:lnTo>
                    <a:lnTo>
                      <a:pt x="430" y="210"/>
                    </a:lnTo>
                    <a:lnTo>
                      <a:pt x="430" y="230"/>
                    </a:lnTo>
                    <a:lnTo>
                      <a:pt x="426" y="252"/>
                    </a:lnTo>
                    <a:lnTo>
                      <a:pt x="420" y="272"/>
                    </a:lnTo>
                    <a:lnTo>
                      <a:pt x="414" y="290"/>
                    </a:lnTo>
                    <a:lnTo>
                      <a:pt x="404" y="308"/>
                    </a:lnTo>
                    <a:lnTo>
                      <a:pt x="394" y="326"/>
                    </a:lnTo>
                    <a:lnTo>
                      <a:pt x="382" y="342"/>
                    </a:lnTo>
                    <a:lnTo>
                      <a:pt x="368" y="358"/>
                    </a:lnTo>
                    <a:lnTo>
                      <a:pt x="352" y="370"/>
                    </a:lnTo>
                    <a:lnTo>
                      <a:pt x="336" y="384"/>
                    </a:lnTo>
                    <a:lnTo>
                      <a:pt x="318" y="394"/>
                    </a:lnTo>
                    <a:lnTo>
                      <a:pt x="300" y="402"/>
                    </a:lnTo>
                    <a:lnTo>
                      <a:pt x="280" y="410"/>
                    </a:lnTo>
                    <a:lnTo>
                      <a:pt x="258" y="414"/>
                    </a:lnTo>
                    <a:lnTo>
                      <a:pt x="238" y="418"/>
                    </a:lnTo>
                    <a:lnTo>
                      <a:pt x="216" y="418"/>
                    </a:lnTo>
                    <a:lnTo>
                      <a:pt x="194" y="418"/>
                    </a:lnTo>
                    <a:lnTo>
                      <a:pt x="172" y="414"/>
                    </a:lnTo>
                    <a:lnTo>
                      <a:pt x="152" y="410"/>
                    </a:lnTo>
                    <a:lnTo>
                      <a:pt x="132" y="402"/>
                    </a:lnTo>
                    <a:lnTo>
                      <a:pt x="114" y="394"/>
                    </a:lnTo>
                    <a:lnTo>
                      <a:pt x="96" y="384"/>
                    </a:lnTo>
                    <a:lnTo>
                      <a:pt x="80" y="370"/>
                    </a:lnTo>
                    <a:lnTo>
                      <a:pt x="64" y="358"/>
                    </a:lnTo>
                    <a:lnTo>
                      <a:pt x="50" y="342"/>
                    </a:lnTo>
                    <a:lnTo>
                      <a:pt x="38" y="326"/>
                    </a:lnTo>
                    <a:lnTo>
                      <a:pt x="26" y="308"/>
                    </a:lnTo>
                    <a:lnTo>
                      <a:pt x="18" y="290"/>
                    </a:lnTo>
                    <a:lnTo>
                      <a:pt x="10" y="272"/>
                    </a:lnTo>
                    <a:lnTo>
                      <a:pt x="6" y="252"/>
                    </a:lnTo>
                    <a:lnTo>
                      <a:pt x="2" y="230"/>
                    </a:lnTo>
                    <a:lnTo>
                      <a:pt x="0" y="210"/>
                    </a:lnTo>
                    <a:lnTo>
                      <a:pt x="2" y="188"/>
                    </a:lnTo>
                    <a:lnTo>
                      <a:pt x="6" y="166"/>
                    </a:lnTo>
                    <a:lnTo>
                      <a:pt x="10" y="146"/>
                    </a:lnTo>
                    <a:lnTo>
                      <a:pt x="18" y="128"/>
                    </a:lnTo>
                    <a:lnTo>
                      <a:pt x="26" y="110"/>
                    </a:lnTo>
                    <a:lnTo>
                      <a:pt x="38" y="92"/>
                    </a:lnTo>
                    <a:lnTo>
                      <a:pt x="50" y="76"/>
                    </a:lnTo>
                    <a:lnTo>
                      <a:pt x="64" y="60"/>
                    </a:lnTo>
                    <a:lnTo>
                      <a:pt x="80" y="48"/>
                    </a:lnTo>
                    <a:lnTo>
                      <a:pt x="96" y="36"/>
                    </a:lnTo>
                    <a:lnTo>
                      <a:pt x="114" y="24"/>
                    </a:lnTo>
                    <a:lnTo>
                      <a:pt x="132" y="16"/>
                    </a:lnTo>
                    <a:lnTo>
                      <a:pt x="152" y="8"/>
                    </a:lnTo>
                    <a:lnTo>
                      <a:pt x="172" y="4"/>
                    </a:lnTo>
                    <a:lnTo>
                      <a:pt x="194" y="0"/>
                    </a:lnTo>
                    <a:lnTo>
                      <a:pt x="216" y="0"/>
                    </a:lnTo>
                    <a:close/>
                  </a:path>
                </a:pathLst>
              </a:custGeom>
              <a:solidFill>
                <a:srgbClr val="FFC7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10" name="Freeform 46"/>
              <p:cNvSpPr>
                <a:spLocks/>
              </p:cNvSpPr>
              <p:nvPr/>
            </p:nvSpPr>
            <p:spPr bwMode="auto">
              <a:xfrm>
                <a:off x="2673" y="1940"/>
                <a:ext cx="422" cy="406"/>
              </a:xfrm>
              <a:custGeom>
                <a:avLst/>
                <a:gdLst>
                  <a:gd name="T0" fmla="*/ 210 w 422"/>
                  <a:gd name="T1" fmla="*/ 0 h 406"/>
                  <a:gd name="T2" fmla="*/ 254 w 422"/>
                  <a:gd name="T3" fmla="*/ 4 h 406"/>
                  <a:gd name="T4" fmla="*/ 292 w 422"/>
                  <a:gd name="T5" fmla="*/ 16 h 406"/>
                  <a:gd name="T6" fmla="*/ 328 w 422"/>
                  <a:gd name="T7" fmla="*/ 34 h 406"/>
                  <a:gd name="T8" fmla="*/ 360 w 422"/>
                  <a:gd name="T9" fmla="*/ 58 h 406"/>
                  <a:gd name="T10" fmla="*/ 386 w 422"/>
                  <a:gd name="T11" fmla="*/ 90 h 406"/>
                  <a:gd name="T12" fmla="*/ 404 w 422"/>
                  <a:gd name="T13" fmla="*/ 124 h 406"/>
                  <a:gd name="T14" fmla="*/ 418 w 422"/>
                  <a:gd name="T15" fmla="*/ 162 h 406"/>
                  <a:gd name="T16" fmla="*/ 422 w 422"/>
                  <a:gd name="T17" fmla="*/ 202 h 406"/>
                  <a:gd name="T18" fmla="*/ 420 w 422"/>
                  <a:gd name="T19" fmla="*/ 224 h 406"/>
                  <a:gd name="T20" fmla="*/ 412 w 422"/>
                  <a:gd name="T21" fmla="*/ 264 h 406"/>
                  <a:gd name="T22" fmla="*/ 396 w 422"/>
                  <a:gd name="T23" fmla="*/ 300 h 406"/>
                  <a:gd name="T24" fmla="*/ 374 w 422"/>
                  <a:gd name="T25" fmla="*/ 332 h 406"/>
                  <a:gd name="T26" fmla="*/ 344 w 422"/>
                  <a:gd name="T27" fmla="*/ 360 h 406"/>
                  <a:gd name="T28" fmla="*/ 312 w 422"/>
                  <a:gd name="T29" fmla="*/ 382 h 406"/>
                  <a:gd name="T30" fmla="*/ 274 w 422"/>
                  <a:gd name="T31" fmla="*/ 396 h 406"/>
                  <a:gd name="T32" fmla="*/ 232 w 422"/>
                  <a:gd name="T33" fmla="*/ 406 h 406"/>
                  <a:gd name="T34" fmla="*/ 210 w 422"/>
                  <a:gd name="T35" fmla="*/ 406 h 406"/>
                  <a:gd name="T36" fmla="*/ 168 w 422"/>
                  <a:gd name="T37" fmla="*/ 402 h 406"/>
                  <a:gd name="T38" fmla="*/ 128 w 422"/>
                  <a:gd name="T39" fmla="*/ 390 h 406"/>
                  <a:gd name="T40" fmla="*/ 94 w 422"/>
                  <a:gd name="T41" fmla="*/ 372 h 406"/>
                  <a:gd name="T42" fmla="*/ 62 w 422"/>
                  <a:gd name="T43" fmla="*/ 346 h 406"/>
                  <a:gd name="T44" fmla="*/ 36 w 422"/>
                  <a:gd name="T45" fmla="*/ 316 h 406"/>
                  <a:gd name="T46" fmla="*/ 16 w 422"/>
                  <a:gd name="T47" fmla="*/ 282 h 406"/>
                  <a:gd name="T48" fmla="*/ 4 w 422"/>
                  <a:gd name="T49" fmla="*/ 244 h 406"/>
                  <a:gd name="T50" fmla="*/ 0 w 422"/>
                  <a:gd name="T51" fmla="*/ 202 h 406"/>
                  <a:gd name="T52" fmla="*/ 2 w 422"/>
                  <a:gd name="T53" fmla="*/ 182 h 406"/>
                  <a:gd name="T54" fmla="*/ 10 w 422"/>
                  <a:gd name="T55" fmla="*/ 142 h 406"/>
                  <a:gd name="T56" fmla="*/ 26 w 422"/>
                  <a:gd name="T57" fmla="*/ 106 h 406"/>
                  <a:gd name="T58" fmla="*/ 48 w 422"/>
                  <a:gd name="T59" fmla="*/ 74 h 406"/>
                  <a:gd name="T60" fmla="*/ 76 w 422"/>
                  <a:gd name="T61" fmla="*/ 46 h 406"/>
                  <a:gd name="T62" fmla="*/ 110 w 422"/>
                  <a:gd name="T63" fmla="*/ 24 h 406"/>
                  <a:gd name="T64" fmla="*/ 148 w 422"/>
                  <a:gd name="T65" fmla="*/ 8 h 406"/>
                  <a:gd name="T66" fmla="*/ 190 w 422"/>
                  <a:gd name="T67" fmla="*/ 0 h 406"/>
                  <a:gd name="T68" fmla="*/ 210 w 422"/>
                  <a:gd name="T69" fmla="*/ 0 h 40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22"/>
                  <a:gd name="T106" fmla="*/ 0 h 406"/>
                  <a:gd name="T107" fmla="*/ 422 w 422"/>
                  <a:gd name="T108" fmla="*/ 406 h 40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22" h="406">
                    <a:moveTo>
                      <a:pt x="210" y="0"/>
                    </a:moveTo>
                    <a:lnTo>
                      <a:pt x="210" y="0"/>
                    </a:lnTo>
                    <a:lnTo>
                      <a:pt x="232" y="0"/>
                    </a:lnTo>
                    <a:lnTo>
                      <a:pt x="254" y="4"/>
                    </a:lnTo>
                    <a:lnTo>
                      <a:pt x="274" y="8"/>
                    </a:lnTo>
                    <a:lnTo>
                      <a:pt x="292" y="16"/>
                    </a:lnTo>
                    <a:lnTo>
                      <a:pt x="312" y="24"/>
                    </a:lnTo>
                    <a:lnTo>
                      <a:pt x="328" y="34"/>
                    </a:lnTo>
                    <a:lnTo>
                      <a:pt x="344" y="46"/>
                    </a:lnTo>
                    <a:lnTo>
                      <a:pt x="360" y="58"/>
                    </a:lnTo>
                    <a:lnTo>
                      <a:pt x="374" y="74"/>
                    </a:lnTo>
                    <a:lnTo>
                      <a:pt x="386" y="90"/>
                    </a:lnTo>
                    <a:lnTo>
                      <a:pt x="396" y="106"/>
                    </a:lnTo>
                    <a:lnTo>
                      <a:pt x="404" y="124"/>
                    </a:lnTo>
                    <a:lnTo>
                      <a:pt x="412" y="142"/>
                    </a:lnTo>
                    <a:lnTo>
                      <a:pt x="418" y="162"/>
                    </a:lnTo>
                    <a:lnTo>
                      <a:pt x="420" y="182"/>
                    </a:lnTo>
                    <a:lnTo>
                      <a:pt x="422" y="202"/>
                    </a:lnTo>
                    <a:lnTo>
                      <a:pt x="420" y="224"/>
                    </a:lnTo>
                    <a:lnTo>
                      <a:pt x="418" y="244"/>
                    </a:lnTo>
                    <a:lnTo>
                      <a:pt x="412" y="264"/>
                    </a:lnTo>
                    <a:lnTo>
                      <a:pt x="404" y="282"/>
                    </a:lnTo>
                    <a:lnTo>
                      <a:pt x="396" y="300"/>
                    </a:lnTo>
                    <a:lnTo>
                      <a:pt x="386" y="316"/>
                    </a:lnTo>
                    <a:lnTo>
                      <a:pt x="374" y="332"/>
                    </a:lnTo>
                    <a:lnTo>
                      <a:pt x="360" y="346"/>
                    </a:lnTo>
                    <a:lnTo>
                      <a:pt x="344" y="360"/>
                    </a:lnTo>
                    <a:lnTo>
                      <a:pt x="328" y="372"/>
                    </a:lnTo>
                    <a:lnTo>
                      <a:pt x="312" y="382"/>
                    </a:lnTo>
                    <a:lnTo>
                      <a:pt x="292" y="390"/>
                    </a:lnTo>
                    <a:lnTo>
                      <a:pt x="274" y="396"/>
                    </a:lnTo>
                    <a:lnTo>
                      <a:pt x="254" y="402"/>
                    </a:lnTo>
                    <a:lnTo>
                      <a:pt x="232" y="406"/>
                    </a:lnTo>
                    <a:lnTo>
                      <a:pt x="210" y="406"/>
                    </a:lnTo>
                    <a:lnTo>
                      <a:pt x="190" y="406"/>
                    </a:lnTo>
                    <a:lnTo>
                      <a:pt x="168" y="402"/>
                    </a:lnTo>
                    <a:lnTo>
                      <a:pt x="148" y="396"/>
                    </a:lnTo>
                    <a:lnTo>
                      <a:pt x="128" y="390"/>
                    </a:lnTo>
                    <a:lnTo>
                      <a:pt x="110" y="382"/>
                    </a:lnTo>
                    <a:lnTo>
                      <a:pt x="94" y="372"/>
                    </a:lnTo>
                    <a:lnTo>
                      <a:pt x="76" y="360"/>
                    </a:lnTo>
                    <a:lnTo>
                      <a:pt x="62" y="346"/>
                    </a:lnTo>
                    <a:lnTo>
                      <a:pt x="48" y="332"/>
                    </a:lnTo>
                    <a:lnTo>
                      <a:pt x="36" y="316"/>
                    </a:lnTo>
                    <a:lnTo>
                      <a:pt x="26" y="300"/>
                    </a:lnTo>
                    <a:lnTo>
                      <a:pt x="16" y="282"/>
                    </a:lnTo>
                    <a:lnTo>
                      <a:pt x="10" y="264"/>
                    </a:lnTo>
                    <a:lnTo>
                      <a:pt x="4" y="244"/>
                    </a:lnTo>
                    <a:lnTo>
                      <a:pt x="2" y="224"/>
                    </a:lnTo>
                    <a:lnTo>
                      <a:pt x="0" y="202"/>
                    </a:lnTo>
                    <a:lnTo>
                      <a:pt x="2" y="182"/>
                    </a:lnTo>
                    <a:lnTo>
                      <a:pt x="4" y="162"/>
                    </a:lnTo>
                    <a:lnTo>
                      <a:pt x="10" y="142"/>
                    </a:lnTo>
                    <a:lnTo>
                      <a:pt x="16" y="124"/>
                    </a:lnTo>
                    <a:lnTo>
                      <a:pt x="26" y="106"/>
                    </a:lnTo>
                    <a:lnTo>
                      <a:pt x="36" y="90"/>
                    </a:lnTo>
                    <a:lnTo>
                      <a:pt x="48" y="74"/>
                    </a:lnTo>
                    <a:lnTo>
                      <a:pt x="62" y="58"/>
                    </a:lnTo>
                    <a:lnTo>
                      <a:pt x="76" y="46"/>
                    </a:lnTo>
                    <a:lnTo>
                      <a:pt x="94" y="34"/>
                    </a:lnTo>
                    <a:lnTo>
                      <a:pt x="110" y="24"/>
                    </a:lnTo>
                    <a:lnTo>
                      <a:pt x="128" y="16"/>
                    </a:lnTo>
                    <a:lnTo>
                      <a:pt x="148" y="8"/>
                    </a:lnTo>
                    <a:lnTo>
                      <a:pt x="168" y="4"/>
                    </a:lnTo>
                    <a:lnTo>
                      <a:pt x="190" y="0"/>
                    </a:lnTo>
                    <a:lnTo>
                      <a:pt x="210"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11" name="Freeform 47"/>
              <p:cNvSpPr>
                <a:spLocks/>
              </p:cNvSpPr>
              <p:nvPr/>
            </p:nvSpPr>
            <p:spPr bwMode="auto">
              <a:xfrm>
                <a:off x="2677" y="1946"/>
                <a:ext cx="412" cy="394"/>
              </a:xfrm>
              <a:custGeom>
                <a:avLst/>
                <a:gdLst>
                  <a:gd name="T0" fmla="*/ 206 w 412"/>
                  <a:gd name="T1" fmla="*/ 0 h 394"/>
                  <a:gd name="T2" fmla="*/ 248 w 412"/>
                  <a:gd name="T3" fmla="*/ 4 h 394"/>
                  <a:gd name="T4" fmla="*/ 286 w 412"/>
                  <a:gd name="T5" fmla="*/ 14 h 394"/>
                  <a:gd name="T6" fmla="*/ 322 w 412"/>
                  <a:gd name="T7" fmla="*/ 34 h 394"/>
                  <a:gd name="T8" fmla="*/ 352 w 412"/>
                  <a:gd name="T9" fmla="*/ 58 h 394"/>
                  <a:gd name="T10" fmla="*/ 378 w 412"/>
                  <a:gd name="T11" fmla="*/ 86 h 394"/>
                  <a:gd name="T12" fmla="*/ 396 w 412"/>
                  <a:gd name="T13" fmla="*/ 120 h 394"/>
                  <a:gd name="T14" fmla="*/ 408 w 412"/>
                  <a:gd name="T15" fmla="*/ 156 h 394"/>
                  <a:gd name="T16" fmla="*/ 412 w 412"/>
                  <a:gd name="T17" fmla="*/ 196 h 394"/>
                  <a:gd name="T18" fmla="*/ 412 w 412"/>
                  <a:gd name="T19" fmla="*/ 216 h 394"/>
                  <a:gd name="T20" fmla="*/ 404 w 412"/>
                  <a:gd name="T21" fmla="*/ 254 h 394"/>
                  <a:gd name="T22" fmla="*/ 388 w 412"/>
                  <a:gd name="T23" fmla="*/ 290 h 394"/>
                  <a:gd name="T24" fmla="*/ 366 w 412"/>
                  <a:gd name="T25" fmla="*/ 322 h 394"/>
                  <a:gd name="T26" fmla="*/ 338 w 412"/>
                  <a:gd name="T27" fmla="*/ 348 h 394"/>
                  <a:gd name="T28" fmla="*/ 304 w 412"/>
                  <a:gd name="T29" fmla="*/ 370 h 394"/>
                  <a:gd name="T30" fmla="*/ 268 w 412"/>
                  <a:gd name="T31" fmla="*/ 384 h 394"/>
                  <a:gd name="T32" fmla="*/ 226 w 412"/>
                  <a:gd name="T33" fmla="*/ 392 h 394"/>
                  <a:gd name="T34" fmla="*/ 206 w 412"/>
                  <a:gd name="T35" fmla="*/ 394 h 394"/>
                  <a:gd name="T36" fmla="*/ 164 w 412"/>
                  <a:gd name="T37" fmla="*/ 390 h 394"/>
                  <a:gd name="T38" fmla="*/ 126 w 412"/>
                  <a:gd name="T39" fmla="*/ 378 h 394"/>
                  <a:gd name="T40" fmla="*/ 90 w 412"/>
                  <a:gd name="T41" fmla="*/ 360 h 394"/>
                  <a:gd name="T42" fmla="*/ 60 w 412"/>
                  <a:gd name="T43" fmla="*/ 336 h 394"/>
                  <a:gd name="T44" fmla="*/ 34 w 412"/>
                  <a:gd name="T45" fmla="*/ 306 h 394"/>
                  <a:gd name="T46" fmla="*/ 16 w 412"/>
                  <a:gd name="T47" fmla="*/ 272 h 394"/>
                  <a:gd name="T48" fmla="*/ 4 w 412"/>
                  <a:gd name="T49" fmla="*/ 236 h 394"/>
                  <a:gd name="T50" fmla="*/ 0 w 412"/>
                  <a:gd name="T51" fmla="*/ 196 h 394"/>
                  <a:gd name="T52" fmla="*/ 0 w 412"/>
                  <a:gd name="T53" fmla="*/ 176 h 394"/>
                  <a:gd name="T54" fmla="*/ 8 w 412"/>
                  <a:gd name="T55" fmla="*/ 138 h 394"/>
                  <a:gd name="T56" fmla="*/ 24 w 412"/>
                  <a:gd name="T57" fmla="*/ 102 h 394"/>
                  <a:gd name="T58" fmla="*/ 46 w 412"/>
                  <a:gd name="T59" fmla="*/ 72 h 394"/>
                  <a:gd name="T60" fmla="*/ 74 w 412"/>
                  <a:gd name="T61" fmla="*/ 44 h 394"/>
                  <a:gd name="T62" fmla="*/ 108 w 412"/>
                  <a:gd name="T63" fmla="*/ 24 h 394"/>
                  <a:gd name="T64" fmla="*/ 144 w 412"/>
                  <a:gd name="T65" fmla="*/ 8 h 394"/>
                  <a:gd name="T66" fmla="*/ 184 w 412"/>
                  <a:gd name="T67" fmla="*/ 0 h 394"/>
                  <a:gd name="T68" fmla="*/ 206 w 412"/>
                  <a:gd name="T69" fmla="*/ 0 h 3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12"/>
                  <a:gd name="T106" fmla="*/ 0 h 394"/>
                  <a:gd name="T107" fmla="*/ 412 w 412"/>
                  <a:gd name="T108" fmla="*/ 394 h 3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12" h="394">
                    <a:moveTo>
                      <a:pt x="206" y="0"/>
                    </a:moveTo>
                    <a:lnTo>
                      <a:pt x="206" y="0"/>
                    </a:lnTo>
                    <a:lnTo>
                      <a:pt x="226" y="0"/>
                    </a:lnTo>
                    <a:lnTo>
                      <a:pt x="248" y="4"/>
                    </a:lnTo>
                    <a:lnTo>
                      <a:pt x="268" y="8"/>
                    </a:lnTo>
                    <a:lnTo>
                      <a:pt x="286" y="14"/>
                    </a:lnTo>
                    <a:lnTo>
                      <a:pt x="304" y="24"/>
                    </a:lnTo>
                    <a:lnTo>
                      <a:pt x="322" y="34"/>
                    </a:lnTo>
                    <a:lnTo>
                      <a:pt x="338" y="44"/>
                    </a:lnTo>
                    <a:lnTo>
                      <a:pt x="352" y="58"/>
                    </a:lnTo>
                    <a:lnTo>
                      <a:pt x="366" y="72"/>
                    </a:lnTo>
                    <a:lnTo>
                      <a:pt x="378" y="86"/>
                    </a:lnTo>
                    <a:lnTo>
                      <a:pt x="388" y="102"/>
                    </a:lnTo>
                    <a:lnTo>
                      <a:pt x="396" y="120"/>
                    </a:lnTo>
                    <a:lnTo>
                      <a:pt x="404" y="138"/>
                    </a:lnTo>
                    <a:lnTo>
                      <a:pt x="408" y="156"/>
                    </a:lnTo>
                    <a:lnTo>
                      <a:pt x="412" y="176"/>
                    </a:lnTo>
                    <a:lnTo>
                      <a:pt x="412" y="196"/>
                    </a:lnTo>
                    <a:lnTo>
                      <a:pt x="412" y="216"/>
                    </a:lnTo>
                    <a:lnTo>
                      <a:pt x="408" y="236"/>
                    </a:lnTo>
                    <a:lnTo>
                      <a:pt x="404" y="254"/>
                    </a:lnTo>
                    <a:lnTo>
                      <a:pt x="396" y="272"/>
                    </a:lnTo>
                    <a:lnTo>
                      <a:pt x="388" y="290"/>
                    </a:lnTo>
                    <a:lnTo>
                      <a:pt x="378" y="306"/>
                    </a:lnTo>
                    <a:lnTo>
                      <a:pt x="366" y="322"/>
                    </a:lnTo>
                    <a:lnTo>
                      <a:pt x="352" y="336"/>
                    </a:lnTo>
                    <a:lnTo>
                      <a:pt x="338" y="348"/>
                    </a:lnTo>
                    <a:lnTo>
                      <a:pt x="322" y="360"/>
                    </a:lnTo>
                    <a:lnTo>
                      <a:pt x="304" y="370"/>
                    </a:lnTo>
                    <a:lnTo>
                      <a:pt x="286" y="378"/>
                    </a:lnTo>
                    <a:lnTo>
                      <a:pt x="268" y="384"/>
                    </a:lnTo>
                    <a:lnTo>
                      <a:pt x="248" y="390"/>
                    </a:lnTo>
                    <a:lnTo>
                      <a:pt x="226" y="392"/>
                    </a:lnTo>
                    <a:lnTo>
                      <a:pt x="206" y="394"/>
                    </a:lnTo>
                    <a:lnTo>
                      <a:pt x="184" y="392"/>
                    </a:lnTo>
                    <a:lnTo>
                      <a:pt x="164" y="390"/>
                    </a:lnTo>
                    <a:lnTo>
                      <a:pt x="144" y="384"/>
                    </a:lnTo>
                    <a:lnTo>
                      <a:pt x="126" y="378"/>
                    </a:lnTo>
                    <a:lnTo>
                      <a:pt x="108" y="370"/>
                    </a:lnTo>
                    <a:lnTo>
                      <a:pt x="90" y="360"/>
                    </a:lnTo>
                    <a:lnTo>
                      <a:pt x="74" y="348"/>
                    </a:lnTo>
                    <a:lnTo>
                      <a:pt x="60" y="336"/>
                    </a:lnTo>
                    <a:lnTo>
                      <a:pt x="46" y="322"/>
                    </a:lnTo>
                    <a:lnTo>
                      <a:pt x="34" y="306"/>
                    </a:lnTo>
                    <a:lnTo>
                      <a:pt x="24" y="290"/>
                    </a:lnTo>
                    <a:lnTo>
                      <a:pt x="16" y="272"/>
                    </a:lnTo>
                    <a:lnTo>
                      <a:pt x="8" y="254"/>
                    </a:lnTo>
                    <a:lnTo>
                      <a:pt x="4" y="236"/>
                    </a:lnTo>
                    <a:lnTo>
                      <a:pt x="0" y="216"/>
                    </a:lnTo>
                    <a:lnTo>
                      <a:pt x="0" y="196"/>
                    </a:lnTo>
                    <a:lnTo>
                      <a:pt x="0" y="176"/>
                    </a:lnTo>
                    <a:lnTo>
                      <a:pt x="4" y="156"/>
                    </a:lnTo>
                    <a:lnTo>
                      <a:pt x="8" y="138"/>
                    </a:lnTo>
                    <a:lnTo>
                      <a:pt x="16" y="120"/>
                    </a:lnTo>
                    <a:lnTo>
                      <a:pt x="24" y="102"/>
                    </a:lnTo>
                    <a:lnTo>
                      <a:pt x="34" y="86"/>
                    </a:lnTo>
                    <a:lnTo>
                      <a:pt x="46" y="72"/>
                    </a:lnTo>
                    <a:lnTo>
                      <a:pt x="60" y="58"/>
                    </a:lnTo>
                    <a:lnTo>
                      <a:pt x="74" y="44"/>
                    </a:lnTo>
                    <a:lnTo>
                      <a:pt x="90" y="34"/>
                    </a:lnTo>
                    <a:lnTo>
                      <a:pt x="108" y="24"/>
                    </a:lnTo>
                    <a:lnTo>
                      <a:pt x="126" y="14"/>
                    </a:lnTo>
                    <a:lnTo>
                      <a:pt x="144" y="8"/>
                    </a:lnTo>
                    <a:lnTo>
                      <a:pt x="164" y="4"/>
                    </a:lnTo>
                    <a:lnTo>
                      <a:pt x="184" y="0"/>
                    </a:lnTo>
                    <a:lnTo>
                      <a:pt x="206" y="0"/>
                    </a:lnTo>
                    <a:close/>
                  </a:path>
                </a:pathLst>
              </a:cu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12" name="Freeform 48"/>
              <p:cNvSpPr>
                <a:spLocks/>
              </p:cNvSpPr>
              <p:nvPr/>
            </p:nvSpPr>
            <p:spPr bwMode="auto">
              <a:xfrm>
                <a:off x="2679" y="1952"/>
                <a:ext cx="406" cy="380"/>
              </a:xfrm>
              <a:custGeom>
                <a:avLst/>
                <a:gdLst>
                  <a:gd name="T0" fmla="*/ 202 w 406"/>
                  <a:gd name="T1" fmla="*/ 0 h 380"/>
                  <a:gd name="T2" fmla="*/ 244 w 406"/>
                  <a:gd name="T3" fmla="*/ 4 h 380"/>
                  <a:gd name="T4" fmla="*/ 282 w 406"/>
                  <a:gd name="T5" fmla="*/ 14 h 380"/>
                  <a:gd name="T6" fmla="*/ 316 w 406"/>
                  <a:gd name="T7" fmla="*/ 32 h 380"/>
                  <a:gd name="T8" fmla="*/ 346 w 406"/>
                  <a:gd name="T9" fmla="*/ 56 h 380"/>
                  <a:gd name="T10" fmla="*/ 370 w 406"/>
                  <a:gd name="T11" fmla="*/ 84 h 380"/>
                  <a:gd name="T12" fmla="*/ 390 w 406"/>
                  <a:gd name="T13" fmla="*/ 116 h 380"/>
                  <a:gd name="T14" fmla="*/ 402 w 406"/>
                  <a:gd name="T15" fmla="*/ 152 h 380"/>
                  <a:gd name="T16" fmla="*/ 406 w 406"/>
                  <a:gd name="T17" fmla="*/ 190 h 380"/>
                  <a:gd name="T18" fmla="*/ 404 w 406"/>
                  <a:gd name="T19" fmla="*/ 210 h 380"/>
                  <a:gd name="T20" fmla="*/ 396 w 406"/>
                  <a:gd name="T21" fmla="*/ 246 h 380"/>
                  <a:gd name="T22" fmla="*/ 380 w 406"/>
                  <a:gd name="T23" fmla="*/ 280 h 380"/>
                  <a:gd name="T24" fmla="*/ 360 w 406"/>
                  <a:gd name="T25" fmla="*/ 312 h 380"/>
                  <a:gd name="T26" fmla="*/ 332 w 406"/>
                  <a:gd name="T27" fmla="*/ 336 h 380"/>
                  <a:gd name="T28" fmla="*/ 300 w 406"/>
                  <a:gd name="T29" fmla="*/ 358 h 380"/>
                  <a:gd name="T30" fmla="*/ 262 w 406"/>
                  <a:gd name="T31" fmla="*/ 372 h 380"/>
                  <a:gd name="T32" fmla="*/ 224 w 406"/>
                  <a:gd name="T33" fmla="*/ 380 h 380"/>
                  <a:gd name="T34" fmla="*/ 202 w 406"/>
                  <a:gd name="T35" fmla="*/ 380 h 380"/>
                  <a:gd name="T36" fmla="*/ 162 w 406"/>
                  <a:gd name="T37" fmla="*/ 376 h 380"/>
                  <a:gd name="T38" fmla="*/ 124 w 406"/>
                  <a:gd name="T39" fmla="*/ 366 h 380"/>
                  <a:gd name="T40" fmla="*/ 90 w 406"/>
                  <a:gd name="T41" fmla="*/ 348 h 380"/>
                  <a:gd name="T42" fmla="*/ 60 w 406"/>
                  <a:gd name="T43" fmla="*/ 324 h 380"/>
                  <a:gd name="T44" fmla="*/ 34 w 406"/>
                  <a:gd name="T45" fmla="*/ 296 h 380"/>
                  <a:gd name="T46" fmla="*/ 16 w 406"/>
                  <a:gd name="T47" fmla="*/ 264 h 380"/>
                  <a:gd name="T48" fmla="*/ 4 w 406"/>
                  <a:gd name="T49" fmla="*/ 228 h 380"/>
                  <a:gd name="T50" fmla="*/ 0 w 406"/>
                  <a:gd name="T51" fmla="*/ 190 h 380"/>
                  <a:gd name="T52" fmla="*/ 2 w 406"/>
                  <a:gd name="T53" fmla="*/ 170 h 380"/>
                  <a:gd name="T54" fmla="*/ 10 w 406"/>
                  <a:gd name="T55" fmla="*/ 134 h 380"/>
                  <a:gd name="T56" fmla="*/ 24 w 406"/>
                  <a:gd name="T57" fmla="*/ 100 h 380"/>
                  <a:gd name="T58" fmla="*/ 46 w 406"/>
                  <a:gd name="T59" fmla="*/ 68 h 380"/>
                  <a:gd name="T60" fmla="*/ 74 w 406"/>
                  <a:gd name="T61" fmla="*/ 44 h 380"/>
                  <a:gd name="T62" fmla="*/ 106 w 406"/>
                  <a:gd name="T63" fmla="*/ 22 h 380"/>
                  <a:gd name="T64" fmla="*/ 142 w 406"/>
                  <a:gd name="T65" fmla="*/ 8 h 380"/>
                  <a:gd name="T66" fmla="*/ 182 w 406"/>
                  <a:gd name="T67" fmla="*/ 0 h 380"/>
                  <a:gd name="T68" fmla="*/ 202 w 406"/>
                  <a:gd name="T69" fmla="*/ 0 h 38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06"/>
                  <a:gd name="T106" fmla="*/ 0 h 380"/>
                  <a:gd name="T107" fmla="*/ 406 w 406"/>
                  <a:gd name="T108" fmla="*/ 380 h 38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06" h="380">
                    <a:moveTo>
                      <a:pt x="202" y="0"/>
                    </a:moveTo>
                    <a:lnTo>
                      <a:pt x="202" y="0"/>
                    </a:lnTo>
                    <a:lnTo>
                      <a:pt x="224" y="0"/>
                    </a:lnTo>
                    <a:lnTo>
                      <a:pt x="244" y="4"/>
                    </a:lnTo>
                    <a:lnTo>
                      <a:pt x="262" y="8"/>
                    </a:lnTo>
                    <a:lnTo>
                      <a:pt x="282" y="14"/>
                    </a:lnTo>
                    <a:lnTo>
                      <a:pt x="300" y="22"/>
                    </a:lnTo>
                    <a:lnTo>
                      <a:pt x="316" y="32"/>
                    </a:lnTo>
                    <a:lnTo>
                      <a:pt x="332" y="44"/>
                    </a:lnTo>
                    <a:lnTo>
                      <a:pt x="346" y="56"/>
                    </a:lnTo>
                    <a:lnTo>
                      <a:pt x="360" y="68"/>
                    </a:lnTo>
                    <a:lnTo>
                      <a:pt x="370" y="84"/>
                    </a:lnTo>
                    <a:lnTo>
                      <a:pt x="380" y="100"/>
                    </a:lnTo>
                    <a:lnTo>
                      <a:pt x="390" y="116"/>
                    </a:lnTo>
                    <a:lnTo>
                      <a:pt x="396" y="134"/>
                    </a:lnTo>
                    <a:lnTo>
                      <a:pt x="402" y="152"/>
                    </a:lnTo>
                    <a:lnTo>
                      <a:pt x="404" y="170"/>
                    </a:lnTo>
                    <a:lnTo>
                      <a:pt x="406" y="190"/>
                    </a:lnTo>
                    <a:lnTo>
                      <a:pt x="404" y="210"/>
                    </a:lnTo>
                    <a:lnTo>
                      <a:pt x="402" y="228"/>
                    </a:lnTo>
                    <a:lnTo>
                      <a:pt x="396" y="246"/>
                    </a:lnTo>
                    <a:lnTo>
                      <a:pt x="390" y="264"/>
                    </a:lnTo>
                    <a:lnTo>
                      <a:pt x="380" y="280"/>
                    </a:lnTo>
                    <a:lnTo>
                      <a:pt x="370" y="296"/>
                    </a:lnTo>
                    <a:lnTo>
                      <a:pt x="360" y="312"/>
                    </a:lnTo>
                    <a:lnTo>
                      <a:pt x="346" y="324"/>
                    </a:lnTo>
                    <a:lnTo>
                      <a:pt x="332" y="336"/>
                    </a:lnTo>
                    <a:lnTo>
                      <a:pt x="316" y="348"/>
                    </a:lnTo>
                    <a:lnTo>
                      <a:pt x="300" y="358"/>
                    </a:lnTo>
                    <a:lnTo>
                      <a:pt x="282" y="366"/>
                    </a:lnTo>
                    <a:lnTo>
                      <a:pt x="262" y="372"/>
                    </a:lnTo>
                    <a:lnTo>
                      <a:pt x="244" y="376"/>
                    </a:lnTo>
                    <a:lnTo>
                      <a:pt x="224" y="380"/>
                    </a:lnTo>
                    <a:lnTo>
                      <a:pt x="202" y="380"/>
                    </a:lnTo>
                    <a:lnTo>
                      <a:pt x="182" y="380"/>
                    </a:lnTo>
                    <a:lnTo>
                      <a:pt x="162" y="376"/>
                    </a:lnTo>
                    <a:lnTo>
                      <a:pt x="142" y="372"/>
                    </a:lnTo>
                    <a:lnTo>
                      <a:pt x="124" y="366"/>
                    </a:lnTo>
                    <a:lnTo>
                      <a:pt x="106" y="358"/>
                    </a:lnTo>
                    <a:lnTo>
                      <a:pt x="90" y="348"/>
                    </a:lnTo>
                    <a:lnTo>
                      <a:pt x="74" y="336"/>
                    </a:lnTo>
                    <a:lnTo>
                      <a:pt x="60" y="324"/>
                    </a:lnTo>
                    <a:lnTo>
                      <a:pt x="46" y="312"/>
                    </a:lnTo>
                    <a:lnTo>
                      <a:pt x="34" y="296"/>
                    </a:lnTo>
                    <a:lnTo>
                      <a:pt x="24" y="280"/>
                    </a:lnTo>
                    <a:lnTo>
                      <a:pt x="16" y="264"/>
                    </a:lnTo>
                    <a:lnTo>
                      <a:pt x="10" y="246"/>
                    </a:lnTo>
                    <a:lnTo>
                      <a:pt x="4" y="228"/>
                    </a:lnTo>
                    <a:lnTo>
                      <a:pt x="2" y="210"/>
                    </a:lnTo>
                    <a:lnTo>
                      <a:pt x="0" y="190"/>
                    </a:lnTo>
                    <a:lnTo>
                      <a:pt x="2" y="170"/>
                    </a:lnTo>
                    <a:lnTo>
                      <a:pt x="4" y="152"/>
                    </a:lnTo>
                    <a:lnTo>
                      <a:pt x="10" y="134"/>
                    </a:lnTo>
                    <a:lnTo>
                      <a:pt x="16" y="116"/>
                    </a:lnTo>
                    <a:lnTo>
                      <a:pt x="24" y="100"/>
                    </a:lnTo>
                    <a:lnTo>
                      <a:pt x="34" y="84"/>
                    </a:lnTo>
                    <a:lnTo>
                      <a:pt x="46" y="68"/>
                    </a:lnTo>
                    <a:lnTo>
                      <a:pt x="60" y="56"/>
                    </a:lnTo>
                    <a:lnTo>
                      <a:pt x="74" y="44"/>
                    </a:lnTo>
                    <a:lnTo>
                      <a:pt x="90" y="32"/>
                    </a:lnTo>
                    <a:lnTo>
                      <a:pt x="106" y="22"/>
                    </a:lnTo>
                    <a:lnTo>
                      <a:pt x="124" y="14"/>
                    </a:lnTo>
                    <a:lnTo>
                      <a:pt x="142" y="8"/>
                    </a:lnTo>
                    <a:lnTo>
                      <a:pt x="162" y="4"/>
                    </a:lnTo>
                    <a:lnTo>
                      <a:pt x="182" y="0"/>
                    </a:lnTo>
                    <a:lnTo>
                      <a:pt x="202" y="0"/>
                    </a:lnTo>
                    <a:close/>
                  </a:path>
                </a:pathLst>
              </a:custGeom>
              <a:solidFill>
                <a:srgbClr val="FFD4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13" name="Freeform 49"/>
              <p:cNvSpPr>
                <a:spLocks/>
              </p:cNvSpPr>
              <p:nvPr/>
            </p:nvSpPr>
            <p:spPr bwMode="auto">
              <a:xfrm>
                <a:off x="2683" y="1958"/>
                <a:ext cx="396" cy="368"/>
              </a:xfrm>
              <a:custGeom>
                <a:avLst/>
                <a:gdLst>
                  <a:gd name="T0" fmla="*/ 198 w 396"/>
                  <a:gd name="T1" fmla="*/ 0 h 368"/>
                  <a:gd name="T2" fmla="*/ 238 w 396"/>
                  <a:gd name="T3" fmla="*/ 4 h 368"/>
                  <a:gd name="T4" fmla="*/ 276 w 396"/>
                  <a:gd name="T5" fmla="*/ 14 h 368"/>
                  <a:gd name="T6" fmla="*/ 308 w 396"/>
                  <a:gd name="T7" fmla="*/ 30 h 368"/>
                  <a:gd name="T8" fmla="*/ 338 w 396"/>
                  <a:gd name="T9" fmla="*/ 54 h 368"/>
                  <a:gd name="T10" fmla="*/ 362 w 396"/>
                  <a:gd name="T11" fmla="*/ 80 h 368"/>
                  <a:gd name="T12" fmla="*/ 380 w 396"/>
                  <a:gd name="T13" fmla="*/ 112 h 368"/>
                  <a:gd name="T14" fmla="*/ 392 w 396"/>
                  <a:gd name="T15" fmla="*/ 146 h 368"/>
                  <a:gd name="T16" fmla="*/ 396 w 396"/>
                  <a:gd name="T17" fmla="*/ 184 h 368"/>
                  <a:gd name="T18" fmla="*/ 396 w 396"/>
                  <a:gd name="T19" fmla="*/ 202 h 368"/>
                  <a:gd name="T20" fmla="*/ 388 w 396"/>
                  <a:gd name="T21" fmla="*/ 238 h 368"/>
                  <a:gd name="T22" fmla="*/ 372 w 396"/>
                  <a:gd name="T23" fmla="*/ 272 h 368"/>
                  <a:gd name="T24" fmla="*/ 350 w 396"/>
                  <a:gd name="T25" fmla="*/ 300 h 368"/>
                  <a:gd name="T26" fmla="*/ 324 w 396"/>
                  <a:gd name="T27" fmla="*/ 326 h 368"/>
                  <a:gd name="T28" fmla="*/ 292 w 396"/>
                  <a:gd name="T29" fmla="*/ 346 h 368"/>
                  <a:gd name="T30" fmla="*/ 256 w 396"/>
                  <a:gd name="T31" fmla="*/ 360 h 368"/>
                  <a:gd name="T32" fmla="*/ 218 w 396"/>
                  <a:gd name="T33" fmla="*/ 366 h 368"/>
                  <a:gd name="T34" fmla="*/ 198 w 396"/>
                  <a:gd name="T35" fmla="*/ 368 h 368"/>
                  <a:gd name="T36" fmla="*/ 158 w 396"/>
                  <a:gd name="T37" fmla="*/ 364 h 368"/>
                  <a:gd name="T38" fmla="*/ 120 w 396"/>
                  <a:gd name="T39" fmla="*/ 354 h 368"/>
                  <a:gd name="T40" fmla="*/ 88 w 396"/>
                  <a:gd name="T41" fmla="*/ 336 h 368"/>
                  <a:gd name="T42" fmla="*/ 58 w 396"/>
                  <a:gd name="T43" fmla="*/ 314 h 368"/>
                  <a:gd name="T44" fmla="*/ 34 w 396"/>
                  <a:gd name="T45" fmla="*/ 286 h 368"/>
                  <a:gd name="T46" fmla="*/ 16 w 396"/>
                  <a:gd name="T47" fmla="*/ 256 h 368"/>
                  <a:gd name="T48" fmla="*/ 4 w 396"/>
                  <a:gd name="T49" fmla="*/ 220 h 368"/>
                  <a:gd name="T50" fmla="*/ 0 w 396"/>
                  <a:gd name="T51" fmla="*/ 184 h 368"/>
                  <a:gd name="T52" fmla="*/ 0 w 396"/>
                  <a:gd name="T53" fmla="*/ 164 h 368"/>
                  <a:gd name="T54" fmla="*/ 8 w 396"/>
                  <a:gd name="T55" fmla="*/ 128 h 368"/>
                  <a:gd name="T56" fmla="*/ 24 w 396"/>
                  <a:gd name="T57" fmla="*/ 96 h 368"/>
                  <a:gd name="T58" fmla="*/ 44 w 396"/>
                  <a:gd name="T59" fmla="*/ 66 h 368"/>
                  <a:gd name="T60" fmla="*/ 72 w 396"/>
                  <a:gd name="T61" fmla="*/ 42 h 368"/>
                  <a:gd name="T62" fmla="*/ 104 w 396"/>
                  <a:gd name="T63" fmla="*/ 22 h 368"/>
                  <a:gd name="T64" fmla="*/ 140 w 396"/>
                  <a:gd name="T65" fmla="*/ 8 h 368"/>
                  <a:gd name="T66" fmla="*/ 178 w 396"/>
                  <a:gd name="T67" fmla="*/ 0 h 368"/>
                  <a:gd name="T68" fmla="*/ 198 w 396"/>
                  <a:gd name="T69" fmla="*/ 0 h 3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96"/>
                  <a:gd name="T106" fmla="*/ 0 h 368"/>
                  <a:gd name="T107" fmla="*/ 396 w 396"/>
                  <a:gd name="T108" fmla="*/ 368 h 3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96" h="368">
                    <a:moveTo>
                      <a:pt x="198" y="0"/>
                    </a:moveTo>
                    <a:lnTo>
                      <a:pt x="198" y="0"/>
                    </a:lnTo>
                    <a:lnTo>
                      <a:pt x="218" y="0"/>
                    </a:lnTo>
                    <a:lnTo>
                      <a:pt x="238" y="4"/>
                    </a:lnTo>
                    <a:lnTo>
                      <a:pt x="256" y="8"/>
                    </a:lnTo>
                    <a:lnTo>
                      <a:pt x="276" y="14"/>
                    </a:lnTo>
                    <a:lnTo>
                      <a:pt x="292" y="22"/>
                    </a:lnTo>
                    <a:lnTo>
                      <a:pt x="308" y="30"/>
                    </a:lnTo>
                    <a:lnTo>
                      <a:pt x="324" y="42"/>
                    </a:lnTo>
                    <a:lnTo>
                      <a:pt x="338" y="54"/>
                    </a:lnTo>
                    <a:lnTo>
                      <a:pt x="350" y="66"/>
                    </a:lnTo>
                    <a:lnTo>
                      <a:pt x="362" y="80"/>
                    </a:lnTo>
                    <a:lnTo>
                      <a:pt x="372" y="96"/>
                    </a:lnTo>
                    <a:lnTo>
                      <a:pt x="380" y="112"/>
                    </a:lnTo>
                    <a:lnTo>
                      <a:pt x="388" y="128"/>
                    </a:lnTo>
                    <a:lnTo>
                      <a:pt x="392" y="146"/>
                    </a:lnTo>
                    <a:lnTo>
                      <a:pt x="396" y="164"/>
                    </a:lnTo>
                    <a:lnTo>
                      <a:pt x="396" y="184"/>
                    </a:lnTo>
                    <a:lnTo>
                      <a:pt x="396" y="202"/>
                    </a:lnTo>
                    <a:lnTo>
                      <a:pt x="392" y="220"/>
                    </a:lnTo>
                    <a:lnTo>
                      <a:pt x="388" y="238"/>
                    </a:lnTo>
                    <a:lnTo>
                      <a:pt x="380" y="256"/>
                    </a:lnTo>
                    <a:lnTo>
                      <a:pt x="372" y="272"/>
                    </a:lnTo>
                    <a:lnTo>
                      <a:pt x="362" y="286"/>
                    </a:lnTo>
                    <a:lnTo>
                      <a:pt x="350" y="300"/>
                    </a:lnTo>
                    <a:lnTo>
                      <a:pt x="338" y="314"/>
                    </a:lnTo>
                    <a:lnTo>
                      <a:pt x="324" y="326"/>
                    </a:lnTo>
                    <a:lnTo>
                      <a:pt x="308" y="336"/>
                    </a:lnTo>
                    <a:lnTo>
                      <a:pt x="292" y="346"/>
                    </a:lnTo>
                    <a:lnTo>
                      <a:pt x="276" y="354"/>
                    </a:lnTo>
                    <a:lnTo>
                      <a:pt x="256" y="360"/>
                    </a:lnTo>
                    <a:lnTo>
                      <a:pt x="238" y="364"/>
                    </a:lnTo>
                    <a:lnTo>
                      <a:pt x="218" y="366"/>
                    </a:lnTo>
                    <a:lnTo>
                      <a:pt x="198" y="368"/>
                    </a:lnTo>
                    <a:lnTo>
                      <a:pt x="178" y="366"/>
                    </a:lnTo>
                    <a:lnTo>
                      <a:pt x="158" y="364"/>
                    </a:lnTo>
                    <a:lnTo>
                      <a:pt x="140" y="360"/>
                    </a:lnTo>
                    <a:lnTo>
                      <a:pt x="120" y="354"/>
                    </a:lnTo>
                    <a:lnTo>
                      <a:pt x="104" y="346"/>
                    </a:lnTo>
                    <a:lnTo>
                      <a:pt x="88" y="336"/>
                    </a:lnTo>
                    <a:lnTo>
                      <a:pt x="72" y="326"/>
                    </a:lnTo>
                    <a:lnTo>
                      <a:pt x="58" y="314"/>
                    </a:lnTo>
                    <a:lnTo>
                      <a:pt x="44" y="300"/>
                    </a:lnTo>
                    <a:lnTo>
                      <a:pt x="34" y="286"/>
                    </a:lnTo>
                    <a:lnTo>
                      <a:pt x="24" y="272"/>
                    </a:lnTo>
                    <a:lnTo>
                      <a:pt x="16" y="256"/>
                    </a:lnTo>
                    <a:lnTo>
                      <a:pt x="8" y="238"/>
                    </a:lnTo>
                    <a:lnTo>
                      <a:pt x="4" y="220"/>
                    </a:lnTo>
                    <a:lnTo>
                      <a:pt x="0" y="202"/>
                    </a:lnTo>
                    <a:lnTo>
                      <a:pt x="0" y="184"/>
                    </a:lnTo>
                    <a:lnTo>
                      <a:pt x="0" y="164"/>
                    </a:lnTo>
                    <a:lnTo>
                      <a:pt x="4" y="146"/>
                    </a:lnTo>
                    <a:lnTo>
                      <a:pt x="8" y="128"/>
                    </a:lnTo>
                    <a:lnTo>
                      <a:pt x="16" y="112"/>
                    </a:lnTo>
                    <a:lnTo>
                      <a:pt x="24" y="96"/>
                    </a:lnTo>
                    <a:lnTo>
                      <a:pt x="34" y="80"/>
                    </a:lnTo>
                    <a:lnTo>
                      <a:pt x="44" y="66"/>
                    </a:lnTo>
                    <a:lnTo>
                      <a:pt x="58" y="54"/>
                    </a:lnTo>
                    <a:lnTo>
                      <a:pt x="72" y="42"/>
                    </a:lnTo>
                    <a:lnTo>
                      <a:pt x="88" y="30"/>
                    </a:lnTo>
                    <a:lnTo>
                      <a:pt x="104" y="22"/>
                    </a:lnTo>
                    <a:lnTo>
                      <a:pt x="120" y="14"/>
                    </a:lnTo>
                    <a:lnTo>
                      <a:pt x="140" y="8"/>
                    </a:lnTo>
                    <a:lnTo>
                      <a:pt x="158" y="4"/>
                    </a:lnTo>
                    <a:lnTo>
                      <a:pt x="178" y="0"/>
                    </a:lnTo>
                    <a:lnTo>
                      <a:pt x="198" y="0"/>
                    </a:lnTo>
                    <a:close/>
                  </a:path>
                </a:pathLst>
              </a:custGeom>
              <a:solidFill>
                <a:srgbClr val="FFD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14" name="Freeform 50"/>
              <p:cNvSpPr>
                <a:spLocks/>
              </p:cNvSpPr>
              <p:nvPr/>
            </p:nvSpPr>
            <p:spPr bwMode="auto">
              <a:xfrm>
                <a:off x="2685" y="1964"/>
                <a:ext cx="390" cy="354"/>
              </a:xfrm>
              <a:custGeom>
                <a:avLst/>
                <a:gdLst>
                  <a:gd name="T0" fmla="*/ 194 w 390"/>
                  <a:gd name="T1" fmla="*/ 0 h 354"/>
                  <a:gd name="T2" fmla="*/ 234 w 390"/>
                  <a:gd name="T3" fmla="*/ 4 h 354"/>
                  <a:gd name="T4" fmla="*/ 270 w 390"/>
                  <a:gd name="T5" fmla="*/ 14 h 354"/>
                  <a:gd name="T6" fmla="*/ 304 w 390"/>
                  <a:gd name="T7" fmla="*/ 30 h 354"/>
                  <a:gd name="T8" fmla="*/ 332 w 390"/>
                  <a:gd name="T9" fmla="*/ 52 h 354"/>
                  <a:gd name="T10" fmla="*/ 356 w 390"/>
                  <a:gd name="T11" fmla="*/ 78 h 354"/>
                  <a:gd name="T12" fmla="*/ 374 w 390"/>
                  <a:gd name="T13" fmla="*/ 108 h 354"/>
                  <a:gd name="T14" fmla="*/ 386 w 390"/>
                  <a:gd name="T15" fmla="*/ 142 h 354"/>
                  <a:gd name="T16" fmla="*/ 390 w 390"/>
                  <a:gd name="T17" fmla="*/ 178 h 354"/>
                  <a:gd name="T18" fmla="*/ 388 w 390"/>
                  <a:gd name="T19" fmla="*/ 196 h 354"/>
                  <a:gd name="T20" fmla="*/ 380 w 390"/>
                  <a:gd name="T21" fmla="*/ 230 h 354"/>
                  <a:gd name="T22" fmla="*/ 366 w 390"/>
                  <a:gd name="T23" fmla="*/ 262 h 354"/>
                  <a:gd name="T24" fmla="*/ 344 w 390"/>
                  <a:gd name="T25" fmla="*/ 290 h 354"/>
                  <a:gd name="T26" fmla="*/ 318 w 390"/>
                  <a:gd name="T27" fmla="*/ 314 h 354"/>
                  <a:gd name="T28" fmla="*/ 288 w 390"/>
                  <a:gd name="T29" fmla="*/ 334 h 354"/>
                  <a:gd name="T30" fmla="*/ 252 w 390"/>
                  <a:gd name="T31" fmla="*/ 346 h 354"/>
                  <a:gd name="T32" fmla="*/ 214 w 390"/>
                  <a:gd name="T33" fmla="*/ 354 h 354"/>
                  <a:gd name="T34" fmla="*/ 194 w 390"/>
                  <a:gd name="T35" fmla="*/ 354 h 354"/>
                  <a:gd name="T36" fmla="*/ 156 w 390"/>
                  <a:gd name="T37" fmla="*/ 352 h 354"/>
                  <a:gd name="T38" fmla="*/ 120 w 390"/>
                  <a:gd name="T39" fmla="*/ 340 h 354"/>
                  <a:gd name="T40" fmla="*/ 86 w 390"/>
                  <a:gd name="T41" fmla="*/ 324 h 354"/>
                  <a:gd name="T42" fmla="*/ 58 w 390"/>
                  <a:gd name="T43" fmla="*/ 302 h 354"/>
                  <a:gd name="T44" fmla="*/ 34 w 390"/>
                  <a:gd name="T45" fmla="*/ 276 h 354"/>
                  <a:gd name="T46" fmla="*/ 16 w 390"/>
                  <a:gd name="T47" fmla="*/ 246 h 354"/>
                  <a:gd name="T48" fmla="*/ 4 w 390"/>
                  <a:gd name="T49" fmla="*/ 212 h 354"/>
                  <a:gd name="T50" fmla="*/ 0 w 390"/>
                  <a:gd name="T51" fmla="*/ 178 h 354"/>
                  <a:gd name="T52" fmla="*/ 2 w 390"/>
                  <a:gd name="T53" fmla="*/ 160 h 354"/>
                  <a:gd name="T54" fmla="*/ 10 w 390"/>
                  <a:gd name="T55" fmla="*/ 124 h 354"/>
                  <a:gd name="T56" fmla="*/ 24 w 390"/>
                  <a:gd name="T57" fmla="*/ 92 h 354"/>
                  <a:gd name="T58" fmla="*/ 46 w 390"/>
                  <a:gd name="T59" fmla="*/ 64 h 354"/>
                  <a:gd name="T60" fmla="*/ 72 w 390"/>
                  <a:gd name="T61" fmla="*/ 40 h 354"/>
                  <a:gd name="T62" fmla="*/ 102 w 390"/>
                  <a:gd name="T63" fmla="*/ 22 h 354"/>
                  <a:gd name="T64" fmla="*/ 138 w 390"/>
                  <a:gd name="T65" fmla="*/ 8 h 354"/>
                  <a:gd name="T66" fmla="*/ 176 w 390"/>
                  <a:gd name="T67" fmla="*/ 0 h 354"/>
                  <a:gd name="T68" fmla="*/ 194 w 390"/>
                  <a:gd name="T69" fmla="*/ 0 h 35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90"/>
                  <a:gd name="T106" fmla="*/ 0 h 354"/>
                  <a:gd name="T107" fmla="*/ 390 w 390"/>
                  <a:gd name="T108" fmla="*/ 354 h 35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90" h="354">
                    <a:moveTo>
                      <a:pt x="194" y="0"/>
                    </a:moveTo>
                    <a:lnTo>
                      <a:pt x="194" y="0"/>
                    </a:lnTo>
                    <a:lnTo>
                      <a:pt x="214" y="0"/>
                    </a:lnTo>
                    <a:lnTo>
                      <a:pt x="234" y="4"/>
                    </a:lnTo>
                    <a:lnTo>
                      <a:pt x="252" y="8"/>
                    </a:lnTo>
                    <a:lnTo>
                      <a:pt x="270" y="14"/>
                    </a:lnTo>
                    <a:lnTo>
                      <a:pt x="288" y="22"/>
                    </a:lnTo>
                    <a:lnTo>
                      <a:pt x="304" y="30"/>
                    </a:lnTo>
                    <a:lnTo>
                      <a:pt x="318" y="40"/>
                    </a:lnTo>
                    <a:lnTo>
                      <a:pt x="332" y="52"/>
                    </a:lnTo>
                    <a:lnTo>
                      <a:pt x="344" y="64"/>
                    </a:lnTo>
                    <a:lnTo>
                      <a:pt x="356" y="78"/>
                    </a:lnTo>
                    <a:lnTo>
                      <a:pt x="366" y="92"/>
                    </a:lnTo>
                    <a:lnTo>
                      <a:pt x="374" y="108"/>
                    </a:lnTo>
                    <a:lnTo>
                      <a:pt x="380" y="124"/>
                    </a:lnTo>
                    <a:lnTo>
                      <a:pt x="386" y="142"/>
                    </a:lnTo>
                    <a:lnTo>
                      <a:pt x="388" y="160"/>
                    </a:lnTo>
                    <a:lnTo>
                      <a:pt x="390" y="178"/>
                    </a:lnTo>
                    <a:lnTo>
                      <a:pt x="388" y="196"/>
                    </a:lnTo>
                    <a:lnTo>
                      <a:pt x="386" y="212"/>
                    </a:lnTo>
                    <a:lnTo>
                      <a:pt x="380" y="230"/>
                    </a:lnTo>
                    <a:lnTo>
                      <a:pt x="374" y="246"/>
                    </a:lnTo>
                    <a:lnTo>
                      <a:pt x="366" y="262"/>
                    </a:lnTo>
                    <a:lnTo>
                      <a:pt x="356" y="276"/>
                    </a:lnTo>
                    <a:lnTo>
                      <a:pt x="344" y="290"/>
                    </a:lnTo>
                    <a:lnTo>
                      <a:pt x="332" y="302"/>
                    </a:lnTo>
                    <a:lnTo>
                      <a:pt x="318" y="314"/>
                    </a:lnTo>
                    <a:lnTo>
                      <a:pt x="304" y="324"/>
                    </a:lnTo>
                    <a:lnTo>
                      <a:pt x="288" y="334"/>
                    </a:lnTo>
                    <a:lnTo>
                      <a:pt x="270" y="340"/>
                    </a:lnTo>
                    <a:lnTo>
                      <a:pt x="252" y="346"/>
                    </a:lnTo>
                    <a:lnTo>
                      <a:pt x="234" y="352"/>
                    </a:lnTo>
                    <a:lnTo>
                      <a:pt x="214" y="354"/>
                    </a:lnTo>
                    <a:lnTo>
                      <a:pt x="194" y="354"/>
                    </a:lnTo>
                    <a:lnTo>
                      <a:pt x="176" y="354"/>
                    </a:lnTo>
                    <a:lnTo>
                      <a:pt x="156" y="352"/>
                    </a:lnTo>
                    <a:lnTo>
                      <a:pt x="138" y="346"/>
                    </a:lnTo>
                    <a:lnTo>
                      <a:pt x="120" y="340"/>
                    </a:lnTo>
                    <a:lnTo>
                      <a:pt x="102" y="334"/>
                    </a:lnTo>
                    <a:lnTo>
                      <a:pt x="86" y="324"/>
                    </a:lnTo>
                    <a:lnTo>
                      <a:pt x="72" y="314"/>
                    </a:lnTo>
                    <a:lnTo>
                      <a:pt x="58" y="302"/>
                    </a:lnTo>
                    <a:lnTo>
                      <a:pt x="46" y="290"/>
                    </a:lnTo>
                    <a:lnTo>
                      <a:pt x="34" y="276"/>
                    </a:lnTo>
                    <a:lnTo>
                      <a:pt x="24" y="262"/>
                    </a:lnTo>
                    <a:lnTo>
                      <a:pt x="16" y="246"/>
                    </a:lnTo>
                    <a:lnTo>
                      <a:pt x="10" y="230"/>
                    </a:lnTo>
                    <a:lnTo>
                      <a:pt x="4" y="212"/>
                    </a:lnTo>
                    <a:lnTo>
                      <a:pt x="2" y="196"/>
                    </a:lnTo>
                    <a:lnTo>
                      <a:pt x="0" y="178"/>
                    </a:lnTo>
                    <a:lnTo>
                      <a:pt x="2" y="160"/>
                    </a:lnTo>
                    <a:lnTo>
                      <a:pt x="4" y="142"/>
                    </a:lnTo>
                    <a:lnTo>
                      <a:pt x="10" y="124"/>
                    </a:lnTo>
                    <a:lnTo>
                      <a:pt x="16" y="108"/>
                    </a:lnTo>
                    <a:lnTo>
                      <a:pt x="24" y="92"/>
                    </a:lnTo>
                    <a:lnTo>
                      <a:pt x="34" y="78"/>
                    </a:lnTo>
                    <a:lnTo>
                      <a:pt x="46" y="64"/>
                    </a:lnTo>
                    <a:lnTo>
                      <a:pt x="58" y="52"/>
                    </a:lnTo>
                    <a:lnTo>
                      <a:pt x="72" y="40"/>
                    </a:lnTo>
                    <a:lnTo>
                      <a:pt x="86" y="30"/>
                    </a:lnTo>
                    <a:lnTo>
                      <a:pt x="102" y="22"/>
                    </a:lnTo>
                    <a:lnTo>
                      <a:pt x="120" y="14"/>
                    </a:lnTo>
                    <a:lnTo>
                      <a:pt x="138" y="8"/>
                    </a:lnTo>
                    <a:lnTo>
                      <a:pt x="156" y="4"/>
                    </a:lnTo>
                    <a:lnTo>
                      <a:pt x="176" y="0"/>
                    </a:lnTo>
                    <a:lnTo>
                      <a:pt x="194" y="0"/>
                    </a:lnTo>
                    <a:close/>
                  </a:path>
                </a:pathLst>
              </a:custGeom>
              <a:solidFill>
                <a:srgbClr val="FFDB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15" name="Freeform 51"/>
              <p:cNvSpPr>
                <a:spLocks/>
              </p:cNvSpPr>
              <p:nvPr/>
            </p:nvSpPr>
            <p:spPr bwMode="auto">
              <a:xfrm>
                <a:off x="2689" y="1970"/>
                <a:ext cx="380" cy="342"/>
              </a:xfrm>
              <a:custGeom>
                <a:avLst/>
                <a:gdLst>
                  <a:gd name="T0" fmla="*/ 190 w 380"/>
                  <a:gd name="T1" fmla="*/ 0 h 342"/>
                  <a:gd name="T2" fmla="*/ 228 w 380"/>
                  <a:gd name="T3" fmla="*/ 4 h 342"/>
                  <a:gd name="T4" fmla="*/ 264 w 380"/>
                  <a:gd name="T5" fmla="*/ 14 h 342"/>
                  <a:gd name="T6" fmla="*/ 296 w 380"/>
                  <a:gd name="T7" fmla="*/ 28 h 342"/>
                  <a:gd name="T8" fmla="*/ 324 w 380"/>
                  <a:gd name="T9" fmla="*/ 50 h 342"/>
                  <a:gd name="T10" fmla="*/ 348 w 380"/>
                  <a:gd name="T11" fmla="*/ 76 h 342"/>
                  <a:gd name="T12" fmla="*/ 366 w 380"/>
                  <a:gd name="T13" fmla="*/ 104 h 342"/>
                  <a:gd name="T14" fmla="*/ 376 w 380"/>
                  <a:gd name="T15" fmla="*/ 136 h 342"/>
                  <a:gd name="T16" fmla="*/ 380 w 380"/>
                  <a:gd name="T17" fmla="*/ 170 h 342"/>
                  <a:gd name="T18" fmla="*/ 380 w 380"/>
                  <a:gd name="T19" fmla="*/ 188 h 342"/>
                  <a:gd name="T20" fmla="*/ 372 w 380"/>
                  <a:gd name="T21" fmla="*/ 222 h 342"/>
                  <a:gd name="T22" fmla="*/ 358 w 380"/>
                  <a:gd name="T23" fmla="*/ 252 h 342"/>
                  <a:gd name="T24" fmla="*/ 336 w 380"/>
                  <a:gd name="T25" fmla="*/ 280 h 342"/>
                  <a:gd name="T26" fmla="*/ 310 w 380"/>
                  <a:gd name="T27" fmla="*/ 302 h 342"/>
                  <a:gd name="T28" fmla="*/ 280 w 380"/>
                  <a:gd name="T29" fmla="*/ 322 h 342"/>
                  <a:gd name="T30" fmla="*/ 246 w 380"/>
                  <a:gd name="T31" fmla="*/ 334 h 342"/>
                  <a:gd name="T32" fmla="*/ 210 w 380"/>
                  <a:gd name="T33" fmla="*/ 342 h 342"/>
                  <a:gd name="T34" fmla="*/ 190 w 380"/>
                  <a:gd name="T35" fmla="*/ 342 h 342"/>
                  <a:gd name="T36" fmla="*/ 152 w 380"/>
                  <a:gd name="T37" fmla="*/ 338 h 342"/>
                  <a:gd name="T38" fmla="*/ 116 w 380"/>
                  <a:gd name="T39" fmla="*/ 328 h 342"/>
                  <a:gd name="T40" fmla="*/ 84 w 380"/>
                  <a:gd name="T41" fmla="*/ 312 h 342"/>
                  <a:gd name="T42" fmla="*/ 56 w 380"/>
                  <a:gd name="T43" fmla="*/ 292 h 342"/>
                  <a:gd name="T44" fmla="*/ 32 w 380"/>
                  <a:gd name="T45" fmla="*/ 266 h 342"/>
                  <a:gd name="T46" fmla="*/ 14 w 380"/>
                  <a:gd name="T47" fmla="*/ 238 h 342"/>
                  <a:gd name="T48" fmla="*/ 4 w 380"/>
                  <a:gd name="T49" fmla="*/ 206 h 342"/>
                  <a:gd name="T50" fmla="*/ 0 w 380"/>
                  <a:gd name="T51" fmla="*/ 170 h 342"/>
                  <a:gd name="T52" fmla="*/ 0 w 380"/>
                  <a:gd name="T53" fmla="*/ 154 h 342"/>
                  <a:gd name="T54" fmla="*/ 8 w 380"/>
                  <a:gd name="T55" fmla="*/ 120 h 342"/>
                  <a:gd name="T56" fmla="*/ 22 w 380"/>
                  <a:gd name="T57" fmla="*/ 90 h 342"/>
                  <a:gd name="T58" fmla="*/ 44 w 380"/>
                  <a:gd name="T59" fmla="*/ 62 h 342"/>
                  <a:gd name="T60" fmla="*/ 70 w 380"/>
                  <a:gd name="T61" fmla="*/ 38 h 342"/>
                  <a:gd name="T62" fmla="*/ 100 w 380"/>
                  <a:gd name="T63" fmla="*/ 20 h 342"/>
                  <a:gd name="T64" fmla="*/ 134 w 380"/>
                  <a:gd name="T65" fmla="*/ 8 h 342"/>
                  <a:gd name="T66" fmla="*/ 170 w 380"/>
                  <a:gd name="T67" fmla="*/ 0 h 342"/>
                  <a:gd name="T68" fmla="*/ 190 w 380"/>
                  <a:gd name="T69" fmla="*/ 0 h 3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80"/>
                  <a:gd name="T106" fmla="*/ 0 h 342"/>
                  <a:gd name="T107" fmla="*/ 380 w 380"/>
                  <a:gd name="T108" fmla="*/ 342 h 3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80" h="342">
                    <a:moveTo>
                      <a:pt x="190" y="0"/>
                    </a:moveTo>
                    <a:lnTo>
                      <a:pt x="190" y="0"/>
                    </a:lnTo>
                    <a:lnTo>
                      <a:pt x="210" y="0"/>
                    </a:lnTo>
                    <a:lnTo>
                      <a:pt x="228" y="4"/>
                    </a:lnTo>
                    <a:lnTo>
                      <a:pt x="246" y="8"/>
                    </a:lnTo>
                    <a:lnTo>
                      <a:pt x="264" y="14"/>
                    </a:lnTo>
                    <a:lnTo>
                      <a:pt x="280" y="20"/>
                    </a:lnTo>
                    <a:lnTo>
                      <a:pt x="296" y="28"/>
                    </a:lnTo>
                    <a:lnTo>
                      <a:pt x="310" y="38"/>
                    </a:lnTo>
                    <a:lnTo>
                      <a:pt x="324" y="50"/>
                    </a:lnTo>
                    <a:lnTo>
                      <a:pt x="336" y="62"/>
                    </a:lnTo>
                    <a:lnTo>
                      <a:pt x="348" y="76"/>
                    </a:lnTo>
                    <a:lnTo>
                      <a:pt x="358" y="90"/>
                    </a:lnTo>
                    <a:lnTo>
                      <a:pt x="366" y="104"/>
                    </a:lnTo>
                    <a:lnTo>
                      <a:pt x="372" y="120"/>
                    </a:lnTo>
                    <a:lnTo>
                      <a:pt x="376" y="136"/>
                    </a:lnTo>
                    <a:lnTo>
                      <a:pt x="380" y="154"/>
                    </a:lnTo>
                    <a:lnTo>
                      <a:pt x="380" y="170"/>
                    </a:lnTo>
                    <a:lnTo>
                      <a:pt x="380" y="188"/>
                    </a:lnTo>
                    <a:lnTo>
                      <a:pt x="376" y="206"/>
                    </a:lnTo>
                    <a:lnTo>
                      <a:pt x="372" y="222"/>
                    </a:lnTo>
                    <a:lnTo>
                      <a:pt x="366" y="238"/>
                    </a:lnTo>
                    <a:lnTo>
                      <a:pt x="358" y="252"/>
                    </a:lnTo>
                    <a:lnTo>
                      <a:pt x="348" y="266"/>
                    </a:lnTo>
                    <a:lnTo>
                      <a:pt x="336" y="280"/>
                    </a:lnTo>
                    <a:lnTo>
                      <a:pt x="324" y="292"/>
                    </a:lnTo>
                    <a:lnTo>
                      <a:pt x="310" y="302"/>
                    </a:lnTo>
                    <a:lnTo>
                      <a:pt x="296" y="312"/>
                    </a:lnTo>
                    <a:lnTo>
                      <a:pt x="280" y="322"/>
                    </a:lnTo>
                    <a:lnTo>
                      <a:pt x="264" y="328"/>
                    </a:lnTo>
                    <a:lnTo>
                      <a:pt x="246" y="334"/>
                    </a:lnTo>
                    <a:lnTo>
                      <a:pt x="228" y="338"/>
                    </a:lnTo>
                    <a:lnTo>
                      <a:pt x="210" y="342"/>
                    </a:lnTo>
                    <a:lnTo>
                      <a:pt x="190" y="342"/>
                    </a:lnTo>
                    <a:lnTo>
                      <a:pt x="170" y="342"/>
                    </a:lnTo>
                    <a:lnTo>
                      <a:pt x="152" y="338"/>
                    </a:lnTo>
                    <a:lnTo>
                      <a:pt x="134" y="334"/>
                    </a:lnTo>
                    <a:lnTo>
                      <a:pt x="116" y="328"/>
                    </a:lnTo>
                    <a:lnTo>
                      <a:pt x="100" y="322"/>
                    </a:lnTo>
                    <a:lnTo>
                      <a:pt x="84" y="312"/>
                    </a:lnTo>
                    <a:lnTo>
                      <a:pt x="70" y="302"/>
                    </a:lnTo>
                    <a:lnTo>
                      <a:pt x="56" y="292"/>
                    </a:lnTo>
                    <a:lnTo>
                      <a:pt x="44" y="280"/>
                    </a:lnTo>
                    <a:lnTo>
                      <a:pt x="32" y="266"/>
                    </a:lnTo>
                    <a:lnTo>
                      <a:pt x="22" y="252"/>
                    </a:lnTo>
                    <a:lnTo>
                      <a:pt x="14" y="238"/>
                    </a:lnTo>
                    <a:lnTo>
                      <a:pt x="8" y="222"/>
                    </a:lnTo>
                    <a:lnTo>
                      <a:pt x="4" y="206"/>
                    </a:lnTo>
                    <a:lnTo>
                      <a:pt x="0" y="188"/>
                    </a:lnTo>
                    <a:lnTo>
                      <a:pt x="0" y="170"/>
                    </a:lnTo>
                    <a:lnTo>
                      <a:pt x="0" y="154"/>
                    </a:lnTo>
                    <a:lnTo>
                      <a:pt x="4" y="136"/>
                    </a:lnTo>
                    <a:lnTo>
                      <a:pt x="8" y="120"/>
                    </a:lnTo>
                    <a:lnTo>
                      <a:pt x="14" y="104"/>
                    </a:lnTo>
                    <a:lnTo>
                      <a:pt x="22" y="90"/>
                    </a:lnTo>
                    <a:lnTo>
                      <a:pt x="32" y="76"/>
                    </a:lnTo>
                    <a:lnTo>
                      <a:pt x="44" y="62"/>
                    </a:lnTo>
                    <a:lnTo>
                      <a:pt x="56" y="50"/>
                    </a:lnTo>
                    <a:lnTo>
                      <a:pt x="70" y="38"/>
                    </a:lnTo>
                    <a:lnTo>
                      <a:pt x="84" y="28"/>
                    </a:lnTo>
                    <a:lnTo>
                      <a:pt x="100" y="20"/>
                    </a:lnTo>
                    <a:lnTo>
                      <a:pt x="116" y="14"/>
                    </a:lnTo>
                    <a:lnTo>
                      <a:pt x="134" y="8"/>
                    </a:lnTo>
                    <a:lnTo>
                      <a:pt x="152" y="4"/>
                    </a:lnTo>
                    <a:lnTo>
                      <a:pt x="170" y="0"/>
                    </a:lnTo>
                    <a:lnTo>
                      <a:pt x="190" y="0"/>
                    </a:lnTo>
                    <a:close/>
                  </a:path>
                </a:pathLst>
              </a:custGeom>
              <a:solidFill>
                <a:srgbClr val="FFE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16" name="Freeform 52"/>
              <p:cNvSpPr>
                <a:spLocks/>
              </p:cNvSpPr>
              <p:nvPr/>
            </p:nvSpPr>
            <p:spPr bwMode="auto">
              <a:xfrm>
                <a:off x="2693" y="1976"/>
                <a:ext cx="372" cy="330"/>
              </a:xfrm>
              <a:custGeom>
                <a:avLst/>
                <a:gdLst>
                  <a:gd name="T0" fmla="*/ 186 w 372"/>
                  <a:gd name="T1" fmla="*/ 0 h 330"/>
                  <a:gd name="T2" fmla="*/ 222 w 372"/>
                  <a:gd name="T3" fmla="*/ 4 h 330"/>
                  <a:gd name="T4" fmla="*/ 258 w 372"/>
                  <a:gd name="T5" fmla="*/ 12 h 330"/>
                  <a:gd name="T6" fmla="*/ 288 w 372"/>
                  <a:gd name="T7" fmla="*/ 28 h 330"/>
                  <a:gd name="T8" fmla="*/ 316 w 372"/>
                  <a:gd name="T9" fmla="*/ 48 h 330"/>
                  <a:gd name="T10" fmla="*/ 340 w 372"/>
                  <a:gd name="T11" fmla="*/ 72 h 330"/>
                  <a:gd name="T12" fmla="*/ 356 w 372"/>
                  <a:gd name="T13" fmla="*/ 100 h 330"/>
                  <a:gd name="T14" fmla="*/ 368 w 372"/>
                  <a:gd name="T15" fmla="*/ 132 h 330"/>
                  <a:gd name="T16" fmla="*/ 372 w 372"/>
                  <a:gd name="T17" fmla="*/ 164 h 330"/>
                  <a:gd name="T18" fmla="*/ 370 w 372"/>
                  <a:gd name="T19" fmla="*/ 182 h 330"/>
                  <a:gd name="T20" fmla="*/ 362 w 372"/>
                  <a:gd name="T21" fmla="*/ 214 h 330"/>
                  <a:gd name="T22" fmla="*/ 348 w 372"/>
                  <a:gd name="T23" fmla="*/ 242 h 330"/>
                  <a:gd name="T24" fmla="*/ 328 w 372"/>
                  <a:gd name="T25" fmla="*/ 270 h 330"/>
                  <a:gd name="T26" fmla="*/ 304 w 372"/>
                  <a:gd name="T27" fmla="*/ 292 h 330"/>
                  <a:gd name="T28" fmla="*/ 274 w 372"/>
                  <a:gd name="T29" fmla="*/ 310 h 330"/>
                  <a:gd name="T30" fmla="*/ 240 w 372"/>
                  <a:gd name="T31" fmla="*/ 322 h 330"/>
                  <a:gd name="T32" fmla="*/ 204 w 372"/>
                  <a:gd name="T33" fmla="*/ 328 h 330"/>
                  <a:gd name="T34" fmla="*/ 186 w 372"/>
                  <a:gd name="T35" fmla="*/ 330 h 330"/>
                  <a:gd name="T36" fmla="*/ 148 w 372"/>
                  <a:gd name="T37" fmla="*/ 326 h 330"/>
                  <a:gd name="T38" fmla="*/ 112 w 372"/>
                  <a:gd name="T39" fmla="*/ 316 h 330"/>
                  <a:gd name="T40" fmla="*/ 82 w 372"/>
                  <a:gd name="T41" fmla="*/ 302 h 330"/>
                  <a:gd name="T42" fmla="*/ 54 w 372"/>
                  <a:gd name="T43" fmla="*/ 280 h 330"/>
                  <a:gd name="T44" fmla="*/ 30 w 372"/>
                  <a:gd name="T45" fmla="*/ 256 h 330"/>
                  <a:gd name="T46" fmla="*/ 14 w 372"/>
                  <a:gd name="T47" fmla="*/ 228 h 330"/>
                  <a:gd name="T48" fmla="*/ 2 w 372"/>
                  <a:gd name="T49" fmla="*/ 198 h 330"/>
                  <a:gd name="T50" fmla="*/ 0 w 372"/>
                  <a:gd name="T51" fmla="*/ 164 h 330"/>
                  <a:gd name="T52" fmla="*/ 0 w 372"/>
                  <a:gd name="T53" fmla="*/ 148 h 330"/>
                  <a:gd name="T54" fmla="*/ 8 w 372"/>
                  <a:gd name="T55" fmla="*/ 116 h 330"/>
                  <a:gd name="T56" fmla="*/ 22 w 372"/>
                  <a:gd name="T57" fmla="*/ 86 h 330"/>
                  <a:gd name="T58" fmla="*/ 42 w 372"/>
                  <a:gd name="T59" fmla="*/ 60 h 330"/>
                  <a:gd name="T60" fmla="*/ 66 w 372"/>
                  <a:gd name="T61" fmla="*/ 38 h 330"/>
                  <a:gd name="T62" fmla="*/ 96 w 372"/>
                  <a:gd name="T63" fmla="*/ 20 h 330"/>
                  <a:gd name="T64" fmla="*/ 130 w 372"/>
                  <a:gd name="T65" fmla="*/ 8 h 330"/>
                  <a:gd name="T66" fmla="*/ 166 w 372"/>
                  <a:gd name="T67" fmla="*/ 0 h 330"/>
                  <a:gd name="T68" fmla="*/ 186 w 372"/>
                  <a:gd name="T69" fmla="*/ 0 h 3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2"/>
                  <a:gd name="T106" fmla="*/ 0 h 330"/>
                  <a:gd name="T107" fmla="*/ 372 w 372"/>
                  <a:gd name="T108" fmla="*/ 330 h 3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2" h="330">
                    <a:moveTo>
                      <a:pt x="186" y="0"/>
                    </a:moveTo>
                    <a:lnTo>
                      <a:pt x="186" y="0"/>
                    </a:lnTo>
                    <a:lnTo>
                      <a:pt x="204" y="0"/>
                    </a:lnTo>
                    <a:lnTo>
                      <a:pt x="222" y="4"/>
                    </a:lnTo>
                    <a:lnTo>
                      <a:pt x="240" y="8"/>
                    </a:lnTo>
                    <a:lnTo>
                      <a:pt x="258" y="12"/>
                    </a:lnTo>
                    <a:lnTo>
                      <a:pt x="274" y="20"/>
                    </a:lnTo>
                    <a:lnTo>
                      <a:pt x="288" y="28"/>
                    </a:lnTo>
                    <a:lnTo>
                      <a:pt x="304" y="38"/>
                    </a:lnTo>
                    <a:lnTo>
                      <a:pt x="316" y="48"/>
                    </a:lnTo>
                    <a:lnTo>
                      <a:pt x="328" y="60"/>
                    </a:lnTo>
                    <a:lnTo>
                      <a:pt x="340" y="72"/>
                    </a:lnTo>
                    <a:lnTo>
                      <a:pt x="348" y="86"/>
                    </a:lnTo>
                    <a:lnTo>
                      <a:pt x="356" y="100"/>
                    </a:lnTo>
                    <a:lnTo>
                      <a:pt x="362" y="116"/>
                    </a:lnTo>
                    <a:lnTo>
                      <a:pt x="368" y="132"/>
                    </a:lnTo>
                    <a:lnTo>
                      <a:pt x="370" y="148"/>
                    </a:lnTo>
                    <a:lnTo>
                      <a:pt x="372" y="164"/>
                    </a:lnTo>
                    <a:lnTo>
                      <a:pt x="370" y="182"/>
                    </a:lnTo>
                    <a:lnTo>
                      <a:pt x="368" y="198"/>
                    </a:lnTo>
                    <a:lnTo>
                      <a:pt x="362" y="214"/>
                    </a:lnTo>
                    <a:lnTo>
                      <a:pt x="356" y="228"/>
                    </a:lnTo>
                    <a:lnTo>
                      <a:pt x="348" y="242"/>
                    </a:lnTo>
                    <a:lnTo>
                      <a:pt x="340" y="256"/>
                    </a:lnTo>
                    <a:lnTo>
                      <a:pt x="328" y="270"/>
                    </a:lnTo>
                    <a:lnTo>
                      <a:pt x="316" y="280"/>
                    </a:lnTo>
                    <a:lnTo>
                      <a:pt x="304" y="292"/>
                    </a:lnTo>
                    <a:lnTo>
                      <a:pt x="288" y="302"/>
                    </a:lnTo>
                    <a:lnTo>
                      <a:pt x="274" y="310"/>
                    </a:lnTo>
                    <a:lnTo>
                      <a:pt x="258" y="316"/>
                    </a:lnTo>
                    <a:lnTo>
                      <a:pt x="240" y="322"/>
                    </a:lnTo>
                    <a:lnTo>
                      <a:pt x="222" y="326"/>
                    </a:lnTo>
                    <a:lnTo>
                      <a:pt x="204" y="328"/>
                    </a:lnTo>
                    <a:lnTo>
                      <a:pt x="186" y="330"/>
                    </a:lnTo>
                    <a:lnTo>
                      <a:pt x="166" y="328"/>
                    </a:lnTo>
                    <a:lnTo>
                      <a:pt x="148" y="326"/>
                    </a:lnTo>
                    <a:lnTo>
                      <a:pt x="130" y="322"/>
                    </a:lnTo>
                    <a:lnTo>
                      <a:pt x="112" y="316"/>
                    </a:lnTo>
                    <a:lnTo>
                      <a:pt x="96" y="310"/>
                    </a:lnTo>
                    <a:lnTo>
                      <a:pt x="82" y="302"/>
                    </a:lnTo>
                    <a:lnTo>
                      <a:pt x="66" y="292"/>
                    </a:lnTo>
                    <a:lnTo>
                      <a:pt x="54" y="280"/>
                    </a:lnTo>
                    <a:lnTo>
                      <a:pt x="42" y="270"/>
                    </a:lnTo>
                    <a:lnTo>
                      <a:pt x="30" y="256"/>
                    </a:lnTo>
                    <a:lnTo>
                      <a:pt x="22" y="242"/>
                    </a:lnTo>
                    <a:lnTo>
                      <a:pt x="14" y="228"/>
                    </a:lnTo>
                    <a:lnTo>
                      <a:pt x="8" y="214"/>
                    </a:lnTo>
                    <a:lnTo>
                      <a:pt x="2" y="198"/>
                    </a:lnTo>
                    <a:lnTo>
                      <a:pt x="0" y="182"/>
                    </a:lnTo>
                    <a:lnTo>
                      <a:pt x="0" y="164"/>
                    </a:lnTo>
                    <a:lnTo>
                      <a:pt x="0" y="148"/>
                    </a:lnTo>
                    <a:lnTo>
                      <a:pt x="2" y="132"/>
                    </a:lnTo>
                    <a:lnTo>
                      <a:pt x="8" y="116"/>
                    </a:lnTo>
                    <a:lnTo>
                      <a:pt x="14" y="100"/>
                    </a:lnTo>
                    <a:lnTo>
                      <a:pt x="22" y="86"/>
                    </a:lnTo>
                    <a:lnTo>
                      <a:pt x="30" y="72"/>
                    </a:lnTo>
                    <a:lnTo>
                      <a:pt x="42" y="60"/>
                    </a:lnTo>
                    <a:lnTo>
                      <a:pt x="54" y="48"/>
                    </a:lnTo>
                    <a:lnTo>
                      <a:pt x="66" y="38"/>
                    </a:lnTo>
                    <a:lnTo>
                      <a:pt x="82" y="28"/>
                    </a:lnTo>
                    <a:lnTo>
                      <a:pt x="96" y="20"/>
                    </a:lnTo>
                    <a:lnTo>
                      <a:pt x="112" y="12"/>
                    </a:lnTo>
                    <a:lnTo>
                      <a:pt x="130" y="8"/>
                    </a:lnTo>
                    <a:lnTo>
                      <a:pt x="148" y="4"/>
                    </a:lnTo>
                    <a:lnTo>
                      <a:pt x="166" y="0"/>
                    </a:lnTo>
                    <a:lnTo>
                      <a:pt x="186" y="0"/>
                    </a:lnTo>
                    <a:close/>
                  </a:path>
                </a:pathLst>
              </a:custGeom>
              <a:solidFill>
                <a:srgbClr val="FFE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17" name="Freeform 53"/>
              <p:cNvSpPr>
                <a:spLocks/>
              </p:cNvSpPr>
              <p:nvPr/>
            </p:nvSpPr>
            <p:spPr bwMode="auto">
              <a:xfrm>
                <a:off x="2695" y="1982"/>
                <a:ext cx="364" cy="316"/>
              </a:xfrm>
              <a:custGeom>
                <a:avLst/>
                <a:gdLst>
                  <a:gd name="T0" fmla="*/ 182 w 364"/>
                  <a:gd name="T1" fmla="*/ 0 h 316"/>
                  <a:gd name="T2" fmla="*/ 218 w 364"/>
                  <a:gd name="T3" fmla="*/ 2 h 316"/>
                  <a:gd name="T4" fmla="*/ 252 w 364"/>
                  <a:gd name="T5" fmla="*/ 12 h 316"/>
                  <a:gd name="T6" fmla="*/ 284 w 364"/>
                  <a:gd name="T7" fmla="*/ 26 h 316"/>
                  <a:gd name="T8" fmla="*/ 310 w 364"/>
                  <a:gd name="T9" fmla="*/ 46 h 316"/>
                  <a:gd name="T10" fmla="*/ 332 w 364"/>
                  <a:gd name="T11" fmla="*/ 70 h 316"/>
                  <a:gd name="T12" fmla="*/ 350 w 364"/>
                  <a:gd name="T13" fmla="*/ 96 h 316"/>
                  <a:gd name="T14" fmla="*/ 360 w 364"/>
                  <a:gd name="T15" fmla="*/ 126 h 316"/>
                  <a:gd name="T16" fmla="*/ 364 w 364"/>
                  <a:gd name="T17" fmla="*/ 158 h 316"/>
                  <a:gd name="T18" fmla="*/ 364 w 364"/>
                  <a:gd name="T19" fmla="*/ 174 h 316"/>
                  <a:gd name="T20" fmla="*/ 356 w 364"/>
                  <a:gd name="T21" fmla="*/ 206 h 316"/>
                  <a:gd name="T22" fmla="*/ 342 w 364"/>
                  <a:gd name="T23" fmla="*/ 234 h 316"/>
                  <a:gd name="T24" fmla="*/ 322 w 364"/>
                  <a:gd name="T25" fmla="*/ 258 h 316"/>
                  <a:gd name="T26" fmla="*/ 298 w 364"/>
                  <a:gd name="T27" fmla="*/ 280 h 316"/>
                  <a:gd name="T28" fmla="*/ 268 w 364"/>
                  <a:gd name="T29" fmla="*/ 298 h 316"/>
                  <a:gd name="T30" fmla="*/ 236 w 364"/>
                  <a:gd name="T31" fmla="*/ 310 h 316"/>
                  <a:gd name="T32" fmla="*/ 200 w 364"/>
                  <a:gd name="T33" fmla="*/ 316 h 316"/>
                  <a:gd name="T34" fmla="*/ 182 w 364"/>
                  <a:gd name="T35" fmla="*/ 316 h 316"/>
                  <a:gd name="T36" fmla="*/ 146 w 364"/>
                  <a:gd name="T37" fmla="*/ 314 h 316"/>
                  <a:gd name="T38" fmla="*/ 112 w 364"/>
                  <a:gd name="T39" fmla="*/ 304 h 316"/>
                  <a:gd name="T40" fmla="*/ 80 w 364"/>
                  <a:gd name="T41" fmla="*/ 290 h 316"/>
                  <a:gd name="T42" fmla="*/ 54 w 364"/>
                  <a:gd name="T43" fmla="*/ 270 h 316"/>
                  <a:gd name="T44" fmla="*/ 32 w 364"/>
                  <a:gd name="T45" fmla="*/ 246 h 316"/>
                  <a:gd name="T46" fmla="*/ 14 w 364"/>
                  <a:gd name="T47" fmla="*/ 220 h 316"/>
                  <a:gd name="T48" fmla="*/ 4 w 364"/>
                  <a:gd name="T49" fmla="*/ 190 h 316"/>
                  <a:gd name="T50" fmla="*/ 0 w 364"/>
                  <a:gd name="T51" fmla="*/ 158 h 316"/>
                  <a:gd name="T52" fmla="*/ 2 w 364"/>
                  <a:gd name="T53" fmla="*/ 142 h 316"/>
                  <a:gd name="T54" fmla="*/ 8 w 364"/>
                  <a:gd name="T55" fmla="*/ 112 h 316"/>
                  <a:gd name="T56" fmla="*/ 22 w 364"/>
                  <a:gd name="T57" fmla="*/ 82 h 316"/>
                  <a:gd name="T58" fmla="*/ 42 w 364"/>
                  <a:gd name="T59" fmla="*/ 58 h 316"/>
                  <a:gd name="T60" fmla="*/ 66 w 364"/>
                  <a:gd name="T61" fmla="*/ 36 h 316"/>
                  <a:gd name="T62" fmla="*/ 96 w 364"/>
                  <a:gd name="T63" fmla="*/ 18 h 316"/>
                  <a:gd name="T64" fmla="*/ 128 w 364"/>
                  <a:gd name="T65" fmla="*/ 6 h 316"/>
                  <a:gd name="T66" fmla="*/ 164 w 364"/>
                  <a:gd name="T67" fmla="*/ 0 h 316"/>
                  <a:gd name="T68" fmla="*/ 182 w 364"/>
                  <a:gd name="T69" fmla="*/ 0 h 31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64"/>
                  <a:gd name="T106" fmla="*/ 0 h 316"/>
                  <a:gd name="T107" fmla="*/ 364 w 364"/>
                  <a:gd name="T108" fmla="*/ 316 h 31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64" h="316">
                    <a:moveTo>
                      <a:pt x="182" y="0"/>
                    </a:moveTo>
                    <a:lnTo>
                      <a:pt x="182" y="0"/>
                    </a:lnTo>
                    <a:lnTo>
                      <a:pt x="200" y="0"/>
                    </a:lnTo>
                    <a:lnTo>
                      <a:pt x="218" y="2"/>
                    </a:lnTo>
                    <a:lnTo>
                      <a:pt x="236" y="6"/>
                    </a:lnTo>
                    <a:lnTo>
                      <a:pt x="252" y="12"/>
                    </a:lnTo>
                    <a:lnTo>
                      <a:pt x="268" y="18"/>
                    </a:lnTo>
                    <a:lnTo>
                      <a:pt x="284" y="26"/>
                    </a:lnTo>
                    <a:lnTo>
                      <a:pt x="298" y="36"/>
                    </a:lnTo>
                    <a:lnTo>
                      <a:pt x="310" y="46"/>
                    </a:lnTo>
                    <a:lnTo>
                      <a:pt x="322" y="58"/>
                    </a:lnTo>
                    <a:lnTo>
                      <a:pt x="332" y="70"/>
                    </a:lnTo>
                    <a:lnTo>
                      <a:pt x="342" y="82"/>
                    </a:lnTo>
                    <a:lnTo>
                      <a:pt x="350" y="96"/>
                    </a:lnTo>
                    <a:lnTo>
                      <a:pt x="356" y="112"/>
                    </a:lnTo>
                    <a:lnTo>
                      <a:pt x="360" y="126"/>
                    </a:lnTo>
                    <a:lnTo>
                      <a:pt x="364" y="142"/>
                    </a:lnTo>
                    <a:lnTo>
                      <a:pt x="364" y="158"/>
                    </a:lnTo>
                    <a:lnTo>
                      <a:pt x="364" y="174"/>
                    </a:lnTo>
                    <a:lnTo>
                      <a:pt x="360" y="190"/>
                    </a:lnTo>
                    <a:lnTo>
                      <a:pt x="356" y="206"/>
                    </a:lnTo>
                    <a:lnTo>
                      <a:pt x="350" y="220"/>
                    </a:lnTo>
                    <a:lnTo>
                      <a:pt x="342" y="234"/>
                    </a:lnTo>
                    <a:lnTo>
                      <a:pt x="332" y="246"/>
                    </a:lnTo>
                    <a:lnTo>
                      <a:pt x="322" y="258"/>
                    </a:lnTo>
                    <a:lnTo>
                      <a:pt x="310" y="270"/>
                    </a:lnTo>
                    <a:lnTo>
                      <a:pt x="298" y="280"/>
                    </a:lnTo>
                    <a:lnTo>
                      <a:pt x="284" y="290"/>
                    </a:lnTo>
                    <a:lnTo>
                      <a:pt x="268" y="298"/>
                    </a:lnTo>
                    <a:lnTo>
                      <a:pt x="252" y="304"/>
                    </a:lnTo>
                    <a:lnTo>
                      <a:pt x="236" y="310"/>
                    </a:lnTo>
                    <a:lnTo>
                      <a:pt x="218" y="314"/>
                    </a:lnTo>
                    <a:lnTo>
                      <a:pt x="200" y="316"/>
                    </a:lnTo>
                    <a:lnTo>
                      <a:pt x="182" y="316"/>
                    </a:lnTo>
                    <a:lnTo>
                      <a:pt x="164" y="316"/>
                    </a:lnTo>
                    <a:lnTo>
                      <a:pt x="146" y="314"/>
                    </a:lnTo>
                    <a:lnTo>
                      <a:pt x="128" y="310"/>
                    </a:lnTo>
                    <a:lnTo>
                      <a:pt x="112" y="304"/>
                    </a:lnTo>
                    <a:lnTo>
                      <a:pt x="96" y="298"/>
                    </a:lnTo>
                    <a:lnTo>
                      <a:pt x="80" y="290"/>
                    </a:lnTo>
                    <a:lnTo>
                      <a:pt x="66" y="280"/>
                    </a:lnTo>
                    <a:lnTo>
                      <a:pt x="54" y="270"/>
                    </a:lnTo>
                    <a:lnTo>
                      <a:pt x="42" y="258"/>
                    </a:lnTo>
                    <a:lnTo>
                      <a:pt x="32" y="246"/>
                    </a:lnTo>
                    <a:lnTo>
                      <a:pt x="22" y="234"/>
                    </a:lnTo>
                    <a:lnTo>
                      <a:pt x="14" y="220"/>
                    </a:lnTo>
                    <a:lnTo>
                      <a:pt x="8" y="206"/>
                    </a:lnTo>
                    <a:lnTo>
                      <a:pt x="4" y="190"/>
                    </a:lnTo>
                    <a:lnTo>
                      <a:pt x="2" y="174"/>
                    </a:lnTo>
                    <a:lnTo>
                      <a:pt x="0" y="158"/>
                    </a:lnTo>
                    <a:lnTo>
                      <a:pt x="2" y="142"/>
                    </a:lnTo>
                    <a:lnTo>
                      <a:pt x="4" y="126"/>
                    </a:lnTo>
                    <a:lnTo>
                      <a:pt x="8" y="112"/>
                    </a:lnTo>
                    <a:lnTo>
                      <a:pt x="14" y="96"/>
                    </a:lnTo>
                    <a:lnTo>
                      <a:pt x="22" y="82"/>
                    </a:lnTo>
                    <a:lnTo>
                      <a:pt x="32" y="70"/>
                    </a:lnTo>
                    <a:lnTo>
                      <a:pt x="42" y="58"/>
                    </a:lnTo>
                    <a:lnTo>
                      <a:pt x="54" y="46"/>
                    </a:lnTo>
                    <a:lnTo>
                      <a:pt x="66" y="36"/>
                    </a:lnTo>
                    <a:lnTo>
                      <a:pt x="80" y="26"/>
                    </a:lnTo>
                    <a:lnTo>
                      <a:pt x="96" y="18"/>
                    </a:lnTo>
                    <a:lnTo>
                      <a:pt x="112" y="12"/>
                    </a:lnTo>
                    <a:lnTo>
                      <a:pt x="128" y="6"/>
                    </a:lnTo>
                    <a:lnTo>
                      <a:pt x="146" y="2"/>
                    </a:lnTo>
                    <a:lnTo>
                      <a:pt x="164" y="0"/>
                    </a:lnTo>
                    <a:lnTo>
                      <a:pt x="182" y="0"/>
                    </a:lnTo>
                    <a:close/>
                  </a:path>
                </a:pathLst>
              </a:custGeom>
              <a:solidFill>
                <a:srgbClr val="FFE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18" name="Freeform 54"/>
              <p:cNvSpPr>
                <a:spLocks/>
              </p:cNvSpPr>
              <p:nvPr/>
            </p:nvSpPr>
            <p:spPr bwMode="auto">
              <a:xfrm>
                <a:off x="2699" y="1988"/>
                <a:ext cx="354" cy="304"/>
              </a:xfrm>
              <a:custGeom>
                <a:avLst/>
                <a:gdLst>
                  <a:gd name="T0" fmla="*/ 178 w 354"/>
                  <a:gd name="T1" fmla="*/ 0 h 304"/>
                  <a:gd name="T2" fmla="*/ 212 w 354"/>
                  <a:gd name="T3" fmla="*/ 2 h 304"/>
                  <a:gd name="T4" fmla="*/ 246 w 354"/>
                  <a:gd name="T5" fmla="*/ 12 h 304"/>
                  <a:gd name="T6" fmla="*/ 276 w 354"/>
                  <a:gd name="T7" fmla="*/ 26 h 304"/>
                  <a:gd name="T8" fmla="*/ 302 w 354"/>
                  <a:gd name="T9" fmla="*/ 44 h 304"/>
                  <a:gd name="T10" fmla="*/ 324 w 354"/>
                  <a:gd name="T11" fmla="*/ 66 h 304"/>
                  <a:gd name="T12" fmla="*/ 340 w 354"/>
                  <a:gd name="T13" fmla="*/ 92 h 304"/>
                  <a:gd name="T14" fmla="*/ 352 w 354"/>
                  <a:gd name="T15" fmla="*/ 122 h 304"/>
                  <a:gd name="T16" fmla="*/ 354 w 354"/>
                  <a:gd name="T17" fmla="*/ 152 h 304"/>
                  <a:gd name="T18" fmla="*/ 354 w 354"/>
                  <a:gd name="T19" fmla="*/ 168 h 304"/>
                  <a:gd name="T20" fmla="*/ 346 w 354"/>
                  <a:gd name="T21" fmla="*/ 196 h 304"/>
                  <a:gd name="T22" fmla="*/ 334 w 354"/>
                  <a:gd name="T23" fmla="*/ 224 h 304"/>
                  <a:gd name="T24" fmla="*/ 314 w 354"/>
                  <a:gd name="T25" fmla="*/ 248 h 304"/>
                  <a:gd name="T26" fmla="*/ 290 w 354"/>
                  <a:gd name="T27" fmla="*/ 268 h 304"/>
                  <a:gd name="T28" fmla="*/ 262 w 354"/>
                  <a:gd name="T29" fmla="*/ 286 h 304"/>
                  <a:gd name="T30" fmla="*/ 230 w 354"/>
                  <a:gd name="T31" fmla="*/ 296 h 304"/>
                  <a:gd name="T32" fmla="*/ 196 w 354"/>
                  <a:gd name="T33" fmla="*/ 302 h 304"/>
                  <a:gd name="T34" fmla="*/ 178 w 354"/>
                  <a:gd name="T35" fmla="*/ 304 h 304"/>
                  <a:gd name="T36" fmla="*/ 142 w 354"/>
                  <a:gd name="T37" fmla="*/ 300 h 304"/>
                  <a:gd name="T38" fmla="*/ 108 w 354"/>
                  <a:gd name="T39" fmla="*/ 292 h 304"/>
                  <a:gd name="T40" fmla="*/ 78 w 354"/>
                  <a:gd name="T41" fmla="*/ 278 h 304"/>
                  <a:gd name="T42" fmla="*/ 52 w 354"/>
                  <a:gd name="T43" fmla="*/ 260 h 304"/>
                  <a:gd name="T44" fmla="*/ 30 w 354"/>
                  <a:gd name="T45" fmla="*/ 236 h 304"/>
                  <a:gd name="T46" fmla="*/ 14 w 354"/>
                  <a:gd name="T47" fmla="*/ 210 h 304"/>
                  <a:gd name="T48" fmla="*/ 2 w 354"/>
                  <a:gd name="T49" fmla="*/ 182 h 304"/>
                  <a:gd name="T50" fmla="*/ 0 w 354"/>
                  <a:gd name="T51" fmla="*/ 152 h 304"/>
                  <a:gd name="T52" fmla="*/ 0 w 354"/>
                  <a:gd name="T53" fmla="*/ 136 h 304"/>
                  <a:gd name="T54" fmla="*/ 8 w 354"/>
                  <a:gd name="T55" fmla="*/ 106 h 304"/>
                  <a:gd name="T56" fmla="*/ 20 w 354"/>
                  <a:gd name="T57" fmla="*/ 80 h 304"/>
                  <a:gd name="T58" fmla="*/ 40 w 354"/>
                  <a:gd name="T59" fmla="*/ 56 h 304"/>
                  <a:gd name="T60" fmla="*/ 64 w 354"/>
                  <a:gd name="T61" fmla="*/ 34 h 304"/>
                  <a:gd name="T62" fmla="*/ 92 w 354"/>
                  <a:gd name="T63" fmla="*/ 18 h 304"/>
                  <a:gd name="T64" fmla="*/ 124 w 354"/>
                  <a:gd name="T65" fmla="*/ 6 h 304"/>
                  <a:gd name="T66" fmla="*/ 160 w 354"/>
                  <a:gd name="T67" fmla="*/ 0 h 304"/>
                  <a:gd name="T68" fmla="*/ 178 w 354"/>
                  <a:gd name="T69" fmla="*/ 0 h 30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304"/>
                  <a:gd name="T107" fmla="*/ 354 w 354"/>
                  <a:gd name="T108" fmla="*/ 304 h 30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304">
                    <a:moveTo>
                      <a:pt x="178" y="0"/>
                    </a:moveTo>
                    <a:lnTo>
                      <a:pt x="178" y="0"/>
                    </a:lnTo>
                    <a:lnTo>
                      <a:pt x="196" y="0"/>
                    </a:lnTo>
                    <a:lnTo>
                      <a:pt x="212" y="2"/>
                    </a:lnTo>
                    <a:lnTo>
                      <a:pt x="230" y="6"/>
                    </a:lnTo>
                    <a:lnTo>
                      <a:pt x="246" y="12"/>
                    </a:lnTo>
                    <a:lnTo>
                      <a:pt x="262" y="18"/>
                    </a:lnTo>
                    <a:lnTo>
                      <a:pt x="276" y="26"/>
                    </a:lnTo>
                    <a:lnTo>
                      <a:pt x="290" y="34"/>
                    </a:lnTo>
                    <a:lnTo>
                      <a:pt x="302" y="44"/>
                    </a:lnTo>
                    <a:lnTo>
                      <a:pt x="314" y="56"/>
                    </a:lnTo>
                    <a:lnTo>
                      <a:pt x="324" y="66"/>
                    </a:lnTo>
                    <a:lnTo>
                      <a:pt x="334" y="80"/>
                    </a:lnTo>
                    <a:lnTo>
                      <a:pt x="340" y="92"/>
                    </a:lnTo>
                    <a:lnTo>
                      <a:pt x="346" y="106"/>
                    </a:lnTo>
                    <a:lnTo>
                      <a:pt x="352" y="122"/>
                    </a:lnTo>
                    <a:lnTo>
                      <a:pt x="354" y="136"/>
                    </a:lnTo>
                    <a:lnTo>
                      <a:pt x="354" y="152"/>
                    </a:lnTo>
                    <a:lnTo>
                      <a:pt x="354" y="168"/>
                    </a:lnTo>
                    <a:lnTo>
                      <a:pt x="352" y="182"/>
                    </a:lnTo>
                    <a:lnTo>
                      <a:pt x="346" y="196"/>
                    </a:lnTo>
                    <a:lnTo>
                      <a:pt x="340" y="210"/>
                    </a:lnTo>
                    <a:lnTo>
                      <a:pt x="334" y="224"/>
                    </a:lnTo>
                    <a:lnTo>
                      <a:pt x="324" y="236"/>
                    </a:lnTo>
                    <a:lnTo>
                      <a:pt x="314" y="248"/>
                    </a:lnTo>
                    <a:lnTo>
                      <a:pt x="302" y="260"/>
                    </a:lnTo>
                    <a:lnTo>
                      <a:pt x="290" y="268"/>
                    </a:lnTo>
                    <a:lnTo>
                      <a:pt x="276" y="278"/>
                    </a:lnTo>
                    <a:lnTo>
                      <a:pt x="262" y="286"/>
                    </a:lnTo>
                    <a:lnTo>
                      <a:pt x="246" y="292"/>
                    </a:lnTo>
                    <a:lnTo>
                      <a:pt x="230" y="296"/>
                    </a:lnTo>
                    <a:lnTo>
                      <a:pt x="212" y="300"/>
                    </a:lnTo>
                    <a:lnTo>
                      <a:pt x="196" y="302"/>
                    </a:lnTo>
                    <a:lnTo>
                      <a:pt x="178" y="304"/>
                    </a:lnTo>
                    <a:lnTo>
                      <a:pt x="160" y="302"/>
                    </a:lnTo>
                    <a:lnTo>
                      <a:pt x="142" y="300"/>
                    </a:lnTo>
                    <a:lnTo>
                      <a:pt x="124" y="296"/>
                    </a:lnTo>
                    <a:lnTo>
                      <a:pt x="108" y="292"/>
                    </a:lnTo>
                    <a:lnTo>
                      <a:pt x="92" y="286"/>
                    </a:lnTo>
                    <a:lnTo>
                      <a:pt x="78" y="278"/>
                    </a:lnTo>
                    <a:lnTo>
                      <a:pt x="64" y="268"/>
                    </a:lnTo>
                    <a:lnTo>
                      <a:pt x="52" y="260"/>
                    </a:lnTo>
                    <a:lnTo>
                      <a:pt x="40" y="248"/>
                    </a:lnTo>
                    <a:lnTo>
                      <a:pt x="30" y="236"/>
                    </a:lnTo>
                    <a:lnTo>
                      <a:pt x="20" y="224"/>
                    </a:lnTo>
                    <a:lnTo>
                      <a:pt x="14" y="210"/>
                    </a:lnTo>
                    <a:lnTo>
                      <a:pt x="8" y="196"/>
                    </a:lnTo>
                    <a:lnTo>
                      <a:pt x="2" y="182"/>
                    </a:lnTo>
                    <a:lnTo>
                      <a:pt x="0" y="168"/>
                    </a:lnTo>
                    <a:lnTo>
                      <a:pt x="0" y="152"/>
                    </a:lnTo>
                    <a:lnTo>
                      <a:pt x="0" y="136"/>
                    </a:lnTo>
                    <a:lnTo>
                      <a:pt x="2" y="122"/>
                    </a:lnTo>
                    <a:lnTo>
                      <a:pt x="8" y="106"/>
                    </a:lnTo>
                    <a:lnTo>
                      <a:pt x="14" y="92"/>
                    </a:lnTo>
                    <a:lnTo>
                      <a:pt x="20" y="80"/>
                    </a:lnTo>
                    <a:lnTo>
                      <a:pt x="30" y="66"/>
                    </a:lnTo>
                    <a:lnTo>
                      <a:pt x="40" y="56"/>
                    </a:lnTo>
                    <a:lnTo>
                      <a:pt x="52" y="44"/>
                    </a:lnTo>
                    <a:lnTo>
                      <a:pt x="64" y="34"/>
                    </a:lnTo>
                    <a:lnTo>
                      <a:pt x="78" y="26"/>
                    </a:lnTo>
                    <a:lnTo>
                      <a:pt x="92" y="18"/>
                    </a:lnTo>
                    <a:lnTo>
                      <a:pt x="108" y="12"/>
                    </a:lnTo>
                    <a:lnTo>
                      <a:pt x="124" y="6"/>
                    </a:lnTo>
                    <a:lnTo>
                      <a:pt x="142" y="2"/>
                    </a:lnTo>
                    <a:lnTo>
                      <a:pt x="160" y="0"/>
                    </a:lnTo>
                    <a:lnTo>
                      <a:pt x="178" y="0"/>
                    </a:lnTo>
                    <a:close/>
                  </a:path>
                </a:pathLst>
              </a:custGeom>
              <a:solidFill>
                <a:srgbClr val="FFEB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19" name="Freeform 55"/>
              <p:cNvSpPr>
                <a:spLocks/>
              </p:cNvSpPr>
              <p:nvPr/>
            </p:nvSpPr>
            <p:spPr bwMode="auto">
              <a:xfrm>
                <a:off x="2701" y="1994"/>
                <a:ext cx="348" cy="290"/>
              </a:xfrm>
              <a:custGeom>
                <a:avLst/>
                <a:gdLst>
                  <a:gd name="T0" fmla="*/ 174 w 348"/>
                  <a:gd name="T1" fmla="*/ 0 h 290"/>
                  <a:gd name="T2" fmla="*/ 210 w 348"/>
                  <a:gd name="T3" fmla="*/ 2 h 290"/>
                  <a:gd name="T4" fmla="*/ 242 w 348"/>
                  <a:gd name="T5" fmla="*/ 12 h 290"/>
                  <a:gd name="T6" fmla="*/ 272 w 348"/>
                  <a:gd name="T7" fmla="*/ 24 h 290"/>
                  <a:gd name="T8" fmla="*/ 296 w 348"/>
                  <a:gd name="T9" fmla="*/ 42 h 290"/>
                  <a:gd name="T10" fmla="*/ 318 w 348"/>
                  <a:gd name="T11" fmla="*/ 64 h 290"/>
                  <a:gd name="T12" fmla="*/ 334 w 348"/>
                  <a:gd name="T13" fmla="*/ 88 h 290"/>
                  <a:gd name="T14" fmla="*/ 344 w 348"/>
                  <a:gd name="T15" fmla="*/ 116 h 290"/>
                  <a:gd name="T16" fmla="*/ 348 w 348"/>
                  <a:gd name="T17" fmla="*/ 146 h 290"/>
                  <a:gd name="T18" fmla="*/ 346 w 348"/>
                  <a:gd name="T19" fmla="*/ 160 h 290"/>
                  <a:gd name="T20" fmla="*/ 340 w 348"/>
                  <a:gd name="T21" fmla="*/ 188 h 290"/>
                  <a:gd name="T22" fmla="*/ 326 w 348"/>
                  <a:gd name="T23" fmla="*/ 214 h 290"/>
                  <a:gd name="T24" fmla="*/ 308 w 348"/>
                  <a:gd name="T25" fmla="*/ 238 h 290"/>
                  <a:gd name="T26" fmla="*/ 284 w 348"/>
                  <a:gd name="T27" fmla="*/ 258 h 290"/>
                  <a:gd name="T28" fmla="*/ 256 w 348"/>
                  <a:gd name="T29" fmla="*/ 274 h 290"/>
                  <a:gd name="T30" fmla="*/ 226 w 348"/>
                  <a:gd name="T31" fmla="*/ 284 h 290"/>
                  <a:gd name="T32" fmla="*/ 192 w 348"/>
                  <a:gd name="T33" fmla="*/ 290 h 290"/>
                  <a:gd name="T34" fmla="*/ 174 w 348"/>
                  <a:gd name="T35" fmla="*/ 290 h 290"/>
                  <a:gd name="T36" fmla="*/ 140 w 348"/>
                  <a:gd name="T37" fmla="*/ 288 h 290"/>
                  <a:gd name="T38" fmla="*/ 106 w 348"/>
                  <a:gd name="T39" fmla="*/ 280 h 290"/>
                  <a:gd name="T40" fmla="*/ 78 w 348"/>
                  <a:gd name="T41" fmla="*/ 266 h 290"/>
                  <a:gd name="T42" fmla="*/ 52 w 348"/>
                  <a:gd name="T43" fmla="*/ 248 h 290"/>
                  <a:gd name="T44" fmla="*/ 30 w 348"/>
                  <a:gd name="T45" fmla="*/ 226 h 290"/>
                  <a:gd name="T46" fmla="*/ 14 w 348"/>
                  <a:gd name="T47" fmla="*/ 202 h 290"/>
                  <a:gd name="T48" fmla="*/ 4 w 348"/>
                  <a:gd name="T49" fmla="*/ 174 h 290"/>
                  <a:gd name="T50" fmla="*/ 0 w 348"/>
                  <a:gd name="T51" fmla="*/ 146 h 290"/>
                  <a:gd name="T52" fmla="*/ 2 w 348"/>
                  <a:gd name="T53" fmla="*/ 130 h 290"/>
                  <a:gd name="T54" fmla="*/ 8 w 348"/>
                  <a:gd name="T55" fmla="*/ 102 h 290"/>
                  <a:gd name="T56" fmla="*/ 22 w 348"/>
                  <a:gd name="T57" fmla="*/ 76 h 290"/>
                  <a:gd name="T58" fmla="*/ 40 w 348"/>
                  <a:gd name="T59" fmla="*/ 52 h 290"/>
                  <a:gd name="T60" fmla="*/ 64 w 348"/>
                  <a:gd name="T61" fmla="*/ 34 h 290"/>
                  <a:gd name="T62" fmla="*/ 92 w 348"/>
                  <a:gd name="T63" fmla="*/ 18 h 290"/>
                  <a:gd name="T64" fmla="*/ 122 w 348"/>
                  <a:gd name="T65" fmla="*/ 6 h 290"/>
                  <a:gd name="T66" fmla="*/ 156 w 348"/>
                  <a:gd name="T67" fmla="*/ 0 h 290"/>
                  <a:gd name="T68" fmla="*/ 174 w 348"/>
                  <a:gd name="T69" fmla="*/ 0 h 2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8"/>
                  <a:gd name="T106" fmla="*/ 0 h 290"/>
                  <a:gd name="T107" fmla="*/ 348 w 348"/>
                  <a:gd name="T108" fmla="*/ 290 h 2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8" h="290">
                    <a:moveTo>
                      <a:pt x="174" y="0"/>
                    </a:moveTo>
                    <a:lnTo>
                      <a:pt x="174" y="0"/>
                    </a:lnTo>
                    <a:lnTo>
                      <a:pt x="192" y="0"/>
                    </a:lnTo>
                    <a:lnTo>
                      <a:pt x="210" y="2"/>
                    </a:lnTo>
                    <a:lnTo>
                      <a:pt x="226" y="6"/>
                    </a:lnTo>
                    <a:lnTo>
                      <a:pt x="242" y="12"/>
                    </a:lnTo>
                    <a:lnTo>
                      <a:pt x="256" y="18"/>
                    </a:lnTo>
                    <a:lnTo>
                      <a:pt x="272" y="24"/>
                    </a:lnTo>
                    <a:lnTo>
                      <a:pt x="284" y="34"/>
                    </a:lnTo>
                    <a:lnTo>
                      <a:pt x="296" y="42"/>
                    </a:lnTo>
                    <a:lnTo>
                      <a:pt x="308" y="52"/>
                    </a:lnTo>
                    <a:lnTo>
                      <a:pt x="318" y="64"/>
                    </a:lnTo>
                    <a:lnTo>
                      <a:pt x="326" y="76"/>
                    </a:lnTo>
                    <a:lnTo>
                      <a:pt x="334" y="88"/>
                    </a:lnTo>
                    <a:lnTo>
                      <a:pt x="340" y="102"/>
                    </a:lnTo>
                    <a:lnTo>
                      <a:pt x="344" y="116"/>
                    </a:lnTo>
                    <a:lnTo>
                      <a:pt x="346" y="130"/>
                    </a:lnTo>
                    <a:lnTo>
                      <a:pt x="348" y="146"/>
                    </a:lnTo>
                    <a:lnTo>
                      <a:pt x="346" y="160"/>
                    </a:lnTo>
                    <a:lnTo>
                      <a:pt x="344" y="174"/>
                    </a:lnTo>
                    <a:lnTo>
                      <a:pt x="340" y="188"/>
                    </a:lnTo>
                    <a:lnTo>
                      <a:pt x="334" y="202"/>
                    </a:lnTo>
                    <a:lnTo>
                      <a:pt x="326" y="214"/>
                    </a:lnTo>
                    <a:lnTo>
                      <a:pt x="318" y="226"/>
                    </a:lnTo>
                    <a:lnTo>
                      <a:pt x="308" y="238"/>
                    </a:lnTo>
                    <a:lnTo>
                      <a:pt x="296" y="248"/>
                    </a:lnTo>
                    <a:lnTo>
                      <a:pt x="284" y="258"/>
                    </a:lnTo>
                    <a:lnTo>
                      <a:pt x="272" y="266"/>
                    </a:lnTo>
                    <a:lnTo>
                      <a:pt x="256" y="274"/>
                    </a:lnTo>
                    <a:lnTo>
                      <a:pt x="242" y="280"/>
                    </a:lnTo>
                    <a:lnTo>
                      <a:pt x="226" y="284"/>
                    </a:lnTo>
                    <a:lnTo>
                      <a:pt x="210" y="288"/>
                    </a:lnTo>
                    <a:lnTo>
                      <a:pt x="192" y="290"/>
                    </a:lnTo>
                    <a:lnTo>
                      <a:pt x="174" y="290"/>
                    </a:lnTo>
                    <a:lnTo>
                      <a:pt x="156" y="290"/>
                    </a:lnTo>
                    <a:lnTo>
                      <a:pt x="140" y="288"/>
                    </a:lnTo>
                    <a:lnTo>
                      <a:pt x="122" y="284"/>
                    </a:lnTo>
                    <a:lnTo>
                      <a:pt x="106" y="280"/>
                    </a:lnTo>
                    <a:lnTo>
                      <a:pt x="92" y="274"/>
                    </a:lnTo>
                    <a:lnTo>
                      <a:pt x="78" y="266"/>
                    </a:lnTo>
                    <a:lnTo>
                      <a:pt x="64" y="258"/>
                    </a:lnTo>
                    <a:lnTo>
                      <a:pt x="52" y="248"/>
                    </a:lnTo>
                    <a:lnTo>
                      <a:pt x="40" y="238"/>
                    </a:lnTo>
                    <a:lnTo>
                      <a:pt x="30" y="226"/>
                    </a:lnTo>
                    <a:lnTo>
                      <a:pt x="22" y="214"/>
                    </a:lnTo>
                    <a:lnTo>
                      <a:pt x="14" y="202"/>
                    </a:lnTo>
                    <a:lnTo>
                      <a:pt x="8" y="188"/>
                    </a:lnTo>
                    <a:lnTo>
                      <a:pt x="4" y="174"/>
                    </a:lnTo>
                    <a:lnTo>
                      <a:pt x="2" y="160"/>
                    </a:lnTo>
                    <a:lnTo>
                      <a:pt x="0" y="146"/>
                    </a:lnTo>
                    <a:lnTo>
                      <a:pt x="2" y="130"/>
                    </a:lnTo>
                    <a:lnTo>
                      <a:pt x="4" y="116"/>
                    </a:lnTo>
                    <a:lnTo>
                      <a:pt x="8" y="102"/>
                    </a:lnTo>
                    <a:lnTo>
                      <a:pt x="14" y="88"/>
                    </a:lnTo>
                    <a:lnTo>
                      <a:pt x="22" y="76"/>
                    </a:lnTo>
                    <a:lnTo>
                      <a:pt x="30" y="64"/>
                    </a:lnTo>
                    <a:lnTo>
                      <a:pt x="40" y="52"/>
                    </a:lnTo>
                    <a:lnTo>
                      <a:pt x="52" y="42"/>
                    </a:lnTo>
                    <a:lnTo>
                      <a:pt x="64" y="34"/>
                    </a:lnTo>
                    <a:lnTo>
                      <a:pt x="78" y="24"/>
                    </a:lnTo>
                    <a:lnTo>
                      <a:pt x="92" y="18"/>
                    </a:lnTo>
                    <a:lnTo>
                      <a:pt x="106" y="12"/>
                    </a:lnTo>
                    <a:lnTo>
                      <a:pt x="122" y="6"/>
                    </a:lnTo>
                    <a:lnTo>
                      <a:pt x="140" y="2"/>
                    </a:lnTo>
                    <a:lnTo>
                      <a:pt x="156" y="0"/>
                    </a:lnTo>
                    <a:lnTo>
                      <a:pt x="174"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0" name="Freeform 56"/>
              <p:cNvSpPr>
                <a:spLocks/>
              </p:cNvSpPr>
              <p:nvPr/>
            </p:nvSpPr>
            <p:spPr bwMode="auto">
              <a:xfrm>
                <a:off x="2705" y="2000"/>
                <a:ext cx="338" cy="278"/>
              </a:xfrm>
              <a:custGeom>
                <a:avLst/>
                <a:gdLst>
                  <a:gd name="T0" fmla="*/ 170 w 338"/>
                  <a:gd name="T1" fmla="*/ 0 h 278"/>
                  <a:gd name="T2" fmla="*/ 204 w 338"/>
                  <a:gd name="T3" fmla="*/ 2 h 278"/>
                  <a:gd name="T4" fmla="*/ 236 w 338"/>
                  <a:gd name="T5" fmla="*/ 10 h 278"/>
                  <a:gd name="T6" fmla="*/ 264 w 338"/>
                  <a:gd name="T7" fmla="*/ 24 h 278"/>
                  <a:gd name="T8" fmla="*/ 290 w 338"/>
                  <a:gd name="T9" fmla="*/ 40 h 278"/>
                  <a:gd name="T10" fmla="*/ 310 w 338"/>
                  <a:gd name="T11" fmla="*/ 62 h 278"/>
                  <a:gd name="T12" fmla="*/ 326 w 338"/>
                  <a:gd name="T13" fmla="*/ 84 h 278"/>
                  <a:gd name="T14" fmla="*/ 336 w 338"/>
                  <a:gd name="T15" fmla="*/ 112 h 278"/>
                  <a:gd name="T16" fmla="*/ 338 w 338"/>
                  <a:gd name="T17" fmla="*/ 140 h 278"/>
                  <a:gd name="T18" fmla="*/ 338 w 338"/>
                  <a:gd name="T19" fmla="*/ 154 h 278"/>
                  <a:gd name="T20" fmla="*/ 332 w 338"/>
                  <a:gd name="T21" fmla="*/ 180 h 278"/>
                  <a:gd name="T22" fmla="*/ 318 w 338"/>
                  <a:gd name="T23" fmla="*/ 206 h 278"/>
                  <a:gd name="T24" fmla="*/ 300 w 338"/>
                  <a:gd name="T25" fmla="*/ 228 h 278"/>
                  <a:gd name="T26" fmla="*/ 276 w 338"/>
                  <a:gd name="T27" fmla="*/ 246 h 278"/>
                  <a:gd name="T28" fmla="*/ 250 w 338"/>
                  <a:gd name="T29" fmla="*/ 262 h 278"/>
                  <a:gd name="T30" fmla="*/ 220 w 338"/>
                  <a:gd name="T31" fmla="*/ 272 h 278"/>
                  <a:gd name="T32" fmla="*/ 186 w 338"/>
                  <a:gd name="T33" fmla="*/ 278 h 278"/>
                  <a:gd name="T34" fmla="*/ 170 w 338"/>
                  <a:gd name="T35" fmla="*/ 278 h 278"/>
                  <a:gd name="T36" fmla="*/ 136 w 338"/>
                  <a:gd name="T37" fmla="*/ 276 h 278"/>
                  <a:gd name="T38" fmla="*/ 104 w 338"/>
                  <a:gd name="T39" fmla="*/ 268 h 278"/>
                  <a:gd name="T40" fmla="*/ 74 w 338"/>
                  <a:gd name="T41" fmla="*/ 254 h 278"/>
                  <a:gd name="T42" fmla="*/ 50 w 338"/>
                  <a:gd name="T43" fmla="*/ 238 h 278"/>
                  <a:gd name="T44" fmla="*/ 28 w 338"/>
                  <a:gd name="T45" fmla="*/ 216 h 278"/>
                  <a:gd name="T46" fmla="*/ 14 w 338"/>
                  <a:gd name="T47" fmla="*/ 194 h 278"/>
                  <a:gd name="T48" fmla="*/ 4 w 338"/>
                  <a:gd name="T49" fmla="*/ 166 h 278"/>
                  <a:gd name="T50" fmla="*/ 0 w 338"/>
                  <a:gd name="T51" fmla="*/ 140 h 278"/>
                  <a:gd name="T52" fmla="*/ 0 w 338"/>
                  <a:gd name="T53" fmla="*/ 124 h 278"/>
                  <a:gd name="T54" fmla="*/ 8 w 338"/>
                  <a:gd name="T55" fmla="*/ 98 h 278"/>
                  <a:gd name="T56" fmla="*/ 20 w 338"/>
                  <a:gd name="T57" fmla="*/ 72 h 278"/>
                  <a:gd name="T58" fmla="*/ 38 w 338"/>
                  <a:gd name="T59" fmla="*/ 50 h 278"/>
                  <a:gd name="T60" fmla="*/ 62 w 338"/>
                  <a:gd name="T61" fmla="*/ 32 h 278"/>
                  <a:gd name="T62" fmla="*/ 88 w 338"/>
                  <a:gd name="T63" fmla="*/ 16 h 278"/>
                  <a:gd name="T64" fmla="*/ 118 w 338"/>
                  <a:gd name="T65" fmla="*/ 6 h 278"/>
                  <a:gd name="T66" fmla="*/ 152 w 338"/>
                  <a:gd name="T67" fmla="*/ 0 h 278"/>
                  <a:gd name="T68" fmla="*/ 170 w 338"/>
                  <a:gd name="T69" fmla="*/ 0 h 2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8"/>
                  <a:gd name="T106" fmla="*/ 0 h 278"/>
                  <a:gd name="T107" fmla="*/ 338 w 338"/>
                  <a:gd name="T108" fmla="*/ 278 h 27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8" h="278">
                    <a:moveTo>
                      <a:pt x="170" y="0"/>
                    </a:moveTo>
                    <a:lnTo>
                      <a:pt x="170" y="0"/>
                    </a:lnTo>
                    <a:lnTo>
                      <a:pt x="186" y="0"/>
                    </a:lnTo>
                    <a:lnTo>
                      <a:pt x="204" y="2"/>
                    </a:lnTo>
                    <a:lnTo>
                      <a:pt x="220" y="6"/>
                    </a:lnTo>
                    <a:lnTo>
                      <a:pt x="236" y="10"/>
                    </a:lnTo>
                    <a:lnTo>
                      <a:pt x="250" y="16"/>
                    </a:lnTo>
                    <a:lnTo>
                      <a:pt x="264" y="24"/>
                    </a:lnTo>
                    <a:lnTo>
                      <a:pt x="276" y="32"/>
                    </a:lnTo>
                    <a:lnTo>
                      <a:pt x="290" y="40"/>
                    </a:lnTo>
                    <a:lnTo>
                      <a:pt x="300" y="50"/>
                    </a:lnTo>
                    <a:lnTo>
                      <a:pt x="310" y="62"/>
                    </a:lnTo>
                    <a:lnTo>
                      <a:pt x="318" y="72"/>
                    </a:lnTo>
                    <a:lnTo>
                      <a:pt x="326" y="84"/>
                    </a:lnTo>
                    <a:lnTo>
                      <a:pt x="332" y="98"/>
                    </a:lnTo>
                    <a:lnTo>
                      <a:pt x="336" y="112"/>
                    </a:lnTo>
                    <a:lnTo>
                      <a:pt x="338" y="124"/>
                    </a:lnTo>
                    <a:lnTo>
                      <a:pt x="338" y="140"/>
                    </a:lnTo>
                    <a:lnTo>
                      <a:pt x="338" y="154"/>
                    </a:lnTo>
                    <a:lnTo>
                      <a:pt x="336" y="166"/>
                    </a:lnTo>
                    <a:lnTo>
                      <a:pt x="332" y="180"/>
                    </a:lnTo>
                    <a:lnTo>
                      <a:pt x="326" y="194"/>
                    </a:lnTo>
                    <a:lnTo>
                      <a:pt x="318" y="206"/>
                    </a:lnTo>
                    <a:lnTo>
                      <a:pt x="310" y="216"/>
                    </a:lnTo>
                    <a:lnTo>
                      <a:pt x="300" y="228"/>
                    </a:lnTo>
                    <a:lnTo>
                      <a:pt x="290" y="238"/>
                    </a:lnTo>
                    <a:lnTo>
                      <a:pt x="276" y="246"/>
                    </a:lnTo>
                    <a:lnTo>
                      <a:pt x="264" y="254"/>
                    </a:lnTo>
                    <a:lnTo>
                      <a:pt x="250" y="262"/>
                    </a:lnTo>
                    <a:lnTo>
                      <a:pt x="236" y="268"/>
                    </a:lnTo>
                    <a:lnTo>
                      <a:pt x="220" y="272"/>
                    </a:lnTo>
                    <a:lnTo>
                      <a:pt x="204" y="276"/>
                    </a:lnTo>
                    <a:lnTo>
                      <a:pt x="186" y="278"/>
                    </a:lnTo>
                    <a:lnTo>
                      <a:pt x="170" y="278"/>
                    </a:lnTo>
                    <a:lnTo>
                      <a:pt x="152" y="278"/>
                    </a:lnTo>
                    <a:lnTo>
                      <a:pt x="136" y="276"/>
                    </a:lnTo>
                    <a:lnTo>
                      <a:pt x="118" y="272"/>
                    </a:lnTo>
                    <a:lnTo>
                      <a:pt x="104" y="268"/>
                    </a:lnTo>
                    <a:lnTo>
                      <a:pt x="88" y="262"/>
                    </a:lnTo>
                    <a:lnTo>
                      <a:pt x="74" y="254"/>
                    </a:lnTo>
                    <a:lnTo>
                      <a:pt x="62" y="246"/>
                    </a:lnTo>
                    <a:lnTo>
                      <a:pt x="50" y="238"/>
                    </a:lnTo>
                    <a:lnTo>
                      <a:pt x="38" y="228"/>
                    </a:lnTo>
                    <a:lnTo>
                      <a:pt x="28" y="216"/>
                    </a:lnTo>
                    <a:lnTo>
                      <a:pt x="20" y="206"/>
                    </a:lnTo>
                    <a:lnTo>
                      <a:pt x="14" y="194"/>
                    </a:lnTo>
                    <a:lnTo>
                      <a:pt x="8" y="180"/>
                    </a:lnTo>
                    <a:lnTo>
                      <a:pt x="4" y="166"/>
                    </a:lnTo>
                    <a:lnTo>
                      <a:pt x="0" y="154"/>
                    </a:lnTo>
                    <a:lnTo>
                      <a:pt x="0" y="140"/>
                    </a:lnTo>
                    <a:lnTo>
                      <a:pt x="0" y="124"/>
                    </a:lnTo>
                    <a:lnTo>
                      <a:pt x="4" y="112"/>
                    </a:lnTo>
                    <a:lnTo>
                      <a:pt x="8" y="98"/>
                    </a:lnTo>
                    <a:lnTo>
                      <a:pt x="14" y="84"/>
                    </a:lnTo>
                    <a:lnTo>
                      <a:pt x="20" y="72"/>
                    </a:lnTo>
                    <a:lnTo>
                      <a:pt x="28" y="62"/>
                    </a:lnTo>
                    <a:lnTo>
                      <a:pt x="38" y="50"/>
                    </a:lnTo>
                    <a:lnTo>
                      <a:pt x="50" y="40"/>
                    </a:lnTo>
                    <a:lnTo>
                      <a:pt x="62" y="32"/>
                    </a:lnTo>
                    <a:lnTo>
                      <a:pt x="74" y="24"/>
                    </a:lnTo>
                    <a:lnTo>
                      <a:pt x="88" y="16"/>
                    </a:lnTo>
                    <a:lnTo>
                      <a:pt x="104" y="10"/>
                    </a:lnTo>
                    <a:lnTo>
                      <a:pt x="118" y="6"/>
                    </a:lnTo>
                    <a:lnTo>
                      <a:pt x="136" y="2"/>
                    </a:lnTo>
                    <a:lnTo>
                      <a:pt x="152" y="0"/>
                    </a:lnTo>
                    <a:lnTo>
                      <a:pt x="170" y="0"/>
                    </a:lnTo>
                    <a:close/>
                  </a:path>
                </a:pathLst>
              </a:custGeom>
              <a:solidFill>
                <a:srgbClr val="FFF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1" name="Freeform 57"/>
              <p:cNvSpPr>
                <a:spLocks/>
              </p:cNvSpPr>
              <p:nvPr/>
            </p:nvSpPr>
            <p:spPr bwMode="auto">
              <a:xfrm>
                <a:off x="2707" y="2006"/>
                <a:ext cx="332" cy="266"/>
              </a:xfrm>
              <a:custGeom>
                <a:avLst/>
                <a:gdLst>
                  <a:gd name="T0" fmla="*/ 166 w 332"/>
                  <a:gd name="T1" fmla="*/ 0 h 266"/>
                  <a:gd name="T2" fmla="*/ 200 w 332"/>
                  <a:gd name="T3" fmla="*/ 2 h 266"/>
                  <a:gd name="T4" fmla="*/ 230 w 332"/>
                  <a:gd name="T5" fmla="*/ 10 h 266"/>
                  <a:gd name="T6" fmla="*/ 258 w 332"/>
                  <a:gd name="T7" fmla="*/ 22 h 266"/>
                  <a:gd name="T8" fmla="*/ 284 w 332"/>
                  <a:gd name="T9" fmla="*/ 38 h 266"/>
                  <a:gd name="T10" fmla="*/ 304 w 332"/>
                  <a:gd name="T11" fmla="*/ 58 h 266"/>
                  <a:gd name="T12" fmla="*/ 318 w 332"/>
                  <a:gd name="T13" fmla="*/ 82 h 266"/>
                  <a:gd name="T14" fmla="*/ 328 w 332"/>
                  <a:gd name="T15" fmla="*/ 106 h 266"/>
                  <a:gd name="T16" fmla="*/ 332 w 332"/>
                  <a:gd name="T17" fmla="*/ 132 h 266"/>
                  <a:gd name="T18" fmla="*/ 330 w 332"/>
                  <a:gd name="T19" fmla="*/ 146 h 266"/>
                  <a:gd name="T20" fmla="*/ 324 w 332"/>
                  <a:gd name="T21" fmla="*/ 172 h 266"/>
                  <a:gd name="T22" fmla="*/ 312 w 332"/>
                  <a:gd name="T23" fmla="*/ 196 h 266"/>
                  <a:gd name="T24" fmla="*/ 294 w 332"/>
                  <a:gd name="T25" fmla="*/ 216 h 266"/>
                  <a:gd name="T26" fmla="*/ 272 w 332"/>
                  <a:gd name="T27" fmla="*/ 234 h 266"/>
                  <a:gd name="T28" fmla="*/ 246 w 332"/>
                  <a:gd name="T29" fmla="*/ 250 h 266"/>
                  <a:gd name="T30" fmla="*/ 216 w 332"/>
                  <a:gd name="T31" fmla="*/ 260 h 266"/>
                  <a:gd name="T32" fmla="*/ 184 w 332"/>
                  <a:gd name="T33" fmla="*/ 264 h 266"/>
                  <a:gd name="T34" fmla="*/ 166 w 332"/>
                  <a:gd name="T35" fmla="*/ 266 h 266"/>
                  <a:gd name="T36" fmla="*/ 134 w 332"/>
                  <a:gd name="T37" fmla="*/ 262 h 266"/>
                  <a:gd name="T38" fmla="*/ 102 w 332"/>
                  <a:gd name="T39" fmla="*/ 254 h 266"/>
                  <a:gd name="T40" fmla="*/ 74 w 332"/>
                  <a:gd name="T41" fmla="*/ 242 h 266"/>
                  <a:gd name="T42" fmla="*/ 50 w 332"/>
                  <a:gd name="T43" fmla="*/ 226 h 266"/>
                  <a:gd name="T44" fmla="*/ 30 w 332"/>
                  <a:gd name="T45" fmla="*/ 206 h 266"/>
                  <a:gd name="T46" fmla="*/ 14 w 332"/>
                  <a:gd name="T47" fmla="*/ 184 h 266"/>
                  <a:gd name="T48" fmla="*/ 4 w 332"/>
                  <a:gd name="T49" fmla="*/ 160 h 266"/>
                  <a:gd name="T50" fmla="*/ 0 w 332"/>
                  <a:gd name="T51" fmla="*/ 132 h 266"/>
                  <a:gd name="T52" fmla="*/ 2 w 332"/>
                  <a:gd name="T53" fmla="*/ 120 h 266"/>
                  <a:gd name="T54" fmla="*/ 8 w 332"/>
                  <a:gd name="T55" fmla="*/ 94 h 266"/>
                  <a:gd name="T56" fmla="*/ 20 w 332"/>
                  <a:gd name="T57" fmla="*/ 70 h 266"/>
                  <a:gd name="T58" fmla="*/ 38 w 332"/>
                  <a:gd name="T59" fmla="*/ 48 h 266"/>
                  <a:gd name="T60" fmla="*/ 62 w 332"/>
                  <a:gd name="T61" fmla="*/ 30 h 266"/>
                  <a:gd name="T62" fmla="*/ 88 w 332"/>
                  <a:gd name="T63" fmla="*/ 16 h 266"/>
                  <a:gd name="T64" fmla="*/ 118 w 332"/>
                  <a:gd name="T65" fmla="*/ 6 h 266"/>
                  <a:gd name="T66" fmla="*/ 150 w 332"/>
                  <a:gd name="T67" fmla="*/ 0 h 266"/>
                  <a:gd name="T68" fmla="*/ 166 w 332"/>
                  <a:gd name="T69" fmla="*/ 0 h 26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32"/>
                  <a:gd name="T106" fmla="*/ 0 h 266"/>
                  <a:gd name="T107" fmla="*/ 332 w 332"/>
                  <a:gd name="T108" fmla="*/ 266 h 26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32" h="266">
                    <a:moveTo>
                      <a:pt x="166" y="0"/>
                    </a:moveTo>
                    <a:lnTo>
                      <a:pt x="166" y="0"/>
                    </a:lnTo>
                    <a:lnTo>
                      <a:pt x="184" y="0"/>
                    </a:lnTo>
                    <a:lnTo>
                      <a:pt x="200" y="2"/>
                    </a:lnTo>
                    <a:lnTo>
                      <a:pt x="216" y="6"/>
                    </a:lnTo>
                    <a:lnTo>
                      <a:pt x="230" y="10"/>
                    </a:lnTo>
                    <a:lnTo>
                      <a:pt x="246" y="16"/>
                    </a:lnTo>
                    <a:lnTo>
                      <a:pt x="258" y="22"/>
                    </a:lnTo>
                    <a:lnTo>
                      <a:pt x="272" y="30"/>
                    </a:lnTo>
                    <a:lnTo>
                      <a:pt x="284" y="38"/>
                    </a:lnTo>
                    <a:lnTo>
                      <a:pt x="294" y="48"/>
                    </a:lnTo>
                    <a:lnTo>
                      <a:pt x="304" y="58"/>
                    </a:lnTo>
                    <a:lnTo>
                      <a:pt x="312" y="70"/>
                    </a:lnTo>
                    <a:lnTo>
                      <a:pt x="318" y="82"/>
                    </a:lnTo>
                    <a:lnTo>
                      <a:pt x="324" y="94"/>
                    </a:lnTo>
                    <a:lnTo>
                      <a:pt x="328" y="106"/>
                    </a:lnTo>
                    <a:lnTo>
                      <a:pt x="330" y="120"/>
                    </a:lnTo>
                    <a:lnTo>
                      <a:pt x="332" y="132"/>
                    </a:lnTo>
                    <a:lnTo>
                      <a:pt x="330" y="146"/>
                    </a:lnTo>
                    <a:lnTo>
                      <a:pt x="328" y="160"/>
                    </a:lnTo>
                    <a:lnTo>
                      <a:pt x="324" y="172"/>
                    </a:lnTo>
                    <a:lnTo>
                      <a:pt x="318" y="184"/>
                    </a:lnTo>
                    <a:lnTo>
                      <a:pt x="312" y="196"/>
                    </a:lnTo>
                    <a:lnTo>
                      <a:pt x="304" y="206"/>
                    </a:lnTo>
                    <a:lnTo>
                      <a:pt x="294" y="216"/>
                    </a:lnTo>
                    <a:lnTo>
                      <a:pt x="284" y="226"/>
                    </a:lnTo>
                    <a:lnTo>
                      <a:pt x="272" y="234"/>
                    </a:lnTo>
                    <a:lnTo>
                      <a:pt x="258" y="242"/>
                    </a:lnTo>
                    <a:lnTo>
                      <a:pt x="246" y="250"/>
                    </a:lnTo>
                    <a:lnTo>
                      <a:pt x="230" y="254"/>
                    </a:lnTo>
                    <a:lnTo>
                      <a:pt x="216" y="260"/>
                    </a:lnTo>
                    <a:lnTo>
                      <a:pt x="200" y="262"/>
                    </a:lnTo>
                    <a:lnTo>
                      <a:pt x="184" y="264"/>
                    </a:lnTo>
                    <a:lnTo>
                      <a:pt x="166" y="266"/>
                    </a:lnTo>
                    <a:lnTo>
                      <a:pt x="150" y="264"/>
                    </a:lnTo>
                    <a:lnTo>
                      <a:pt x="134" y="262"/>
                    </a:lnTo>
                    <a:lnTo>
                      <a:pt x="118" y="260"/>
                    </a:lnTo>
                    <a:lnTo>
                      <a:pt x="102" y="254"/>
                    </a:lnTo>
                    <a:lnTo>
                      <a:pt x="88" y="250"/>
                    </a:lnTo>
                    <a:lnTo>
                      <a:pt x="74" y="242"/>
                    </a:lnTo>
                    <a:lnTo>
                      <a:pt x="62" y="234"/>
                    </a:lnTo>
                    <a:lnTo>
                      <a:pt x="50" y="226"/>
                    </a:lnTo>
                    <a:lnTo>
                      <a:pt x="38" y="216"/>
                    </a:lnTo>
                    <a:lnTo>
                      <a:pt x="30" y="206"/>
                    </a:lnTo>
                    <a:lnTo>
                      <a:pt x="20" y="196"/>
                    </a:lnTo>
                    <a:lnTo>
                      <a:pt x="14" y="184"/>
                    </a:lnTo>
                    <a:lnTo>
                      <a:pt x="8" y="172"/>
                    </a:lnTo>
                    <a:lnTo>
                      <a:pt x="4" y="160"/>
                    </a:lnTo>
                    <a:lnTo>
                      <a:pt x="2" y="146"/>
                    </a:lnTo>
                    <a:lnTo>
                      <a:pt x="0" y="132"/>
                    </a:lnTo>
                    <a:lnTo>
                      <a:pt x="2" y="120"/>
                    </a:lnTo>
                    <a:lnTo>
                      <a:pt x="4" y="106"/>
                    </a:lnTo>
                    <a:lnTo>
                      <a:pt x="8" y="94"/>
                    </a:lnTo>
                    <a:lnTo>
                      <a:pt x="14" y="82"/>
                    </a:lnTo>
                    <a:lnTo>
                      <a:pt x="20" y="70"/>
                    </a:lnTo>
                    <a:lnTo>
                      <a:pt x="30" y="58"/>
                    </a:lnTo>
                    <a:lnTo>
                      <a:pt x="38" y="48"/>
                    </a:lnTo>
                    <a:lnTo>
                      <a:pt x="50" y="38"/>
                    </a:lnTo>
                    <a:lnTo>
                      <a:pt x="62" y="30"/>
                    </a:lnTo>
                    <a:lnTo>
                      <a:pt x="74" y="22"/>
                    </a:lnTo>
                    <a:lnTo>
                      <a:pt x="88" y="16"/>
                    </a:lnTo>
                    <a:lnTo>
                      <a:pt x="102" y="10"/>
                    </a:lnTo>
                    <a:lnTo>
                      <a:pt x="118" y="6"/>
                    </a:lnTo>
                    <a:lnTo>
                      <a:pt x="134" y="2"/>
                    </a:lnTo>
                    <a:lnTo>
                      <a:pt x="150" y="0"/>
                    </a:lnTo>
                    <a:lnTo>
                      <a:pt x="166" y="0"/>
                    </a:lnTo>
                    <a:close/>
                  </a:path>
                </a:pathLst>
              </a:custGeom>
              <a:solidFill>
                <a:srgbClr val="FFF7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2" name="Freeform 58"/>
              <p:cNvSpPr>
                <a:spLocks/>
              </p:cNvSpPr>
              <p:nvPr/>
            </p:nvSpPr>
            <p:spPr bwMode="auto">
              <a:xfrm>
                <a:off x="2711" y="2012"/>
                <a:ext cx="322" cy="252"/>
              </a:xfrm>
              <a:custGeom>
                <a:avLst/>
                <a:gdLst>
                  <a:gd name="T0" fmla="*/ 162 w 322"/>
                  <a:gd name="T1" fmla="*/ 0 h 252"/>
                  <a:gd name="T2" fmla="*/ 194 w 322"/>
                  <a:gd name="T3" fmla="*/ 2 h 252"/>
                  <a:gd name="T4" fmla="*/ 224 w 322"/>
                  <a:gd name="T5" fmla="*/ 10 h 252"/>
                  <a:gd name="T6" fmla="*/ 252 w 322"/>
                  <a:gd name="T7" fmla="*/ 22 h 252"/>
                  <a:gd name="T8" fmla="*/ 276 w 322"/>
                  <a:gd name="T9" fmla="*/ 38 h 252"/>
                  <a:gd name="T10" fmla="*/ 296 w 322"/>
                  <a:gd name="T11" fmla="*/ 56 h 252"/>
                  <a:gd name="T12" fmla="*/ 310 w 322"/>
                  <a:gd name="T13" fmla="*/ 78 h 252"/>
                  <a:gd name="T14" fmla="*/ 320 w 322"/>
                  <a:gd name="T15" fmla="*/ 100 h 252"/>
                  <a:gd name="T16" fmla="*/ 322 w 322"/>
                  <a:gd name="T17" fmla="*/ 126 h 252"/>
                  <a:gd name="T18" fmla="*/ 322 w 322"/>
                  <a:gd name="T19" fmla="*/ 140 h 252"/>
                  <a:gd name="T20" fmla="*/ 316 w 322"/>
                  <a:gd name="T21" fmla="*/ 164 h 252"/>
                  <a:gd name="T22" fmla="*/ 304 w 322"/>
                  <a:gd name="T23" fmla="*/ 186 h 252"/>
                  <a:gd name="T24" fmla="*/ 286 w 322"/>
                  <a:gd name="T25" fmla="*/ 206 h 252"/>
                  <a:gd name="T26" fmla="*/ 264 w 322"/>
                  <a:gd name="T27" fmla="*/ 224 h 252"/>
                  <a:gd name="T28" fmla="*/ 238 w 322"/>
                  <a:gd name="T29" fmla="*/ 238 h 252"/>
                  <a:gd name="T30" fmla="*/ 210 w 322"/>
                  <a:gd name="T31" fmla="*/ 246 h 252"/>
                  <a:gd name="T32" fmla="*/ 178 w 322"/>
                  <a:gd name="T33" fmla="*/ 252 h 252"/>
                  <a:gd name="T34" fmla="*/ 162 w 322"/>
                  <a:gd name="T35" fmla="*/ 252 h 252"/>
                  <a:gd name="T36" fmla="*/ 128 w 322"/>
                  <a:gd name="T37" fmla="*/ 250 h 252"/>
                  <a:gd name="T38" fmla="*/ 98 w 322"/>
                  <a:gd name="T39" fmla="*/ 242 h 252"/>
                  <a:gd name="T40" fmla="*/ 72 w 322"/>
                  <a:gd name="T41" fmla="*/ 230 h 252"/>
                  <a:gd name="T42" fmla="*/ 48 w 322"/>
                  <a:gd name="T43" fmla="*/ 216 h 252"/>
                  <a:gd name="T44" fmla="*/ 28 w 322"/>
                  <a:gd name="T45" fmla="*/ 196 h 252"/>
                  <a:gd name="T46" fmla="*/ 12 w 322"/>
                  <a:gd name="T47" fmla="*/ 176 h 252"/>
                  <a:gd name="T48" fmla="*/ 4 w 322"/>
                  <a:gd name="T49" fmla="*/ 152 h 252"/>
                  <a:gd name="T50" fmla="*/ 0 w 322"/>
                  <a:gd name="T51" fmla="*/ 126 h 252"/>
                  <a:gd name="T52" fmla="*/ 0 w 322"/>
                  <a:gd name="T53" fmla="*/ 114 h 252"/>
                  <a:gd name="T54" fmla="*/ 8 w 322"/>
                  <a:gd name="T55" fmla="*/ 88 h 252"/>
                  <a:gd name="T56" fmla="*/ 20 w 322"/>
                  <a:gd name="T57" fmla="*/ 66 h 252"/>
                  <a:gd name="T58" fmla="*/ 36 w 322"/>
                  <a:gd name="T59" fmla="*/ 46 h 252"/>
                  <a:gd name="T60" fmla="*/ 58 w 322"/>
                  <a:gd name="T61" fmla="*/ 30 h 252"/>
                  <a:gd name="T62" fmla="*/ 84 w 322"/>
                  <a:gd name="T63" fmla="*/ 16 h 252"/>
                  <a:gd name="T64" fmla="*/ 114 w 322"/>
                  <a:gd name="T65" fmla="*/ 6 h 252"/>
                  <a:gd name="T66" fmla="*/ 144 w 322"/>
                  <a:gd name="T67" fmla="*/ 0 h 252"/>
                  <a:gd name="T68" fmla="*/ 162 w 322"/>
                  <a:gd name="T69" fmla="*/ 0 h 2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2"/>
                  <a:gd name="T106" fmla="*/ 0 h 252"/>
                  <a:gd name="T107" fmla="*/ 322 w 322"/>
                  <a:gd name="T108" fmla="*/ 252 h 2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2" h="252">
                    <a:moveTo>
                      <a:pt x="162" y="0"/>
                    </a:moveTo>
                    <a:lnTo>
                      <a:pt x="162" y="0"/>
                    </a:lnTo>
                    <a:lnTo>
                      <a:pt x="178" y="0"/>
                    </a:lnTo>
                    <a:lnTo>
                      <a:pt x="194" y="2"/>
                    </a:lnTo>
                    <a:lnTo>
                      <a:pt x="210" y="6"/>
                    </a:lnTo>
                    <a:lnTo>
                      <a:pt x="224" y="10"/>
                    </a:lnTo>
                    <a:lnTo>
                      <a:pt x="238" y="16"/>
                    </a:lnTo>
                    <a:lnTo>
                      <a:pt x="252" y="22"/>
                    </a:lnTo>
                    <a:lnTo>
                      <a:pt x="264" y="30"/>
                    </a:lnTo>
                    <a:lnTo>
                      <a:pt x="276" y="38"/>
                    </a:lnTo>
                    <a:lnTo>
                      <a:pt x="286" y="46"/>
                    </a:lnTo>
                    <a:lnTo>
                      <a:pt x="296" y="56"/>
                    </a:lnTo>
                    <a:lnTo>
                      <a:pt x="304" y="66"/>
                    </a:lnTo>
                    <a:lnTo>
                      <a:pt x="310" y="78"/>
                    </a:lnTo>
                    <a:lnTo>
                      <a:pt x="316" y="88"/>
                    </a:lnTo>
                    <a:lnTo>
                      <a:pt x="320" y="100"/>
                    </a:lnTo>
                    <a:lnTo>
                      <a:pt x="322" y="114"/>
                    </a:lnTo>
                    <a:lnTo>
                      <a:pt x="322" y="126"/>
                    </a:lnTo>
                    <a:lnTo>
                      <a:pt x="322" y="140"/>
                    </a:lnTo>
                    <a:lnTo>
                      <a:pt x="320" y="152"/>
                    </a:lnTo>
                    <a:lnTo>
                      <a:pt x="316" y="164"/>
                    </a:lnTo>
                    <a:lnTo>
                      <a:pt x="310" y="176"/>
                    </a:lnTo>
                    <a:lnTo>
                      <a:pt x="304" y="186"/>
                    </a:lnTo>
                    <a:lnTo>
                      <a:pt x="296" y="196"/>
                    </a:lnTo>
                    <a:lnTo>
                      <a:pt x="286" y="206"/>
                    </a:lnTo>
                    <a:lnTo>
                      <a:pt x="276" y="216"/>
                    </a:lnTo>
                    <a:lnTo>
                      <a:pt x="264" y="224"/>
                    </a:lnTo>
                    <a:lnTo>
                      <a:pt x="252" y="230"/>
                    </a:lnTo>
                    <a:lnTo>
                      <a:pt x="238" y="238"/>
                    </a:lnTo>
                    <a:lnTo>
                      <a:pt x="224" y="242"/>
                    </a:lnTo>
                    <a:lnTo>
                      <a:pt x="210" y="246"/>
                    </a:lnTo>
                    <a:lnTo>
                      <a:pt x="194" y="250"/>
                    </a:lnTo>
                    <a:lnTo>
                      <a:pt x="178" y="252"/>
                    </a:lnTo>
                    <a:lnTo>
                      <a:pt x="162" y="252"/>
                    </a:lnTo>
                    <a:lnTo>
                      <a:pt x="144" y="252"/>
                    </a:lnTo>
                    <a:lnTo>
                      <a:pt x="128" y="250"/>
                    </a:lnTo>
                    <a:lnTo>
                      <a:pt x="114" y="246"/>
                    </a:lnTo>
                    <a:lnTo>
                      <a:pt x="98" y="242"/>
                    </a:lnTo>
                    <a:lnTo>
                      <a:pt x="84" y="238"/>
                    </a:lnTo>
                    <a:lnTo>
                      <a:pt x="72" y="230"/>
                    </a:lnTo>
                    <a:lnTo>
                      <a:pt x="58" y="224"/>
                    </a:lnTo>
                    <a:lnTo>
                      <a:pt x="48" y="216"/>
                    </a:lnTo>
                    <a:lnTo>
                      <a:pt x="36" y="206"/>
                    </a:lnTo>
                    <a:lnTo>
                      <a:pt x="28" y="196"/>
                    </a:lnTo>
                    <a:lnTo>
                      <a:pt x="20" y="186"/>
                    </a:lnTo>
                    <a:lnTo>
                      <a:pt x="12" y="176"/>
                    </a:lnTo>
                    <a:lnTo>
                      <a:pt x="8" y="164"/>
                    </a:lnTo>
                    <a:lnTo>
                      <a:pt x="4" y="152"/>
                    </a:lnTo>
                    <a:lnTo>
                      <a:pt x="0" y="140"/>
                    </a:lnTo>
                    <a:lnTo>
                      <a:pt x="0" y="126"/>
                    </a:lnTo>
                    <a:lnTo>
                      <a:pt x="0" y="114"/>
                    </a:lnTo>
                    <a:lnTo>
                      <a:pt x="4" y="100"/>
                    </a:lnTo>
                    <a:lnTo>
                      <a:pt x="8" y="88"/>
                    </a:lnTo>
                    <a:lnTo>
                      <a:pt x="12" y="78"/>
                    </a:lnTo>
                    <a:lnTo>
                      <a:pt x="20" y="66"/>
                    </a:lnTo>
                    <a:lnTo>
                      <a:pt x="28" y="56"/>
                    </a:lnTo>
                    <a:lnTo>
                      <a:pt x="36" y="46"/>
                    </a:lnTo>
                    <a:lnTo>
                      <a:pt x="48" y="38"/>
                    </a:lnTo>
                    <a:lnTo>
                      <a:pt x="58" y="30"/>
                    </a:lnTo>
                    <a:lnTo>
                      <a:pt x="72" y="22"/>
                    </a:lnTo>
                    <a:lnTo>
                      <a:pt x="84" y="16"/>
                    </a:lnTo>
                    <a:lnTo>
                      <a:pt x="98" y="10"/>
                    </a:lnTo>
                    <a:lnTo>
                      <a:pt x="114" y="6"/>
                    </a:lnTo>
                    <a:lnTo>
                      <a:pt x="128" y="2"/>
                    </a:lnTo>
                    <a:lnTo>
                      <a:pt x="144" y="0"/>
                    </a:lnTo>
                    <a:lnTo>
                      <a:pt x="162" y="0"/>
                    </a:lnTo>
                    <a:close/>
                  </a:path>
                </a:pathLst>
              </a:custGeom>
              <a:solidFill>
                <a:srgbClr val="FFF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3" name="Freeform 59"/>
              <p:cNvSpPr>
                <a:spLocks/>
              </p:cNvSpPr>
              <p:nvPr/>
            </p:nvSpPr>
            <p:spPr bwMode="auto">
              <a:xfrm>
                <a:off x="2715" y="2018"/>
                <a:ext cx="314" cy="240"/>
              </a:xfrm>
              <a:custGeom>
                <a:avLst/>
                <a:gdLst>
                  <a:gd name="T0" fmla="*/ 156 w 314"/>
                  <a:gd name="T1" fmla="*/ 0 h 240"/>
                  <a:gd name="T2" fmla="*/ 188 w 314"/>
                  <a:gd name="T3" fmla="*/ 2 h 240"/>
                  <a:gd name="T4" fmla="*/ 218 w 314"/>
                  <a:gd name="T5" fmla="*/ 10 h 240"/>
                  <a:gd name="T6" fmla="*/ 256 w 314"/>
                  <a:gd name="T7" fmla="*/ 28 h 240"/>
                  <a:gd name="T8" fmla="*/ 278 w 314"/>
                  <a:gd name="T9" fmla="*/ 44 h 240"/>
                  <a:gd name="T10" fmla="*/ 294 w 314"/>
                  <a:gd name="T11" fmla="*/ 62 h 240"/>
                  <a:gd name="T12" fmla="*/ 306 w 314"/>
                  <a:gd name="T13" fmla="*/ 84 h 240"/>
                  <a:gd name="T14" fmla="*/ 312 w 314"/>
                  <a:gd name="T15" fmla="*/ 108 h 240"/>
                  <a:gd name="T16" fmla="*/ 314 w 314"/>
                  <a:gd name="T17" fmla="*/ 120 h 240"/>
                  <a:gd name="T18" fmla="*/ 310 w 314"/>
                  <a:gd name="T19" fmla="*/ 144 h 240"/>
                  <a:gd name="T20" fmla="*/ 302 w 314"/>
                  <a:gd name="T21" fmla="*/ 166 h 240"/>
                  <a:gd name="T22" fmla="*/ 286 w 314"/>
                  <a:gd name="T23" fmla="*/ 186 h 240"/>
                  <a:gd name="T24" fmla="*/ 268 w 314"/>
                  <a:gd name="T25" fmla="*/ 204 h 240"/>
                  <a:gd name="T26" fmla="*/ 244 w 314"/>
                  <a:gd name="T27" fmla="*/ 220 h 240"/>
                  <a:gd name="T28" fmla="*/ 204 w 314"/>
                  <a:gd name="T29" fmla="*/ 234 h 240"/>
                  <a:gd name="T30" fmla="*/ 172 w 314"/>
                  <a:gd name="T31" fmla="*/ 240 h 240"/>
                  <a:gd name="T32" fmla="*/ 156 w 314"/>
                  <a:gd name="T33" fmla="*/ 240 h 240"/>
                  <a:gd name="T34" fmla="*/ 124 w 314"/>
                  <a:gd name="T35" fmla="*/ 238 h 240"/>
                  <a:gd name="T36" fmla="*/ 96 w 314"/>
                  <a:gd name="T37" fmla="*/ 230 h 240"/>
                  <a:gd name="T38" fmla="*/ 56 w 314"/>
                  <a:gd name="T39" fmla="*/ 212 h 240"/>
                  <a:gd name="T40" fmla="*/ 36 w 314"/>
                  <a:gd name="T41" fmla="*/ 196 h 240"/>
                  <a:gd name="T42" fmla="*/ 18 w 314"/>
                  <a:gd name="T43" fmla="*/ 176 h 240"/>
                  <a:gd name="T44" fmla="*/ 6 w 314"/>
                  <a:gd name="T45" fmla="*/ 156 h 240"/>
                  <a:gd name="T46" fmla="*/ 0 w 314"/>
                  <a:gd name="T47" fmla="*/ 132 h 240"/>
                  <a:gd name="T48" fmla="*/ 0 w 314"/>
                  <a:gd name="T49" fmla="*/ 120 h 240"/>
                  <a:gd name="T50" fmla="*/ 2 w 314"/>
                  <a:gd name="T51" fmla="*/ 96 h 240"/>
                  <a:gd name="T52" fmla="*/ 12 w 314"/>
                  <a:gd name="T53" fmla="*/ 74 h 240"/>
                  <a:gd name="T54" fmla="*/ 26 w 314"/>
                  <a:gd name="T55" fmla="*/ 54 h 240"/>
                  <a:gd name="T56" fmla="*/ 46 w 314"/>
                  <a:gd name="T57" fmla="*/ 36 h 240"/>
                  <a:gd name="T58" fmla="*/ 68 w 314"/>
                  <a:gd name="T59" fmla="*/ 20 h 240"/>
                  <a:gd name="T60" fmla="*/ 110 w 314"/>
                  <a:gd name="T61" fmla="*/ 6 h 240"/>
                  <a:gd name="T62" fmla="*/ 140 w 314"/>
                  <a:gd name="T63" fmla="*/ 0 h 240"/>
                  <a:gd name="T64" fmla="*/ 156 w 314"/>
                  <a:gd name="T65" fmla="*/ 0 h 2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4"/>
                  <a:gd name="T100" fmla="*/ 0 h 240"/>
                  <a:gd name="T101" fmla="*/ 314 w 314"/>
                  <a:gd name="T102" fmla="*/ 240 h 24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4" h="240">
                    <a:moveTo>
                      <a:pt x="156" y="0"/>
                    </a:moveTo>
                    <a:lnTo>
                      <a:pt x="156" y="0"/>
                    </a:lnTo>
                    <a:lnTo>
                      <a:pt x="172" y="0"/>
                    </a:lnTo>
                    <a:lnTo>
                      <a:pt x="188" y="2"/>
                    </a:lnTo>
                    <a:lnTo>
                      <a:pt x="204" y="6"/>
                    </a:lnTo>
                    <a:lnTo>
                      <a:pt x="218" y="10"/>
                    </a:lnTo>
                    <a:lnTo>
                      <a:pt x="244" y="20"/>
                    </a:lnTo>
                    <a:lnTo>
                      <a:pt x="256" y="28"/>
                    </a:lnTo>
                    <a:lnTo>
                      <a:pt x="268" y="36"/>
                    </a:lnTo>
                    <a:lnTo>
                      <a:pt x="278" y="44"/>
                    </a:lnTo>
                    <a:lnTo>
                      <a:pt x="286" y="54"/>
                    </a:lnTo>
                    <a:lnTo>
                      <a:pt x="294" y="62"/>
                    </a:lnTo>
                    <a:lnTo>
                      <a:pt x="302" y="74"/>
                    </a:lnTo>
                    <a:lnTo>
                      <a:pt x="306" y="84"/>
                    </a:lnTo>
                    <a:lnTo>
                      <a:pt x="310" y="96"/>
                    </a:lnTo>
                    <a:lnTo>
                      <a:pt x="312" y="108"/>
                    </a:lnTo>
                    <a:lnTo>
                      <a:pt x="314" y="120"/>
                    </a:lnTo>
                    <a:lnTo>
                      <a:pt x="312" y="132"/>
                    </a:lnTo>
                    <a:lnTo>
                      <a:pt x="310" y="144"/>
                    </a:lnTo>
                    <a:lnTo>
                      <a:pt x="306" y="156"/>
                    </a:lnTo>
                    <a:lnTo>
                      <a:pt x="302" y="166"/>
                    </a:lnTo>
                    <a:lnTo>
                      <a:pt x="294" y="176"/>
                    </a:lnTo>
                    <a:lnTo>
                      <a:pt x="286" y="186"/>
                    </a:lnTo>
                    <a:lnTo>
                      <a:pt x="278" y="196"/>
                    </a:lnTo>
                    <a:lnTo>
                      <a:pt x="268" y="204"/>
                    </a:lnTo>
                    <a:lnTo>
                      <a:pt x="256" y="212"/>
                    </a:lnTo>
                    <a:lnTo>
                      <a:pt x="244" y="220"/>
                    </a:lnTo>
                    <a:lnTo>
                      <a:pt x="218" y="230"/>
                    </a:lnTo>
                    <a:lnTo>
                      <a:pt x="204" y="234"/>
                    </a:lnTo>
                    <a:lnTo>
                      <a:pt x="188" y="238"/>
                    </a:lnTo>
                    <a:lnTo>
                      <a:pt x="172" y="240"/>
                    </a:lnTo>
                    <a:lnTo>
                      <a:pt x="156" y="240"/>
                    </a:lnTo>
                    <a:lnTo>
                      <a:pt x="140" y="240"/>
                    </a:lnTo>
                    <a:lnTo>
                      <a:pt x="124" y="238"/>
                    </a:lnTo>
                    <a:lnTo>
                      <a:pt x="110" y="234"/>
                    </a:lnTo>
                    <a:lnTo>
                      <a:pt x="96" y="230"/>
                    </a:lnTo>
                    <a:lnTo>
                      <a:pt x="68" y="220"/>
                    </a:lnTo>
                    <a:lnTo>
                      <a:pt x="56" y="212"/>
                    </a:lnTo>
                    <a:lnTo>
                      <a:pt x="46" y="204"/>
                    </a:lnTo>
                    <a:lnTo>
                      <a:pt x="36" y="196"/>
                    </a:lnTo>
                    <a:lnTo>
                      <a:pt x="26" y="186"/>
                    </a:lnTo>
                    <a:lnTo>
                      <a:pt x="18" y="176"/>
                    </a:lnTo>
                    <a:lnTo>
                      <a:pt x="12" y="166"/>
                    </a:lnTo>
                    <a:lnTo>
                      <a:pt x="6" y="156"/>
                    </a:lnTo>
                    <a:lnTo>
                      <a:pt x="2" y="144"/>
                    </a:lnTo>
                    <a:lnTo>
                      <a:pt x="0" y="132"/>
                    </a:lnTo>
                    <a:lnTo>
                      <a:pt x="0" y="120"/>
                    </a:lnTo>
                    <a:lnTo>
                      <a:pt x="0" y="108"/>
                    </a:lnTo>
                    <a:lnTo>
                      <a:pt x="2" y="96"/>
                    </a:lnTo>
                    <a:lnTo>
                      <a:pt x="6" y="84"/>
                    </a:lnTo>
                    <a:lnTo>
                      <a:pt x="12" y="74"/>
                    </a:lnTo>
                    <a:lnTo>
                      <a:pt x="18" y="62"/>
                    </a:lnTo>
                    <a:lnTo>
                      <a:pt x="26" y="54"/>
                    </a:lnTo>
                    <a:lnTo>
                      <a:pt x="36" y="44"/>
                    </a:lnTo>
                    <a:lnTo>
                      <a:pt x="46" y="36"/>
                    </a:lnTo>
                    <a:lnTo>
                      <a:pt x="56" y="28"/>
                    </a:lnTo>
                    <a:lnTo>
                      <a:pt x="68" y="20"/>
                    </a:lnTo>
                    <a:lnTo>
                      <a:pt x="96" y="10"/>
                    </a:lnTo>
                    <a:lnTo>
                      <a:pt x="110" y="6"/>
                    </a:lnTo>
                    <a:lnTo>
                      <a:pt x="124" y="2"/>
                    </a:lnTo>
                    <a:lnTo>
                      <a:pt x="140" y="0"/>
                    </a:lnTo>
                    <a:lnTo>
                      <a:pt x="156"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4" name="Freeform 60"/>
              <p:cNvSpPr>
                <a:spLocks/>
              </p:cNvSpPr>
              <p:nvPr/>
            </p:nvSpPr>
            <p:spPr bwMode="auto">
              <a:xfrm>
                <a:off x="2825" y="2280"/>
                <a:ext cx="120" cy="30"/>
              </a:xfrm>
              <a:custGeom>
                <a:avLst/>
                <a:gdLst>
                  <a:gd name="T0" fmla="*/ 120 w 120"/>
                  <a:gd name="T1" fmla="*/ 8 h 30"/>
                  <a:gd name="T2" fmla="*/ 120 w 120"/>
                  <a:gd name="T3" fmla="*/ 8 h 30"/>
                  <a:gd name="T4" fmla="*/ 110 w 120"/>
                  <a:gd name="T5" fmla="*/ 14 h 30"/>
                  <a:gd name="T6" fmla="*/ 96 w 120"/>
                  <a:gd name="T7" fmla="*/ 22 h 30"/>
                  <a:gd name="T8" fmla="*/ 80 w 120"/>
                  <a:gd name="T9" fmla="*/ 26 h 30"/>
                  <a:gd name="T10" fmla="*/ 62 w 120"/>
                  <a:gd name="T11" fmla="*/ 30 h 30"/>
                  <a:gd name="T12" fmla="*/ 52 w 120"/>
                  <a:gd name="T13" fmla="*/ 30 h 30"/>
                  <a:gd name="T14" fmla="*/ 42 w 120"/>
                  <a:gd name="T15" fmla="*/ 28 h 30"/>
                  <a:gd name="T16" fmla="*/ 32 w 120"/>
                  <a:gd name="T17" fmla="*/ 24 h 30"/>
                  <a:gd name="T18" fmla="*/ 20 w 120"/>
                  <a:gd name="T19" fmla="*/ 18 h 30"/>
                  <a:gd name="T20" fmla="*/ 10 w 120"/>
                  <a:gd name="T21" fmla="*/ 10 h 30"/>
                  <a:gd name="T22" fmla="*/ 0 w 120"/>
                  <a:gd name="T23" fmla="*/ 0 h 30"/>
                  <a:gd name="T24" fmla="*/ 0 w 120"/>
                  <a:gd name="T25" fmla="*/ 0 h 30"/>
                  <a:gd name="T26" fmla="*/ 8 w 120"/>
                  <a:gd name="T27" fmla="*/ 6 h 30"/>
                  <a:gd name="T28" fmla="*/ 16 w 120"/>
                  <a:gd name="T29" fmla="*/ 12 h 30"/>
                  <a:gd name="T30" fmla="*/ 30 w 120"/>
                  <a:gd name="T31" fmla="*/ 18 h 30"/>
                  <a:gd name="T32" fmla="*/ 46 w 120"/>
                  <a:gd name="T33" fmla="*/ 20 h 30"/>
                  <a:gd name="T34" fmla="*/ 68 w 120"/>
                  <a:gd name="T35" fmla="*/ 22 h 30"/>
                  <a:gd name="T36" fmla="*/ 92 w 120"/>
                  <a:gd name="T37" fmla="*/ 18 h 30"/>
                  <a:gd name="T38" fmla="*/ 106 w 120"/>
                  <a:gd name="T39" fmla="*/ 14 h 30"/>
                  <a:gd name="T40" fmla="*/ 120 w 120"/>
                  <a:gd name="T41" fmla="*/ 8 h 30"/>
                  <a:gd name="T42" fmla="*/ 120 w 120"/>
                  <a:gd name="T43" fmla="*/ 8 h 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0"/>
                  <a:gd name="T67" fmla="*/ 0 h 30"/>
                  <a:gd name="T68" fmla="*/ 120 w 120"/>
                  <a:gd name="T69" fmla="*/ 30 h 3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0" h="30">
                    <a:moveTo>
                      <a:pt x="120" y="8"/>
                    </a:moveTo>
                    <a:lnTo>
                      <a:pt x="120" y="8"/>
                    </a:lnTo>
                    <a:lnTo>
                      <a:pt x="110" y="14"/>
                    </a:lnTo>
                    <a:lnTo>
                      <a:pt x="96" y="22"/>
                    </a:lnTo>
                    <a:lnTo>
                      <a:pt x="80" y="26"/>
                    </a:lnTo>
                    <a:lnTo>
                      <a:pt x="62" y="30"/>
                    </a:lnTo>
                    <a:lnTo>
                      <a:pt x="52" y="30"/>
                    </a:lnTo>
                    <a:lnTo>
                      <a:pt x="42" y="28"/>
                    </a:lnTo>
                    <a:lnTo>
                      <a:pt x="32" y="24"/>
                    </a:lnTo>
                    <a:lnTo>
                      <a:pt x="20" y="18"/>
                    </a:lnTo>
                    <a:lnTo>
                      <a:pt x="10" y="10"/>
                    </a:lnTo>
                    <a:lnTo>
                      <a:pt x="0" y="0"/>
                    </a:lnTo>
                    <a:lnTo>
                      <a:pt x="8" y="6"/>
                    </a:lnTo>
                    <a:lnTo>
                      <a:pt x="16" y="12"/>
                    </a:lnTo>
                    <a:lnTo>
                      <a:pt x="30" y="18"/>
                    </a:lnTo>
                    <a:lnTo>
                      <a:pt x="46" y="20"/>
                    </a:lnTo>
                    <a:lnTo>
                      <a:pt x="68" y="22"/>
                    </a:lnTo>
                    <a:lnTo>
                      <a:pt x="92" y="18"/>
                    </a:lnTo>
                    <a:lnTo>
                      <a:pt x="106" y="14"/>
                    </a:lnTo>
                    <a:lnTo>
                      <a:pt x="120" y="8"/>
                    </a:lnTo>
                    <a:close/>
                  </a:path>
                </a:pathLst>
              </a:custGeom>
              <a:solidFill>
                <a:srgbClr val="FFA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5" name="Freeform 61"/>
              <p:cNvSpPr>
                <a:spLocks/>
              </p:cNvSpPr>
              <p:nvPr/>
            </p:nvSpPr>
            <p:spPr bwMode="auto">
              <a:xfrm>
                <a:off x="2991" y="2102"/>
                <a:ext cx="58" cy="58"/>
              </a:xfrm>
              <a:custGeom>
                <a:avLst/>
                <a:gdLst>
                  <a:gd name="T0" fmla="*/ 58 w 58"/>
                  <a:gd name="T1" fmla="*/ 58 h 58"/>
                  <a:gd name="T2" fmla="*/ 58 w 58"/>
                  <a:gd name="T3" fmla="*/ 58 h 58"/>
                  <a:gd name="T4" fmla="*/ 56 w 58"/>
                  <a:gd name="T5" fmla="*/ 46 h 58"/>
                  <a:gd name="T6" fmla="*/ 54 w 58"/>
                  <a:gd name="T7" fmla="*/ 36 h 58"/>
                  <a:gd name="T8" fmla="*/ 50 w 58"/>
                  <a:gd name="T9" fmla="*/ 24 h 58"/>
                  <a:gd name="T10" fmla="*/ 44 w 58"/>
                  <a:gd name="T11" fmla="*/ 14 h 58"/>
                  <a:gd name="T12" fmla="*/ 38 w 58"/>
                  <a:gd name="T13" fmla="*/ 8 h 58"/>
                  <a:gd name="T14" fmla="*/ 34 w 58"/>
                  <a:gd name="T15" fmla="*/ 4 h 58"/>
                  <a:gd name="T16" fmla="*/ 26 w 58"/>
                  <a:gd name="T17" fmla="*/ 2 h 58"/>
                  <a:gd name="T18" fmla="*/ 18 w 58"/>
                  <a:gd name="T19" fmla="*/ 0 h 58"/>
                  <a:gd name="T20" fmla="*/ 10 w 58"/>
                  <a:gd name="T21" fmla="*/ 0 h 58"/>
                  <a:gd name="T22" fmla="*/ 0 w 58"/>
                  <a:gd name="T23" fmla="*/ 0 h 58"/>
                  <a:gd name="T24" fmla="*/ 0 w 58"/>
                  <a:gd name="T25" fmla="*/ 0 h 58"/>
                  <a:gd name="T26" fmla="*/ 16 w 58"/>
                  <a:gd name="T27" fmla="*/ 4 h 58"/>
                  <a:gd name="T28" fmla="*/ 28 w 58"/>
                  <a:gd name="T29" fmla="*/ 8 h 58"/>
                  <a:gd name="T30" fmla="*/ 36 w 58"/>
                  <a:gd name="T31" fmla="*/ 16 h 58"/>
                  <a:gd name="T32" fmla="*/ 44 w 58"/>
                  <a:gd name="T33" fmla="*/ 24 h 58"/>
                  <a:gd name="T34" fmla="*/ 48 w 58"/>
                  <a:gd name="T35" fmla="*/ 32 h 58"/>
                  <a:gd name="T36" fmla="*/ 52 w 58"/>
                  <a:gd name="T37" fmla="*/ 42 h 58"/>
                  <a:gd name="T38" fmla="*/ 58 w 58"/>
                  <a:gd name="T39" fmla="*/ 58 h 58"/>
                  <a:gd name="T40" fmla="*/ 58 w 58"/>
                  <a:gd name="T41" fmla="*/ 58 h 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8"/>
                  <a:gd name="T64" fmla="*/ 0 h 58"/>
                  <a:gd name="T65" fmla="*/ 58 w 58"/>
                  <a:gd name="T66" fmla="*/ 58 h 5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8" h="58">
                    <a:moveTo>
                      <a:pt x="58" y="58"/>
                    </a:moveTo>
                    <a:lnTo>
                      <a:pt x="58" y="58"/>
                    </a:lnTo>
                    <a:lnTo>
                      <a:pt x="56" y="46"/>
                    </a:lnTo>
                    <a:lnTo>
                      <a:pt x="54" y="36"/>
                    </a:lnTo>
                    <a:lnTo>
                      <a:pt x="50" y="24"/>
                    </a:lnTo>
                    <a:lnTo>
                      <a:pt x="44" y="14"/>
                    </a:lnTo>
                    <a:lnTo>
                      <a:pt x="38" y="8"/>
                    </a:lnTo>
                    <a:lnTo>
                      <a:pt x="34" y="4"/>
                    </a:lnTo>
                    <a:lnTo>
                      <a:pt x="26" y="2"/>
                    </a:lnTo>
                    <a:lnTo>
                      <a:pt x="18" y="0"/>
                    </a:lnTo>
                    <a:lnTo>
                      <a:pt x="10" y="0"/>
                    </a:lnTo>
                    <a:lnTo>
                      <a:pt x="0" y="0"/>
                    </a:lnTo>
                    <a:lnTo>
                      <a:pt x="16" y="4"/>
                    </a:lnTo>
                    <a:lnTo>
                      <a:pt x="28" y="8"/>
                    </a:lnTo>
                    <a:lnTo>
                      <a:pt x="36" y="16"/>
                    </a:lnTo>
                    <a:lnTo>
                      <a:pt x="44" y="24"/>
                    </a:lnTo>
                    <a:lnTo>
                      <a:pt x="48" y="32"/>
                    </a:lnTo>
                    <a:lnTo>
                      <a:pt x="52" y="42"/>
                    </a:lnTo>
                    <a:lnTo>
                      <a:pt x="58" y="58"/>
                    </a:lnTo>
                    <a:close/>
                  </a:path>
                </a:pathLst>
              </a:custGeom>
              <a:solidFill>
                <a:srgbClr val="FFA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6" name="Freeform 62"/>
              <p:cNvSpPr>
                <a:spLocks/>
              </p:cNvSpPr>
              <p:nvPr/>
            </p:nvSpPr>
            <p:spPr bwMode="auto">
              <a:xfrm>
                <a:off x="2755" y="1912"/>
                <a:ext cx="94" cy="62"/>
              </a:xfrm>
              <a:custGeom>
                <a:avLst/>
                <a:gdLst>
                  <a:gd name="T0" fmla="*/ 94 w 94"/>
                  <a:gd name="T1" fmla="*/ 28 h 62"/>
                  <a:gd name="T2" fmla="*/ 94 w 94"/>
                  <a:gd name="T3" fmla="*/ 28 h 62"/>
                  <a:gd name="T4" fmla="*/ 78 w 94"/>
                  <a:gd name="T5" fmla="*/ 12 h 62"/>
                  <a:gd name="T6" fmla="*/ 78 w 94"/>
                  <a:gd name="T7" fmla="*/ 12 h 62"/>
                  <a:gd name="T8" fmla="*/ 72 w 94"/>
                  <a:gd name="T9" fmla="*/ 6 h 62"/>
                  <a:gd name="T10" fmla="*/ 66 w 94"/>
                  <a:gd name="T11" fmla="*/ 2 h 62"/>
                  <a:gd name="T12" fmla="*/ 62 w 94"/>
                  <a:gd name="T13" fmla="*/ 0 h 62"/>
                  <a:gd name="T14" fmla="*/ 58 w 94"/>
                  <a:gd name="T15" fmla="*/ 0 h 62"/>
                  <a:gd name="T16" fmla="*/ 48 w 94"/>
                  <a:gd name="T17" fmla="*/ 2 h 62"/>
                  <a:gd name="T18" fmla="*/ 40 w 94"/>
                  <a:gd name="T19" fmla="*/ 4 h 62"/>
                  <a:gd name="T20" fmla="*/ 40 w 94"/>
                  <a:gd name="T21" fmla="*/ 4 h 62"/>
                  <a:gd name="T22" fmla="*/ 30 w 94"/>
                  <a:gd name="T23" fmla="*/ 4 h 62"/>
                  <a:gd name="T24" fmla="*/ 18 w 94"/>
                  <a:gd name="T25" fmla="*/ 8 h 62"/>
                  <a:gd name="T26" fmla="*/ 14 w 94"/>
                  <a:gd name="T27" fmla="*/ 12 h 62"/>
                  <a:gd name="T28" fmla="*/ 8 w 94"/>
                  <a:gd name="T29" fmla="*/ 16 h 62"/>
                  <a:gd name="T30" fmla="*/ 6 w 94"/>
                  <a:gd name="T31" fmla="*/ 20 h 62"/>
                  <a:gd name="T32" fmla="*/ 4 w 94"/>
                  <a:gd name="T33" fmla="*/ 28 h 62"/>
                  <a:gd name="T34" fmla="*/ 4 w 94"/>
                  <a:gd name="T35" fmla="*/ 28 h 62"/>
                  <a:gd name="T36" fmla="*/ 0 w 94"/>
                  <a:gd name="T37" fmla="*/ 62 h 62"/>
                  <a:gd name="T38" fmla="*/ 0 w 94"/>
                  <a:gd name="T39" fmla="*/ 62 h 62"/>
                  <a:gd name="T40" fmla="*/ 22 w 94"/>
                  <a:gd name="T41" fmla="*/ 46 h 62"/>
                  <a:gd name="T42" fmla="*/ 40 w 94"/>
                  <a:gd name="T43" fmla="*/ 36 h 62"/>
                  <a:gd name="T44" fmla="*/ 48 w 94"/>
                  <a:gd name="T45" fmla="*/ 32 h 62"/>
                  <a:gd name="T46" fmla="*/ 56 w 94"/>
                  <a:gd name="T47" fmla="*/ 32 h 62"/>
                  <a:gd name="T48" fmla="*/ 56 w 94"/>
                  <a:gd name="T49" fmla="*/ 32 h 62"/>
                  <a:gd name="T50" fmla="*/ 66 w 94"/>
                  <a:gd name="T51" fmla="*/ 34 h 62"/>
                  <a:gd name="T52" fmla="*/ 78 w 94"/>
                  <a:gd name="T53" fmla="*/ 36 h 62"/>
                  <a:gd name="T54" fmla="*/ 88 w 94"/>
                  <a:gd name="T55" fmla="*/ 34 h 62"/>
                  <a:gd name="T56" fmla="*/ 94 w 94"/>
                  <a:gd name="T57" fmla="*/ 28 h 6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4"/>
                  <a:gd name="T88" fmla="*/ 0 h 62"/>
                  <a:gd name="T89" fmla="*/ 94 w 94"/>
                  <a:gd name="T90" fmla="*/ 62 h 6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4" h="62">
                    <a:moveTo>
                      <a:pt x="94" y="28"/>
                    </a:moveTo>
                    <a:lnTo>
                      <a:pt x="94" y="28"/>
                    </a:lnTo>
                    <a:lnTo>
                      <a:pt x="78" y="12"/>
                    </a:lnTo>
                    <a:lnTo>
                      <a:pt x="72" y="6"/>
                    </a:lnTo>
                    <a:lnTo>
                      <a:pt x="66" y="2"/>
                    </a:lnTo>
                    <a:lnTo>
                      <a:pt x="62" y="0"/>
                    </a:lnTo>
                    <a:lnTo>
                      <a:pt x="58" y="0"/>
                    </a:lnTo>
                    <a:lnTo>
                      <a:pt x="48" y="2"/>
                    </a:lnTo>
                    <a:lnTo>
                      <a:pt x="40" y="4"/>
                    </a:lnTo>
                    <a:lnTo>
                      <a:pt x="30" y="4"/>
                    </a:lnTo>
                    <a:lnTo>
                      <a:pt x="18" y="8"/>
                    </a:lnTo>
                    <a:lnTo>
                      <a:pt x="14" y="12"/>
                    </a:lnTo>
                    <a:lnTo>
                      <a:pt x="8" y="16"/>
                    </a:lnTo>
                    <a:lnTo>
                      <a:pt x="6" y="20"/>
                    </a:lnTo>
                    <a:lnTo>
                      <a:pt x="4" y="28"/>
                    </a:lnTo>
                    <a:lnTo>
                      <a:pt x="0" y="62"/>
                    </a:lnTo>
                    <a:lnTo>
                      <a:pt x="22" y="46"/>
                    </a:lnTo>
                    <a:lnTo>
                      <a:pt x="40" y="36"/>
                    </a:lnTo>
                    <a:lnTo>
                      <a:pt x="48" y="32"/>
                    </a:lnTo>
                    <a:lnTo>
                      <a:pt x="56" y="32"/>
                    </a:lnTo>
                    <a:lnTo>
                      <a:pt x="66" y="34"/>
                    </a:lnTo>
                    <a:lnTo>
                      <a:pt x="78" y="36"/>
                    </a:lnTo>
                    <a:lnTo>
                      <a:pt x="88" y="34"/>
                    </a:lnTo>
                    <a:lnTo>
                      <a:pt x="94" y="28"/>
                    </a:lnTo>
                    <a:close/>
                  </a:path>
                </a:pathLst>
              </a:custGeom>
              <a:solidFill>
                <a:srgbClr val="FFC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7" name="Freeform 63"/>
              <p:cNvSpPr>
                <a:spLocks/>
              </p:cNvSpPr>
              <p:nvPr/>
            </p:nvSpPr>
            <p:spPr bwMode="auto">
              <a:xfrm>
                <a:off x="2753" y="1904"/>
                <a:ext cx="94" cy="76"/>
              </a:xfrm>
              <a:custGeom>
                <a:avLst/>
                <a:gdLst>
                  <a:gd name="T0" fmla="*/ 2 w 94"/>
                  <a:gd name="T1" fmla="*/ 76 h 76"/>
                  <a:gd name="T2" fmla="*/ 2 w 94"/>
                  <a:gd name="T3" fmla="*/ 76 h 76"/>
                  <a:gd name="T4" fmla="*/ 0 w 94"/>
                  <a:gd name="T5" fmla="*/ 62 h 76"/>
                  <a:gd name="T6" fmla="*/ 0 w 94"/>
                  <a:gd name="T7" fmla="*/ 52 h 76"/>
                  <a:gd name="T8" fmla="*/ 0 w 94"/>
                  <a:gd name="T9" fmla="*/ 38 h 76"/>
                  <a:gd name="T10" fmla="*/ 2 w 94"/>
                  <a:gd name="T11" fmla="*/ 26 h 76"/>
                  <a:gd name="T12" fmla="*/ 8 w 94"/>
                  <a:gd name="T13" fmla="*/ 16 h 76"/>
                  <a:gd name="T14" fmla="*/ 12 w 94"/>
                  <a:gd name="T15" fmla="*/ 10 h 76"/>
                  <a:gd name="T16" fmla="*/ 18 w 94"/>
                  <a:gd name="T17" fmla="*/ 8 h 76"/>
                  <a:gd name="T18" fmla="*/ 26 w 94"/>
                  <a:gd name="T19" fmla="*/ 6 h 76"/>
                  <a:gd name="T20" fmla="*/ 34 w 94"/>
                  <a:gd name="T21" fmla="*/ 4 h 76"/>
                  <a:gd name="T22" fmla="*/ 34 w 94"/>
                  <a:gd name="T23" fmla="*/ 4 h 76"/>
                  <a:gd name="T24" fmla="*/ 46 w 94"/>
                  <a:gd name="T25" fmla="*/ 4 h 76"/>
                  <a:gd name="T26" fmla="*/ 56 w 94"/>
                  <a:gd name="T27" fmla="*/ 6 h 76"/>
                  <a:gd name="T28" fmla="*/ 68 w 94"/>
                  <a:gd name="T29" fmla="*/ 8 h 76"/>
                  <a:gd name="T30" fmla="*/ 72 w 94"/>
                  <a:gd name="T31" fmla="*/ 6 h 76"/>
                  <a:gd name="T32" fmla="*/ 76 w 94"/>
                  <a:gd name="T33" fmla="*/ 4 h 76"/>
                  <a:gd name="T34" fmla="*/ 76 w 94"/>
                  <a:gd name="T35" fmla="*/ 4 h 76"/>
                  <a:gd name="T36" fmla="*/ 84 w 94"/>
                  <a:gd name="T37" fmla="*/ 0 h 76"/>
                  <a:gd name="T38" fmla="*/ 90 w 94"/>
                  <a:gd name="T39" fmla="*/ 0 h 76"/>
                  <a:gd name="T40" fmla="*/ 94 w 94"/>
                  <a:gd name="T41" fmla="*/ 4 h 76"/>
                  <a:gd name="T42" fmla="*/ 94 w 94"/>
                  <a:gd name="T43" fmla="*/ 10 h 76"/>
                  <a:gd name="T44" fmla="*/ 94 w 94"/>
                  <a:gd name="T45" fmla="*/ 18 h 76"/>
                  <a:gd name="T46" fmla="*/ 88 w 94"/>
                  <a:gd name="T47" fmla="*/ 22 h 76"/>
                  <a:gd name="T48" fmla="*/ 82 w 94"/>
                  <a:gd name="T49" fmla="*/ 26 h 76"/>
                  <a:gd name="T50" fmla="*/ 70 w 94"/>
                  <a:gd name="T51" fmla="*/ 24 h 76"/>
                  <a:gd name="T52" fmla="*/ 70 w 94"/>
                  <a:gd name="T53" fmla="*/ 24 h 76"/>
                  <a:gd name="T54" fmla="*/ 52 w 94"/>
                  <a:gd name="T55" fmla="*/ 20 h 76"/>
                  <a:gd name="T56" fmla="*/ 42 w 94"/>
                  <a:gd name="T57" fmla="*/ 20 h 76"/>
                  <a:gd name="T58" fmla="*/ 32 w 94"/>
                  <a:gd name="T59" fmla="*/ 22 h 76"/>
                  <a:gd name="T60" fmla="*/ 24 w 94"/>
                  <a:gd name="T61" fmla="*/ 24 h 76"/>
                  <a:gd name="T62" fmla="*/ 18 w 94"/>
                  <a:gd name="T63" fmla="*/ 28 h 76"/>
                  <a:gd name="T64" fmla="*/ 12 w 94"/>
                  <a:gd name="T65" fmla="*/ 34 h 76"/>
                  <a:gd name="T66" fmla="*/ 8 w 94"/>
                  <a:gd name="T67" fmla="*/ 42 h 76"/>
                  <a:gd name="T68" fmla="*/ 8 w 94"/>
                  <a:gd name="T69" fmla="*/ 42 h 76"/>
                  <a:gd name="T70" fmla="*/ 4 w 94"/>
                  <a:gd name="T71" fmla="*/ 60 h 76"/>
                  <a:gd name="T72" fmla="*/ 2 w 94"/>
                  <a:gd name="T73" fmla="*/ 70 h 76"/>
                  <a:gd name="T74" fmla="*/ 2 w 94"/>
                  <a:gd name="T75" fmla="*/ 76 h 76"/>
                  <a:gd name="T76" fmla="*/ 2 w 94"/>
                  <a:gd name="T77" fmla="*/ 76 h 7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4"/>
                  <a:gd name="T118" fmla="*/ 0 h 76"/>
                  <a:gd name="T119" fmla="*/ 94 w 94"/>
                  <a:gd name="T120" fmla="*/ 76 h 7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4" h="76">
                    <a:moveTo>
                      <a:pt x="2" y="76"/>
                    </a:moveTo>
                    <a:lnTo>
                      <a:pt x="2" y="76"/>
                    </a:lnTo>
                    <a:lnTo>
                      <a:pt x="0" y="62"/>
                    </a:lnTo>
                    <a:lnTo>
                      <a:pt x="0" y="52"/>
                    </a:lnTo>
                    <a:lnTo>
                      <a:pt x="0" y="38"/>
                    </a:lnTo>
                    <a:lnTo>
                      <a:pt x="2" y="26"/>
                    </a:lnTo>
                    <a:lnTo>
                      <a:pt x="8" y="16"/>
                    </a:lnTo>
                    <a:lnTo>
                      <a:pt x="12" y="10"/>
                    </a:lnTo>
                    <a:lnTo>
                      <a:pt x="18" y="8"/>
                    </a:lnTo>
                    <a:lnTo>
                      <a:pt x="26" y="6"/>
                    </a:lnTo>
                    <a:lnTo>
                      <a:pt x="34" y="4"/>
                    </a:lnTo>
                    <a:lnTo>
                      <a:pt x="46" y="4"/>
                    </a:lnTo>
                    <a:lnTo>
                      <a:pt x="56" y="6"/>
                    </a:lnTo>
                    <a:lnTo>
                      <a:pt x="68" y="8"/>
                    </a:lnTo>
                    <a:lnTo>
                      <a:pt x="72" y="6"/>
                    </a:lnTo>
                    <a:lnTo>
                      <a:pt x="76" y="4"/>
                    </a:lnTo>
                    <a:lnTo>
                      <a:pt x="84" y="0"/>
                    </a:lnTo>
                    <a:lnTo>
                      <a:pt x="90" y="0"/>
                    </a:lnTo>
                    <a:lnTo>
                      <a:pt x="94" y="4"/>
                    </a:lnTo>
                    <a:lnTo>
                      <a:pt x="94" y="10"/>
                    </a:lnTo>
                    <a:lnTo>
                      <a:pt x="94" y="18"/>
                    </a:lnTo>
                    <a:lnTo>
                      <a:pt x="88" y="22"/>
                    </a:lnTo>
                    <a:lnTo>
                      <a:pt x="82" y="26"/>
                    </a:lnTo>
                    <a:lnTo>
                      <a:pt x="70" y="24"/>
                    </a:lnTo>
                    <a:lnTo>
                      <a:pt x="52" y="20"/>
                    </a:lnTo>
                    <a:lnTo>
                      <a:pt x="42" y="20"/>
                    </a:lnTo>
                    <a:lnTo>
                      <a:pt x="32" y="22"/>
                    </a:lnTo>
                    <a:lnTo>
                      <a:pt x="24" y="24"/>
                    </a:lnTo>
                    <a:lnTo>
                      <a:pt x="18" y="28"/>
                    </a:lnTo>
                    <a:lnTo>
                      <a:pt x="12" y="34"/>
                    </a:lnTo>
                    <a:lnTo>
                      <a:pt x="8" y="42"/>
                    </a:lnTo>
                    <a:lnTo>
                      <a:pt x="4" y="60"/>
                    </a:lnTo>
                    <a:lnTo>
                      <a:pt x="2" y="70"/>
                    </a:lnTo>
                    <a:lnTo>
                      <a:pt x="2" y="76"/>
                    </a:lnTo>
                    <a:close/>
                  </a:path>
                </a:pathLst>
              </a:custGeom>
              <a:solidFill>
                <a:srgbClr val="FA610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8" name="Freeform 64"/>
              <p:cNvSpPr>
                <a:spLocks/>
              </p:cNvSpPr>
              <p:nvPr/>
            </p:nvSpPr>
            <p:spPr bwMode="auto">
              <a:xfrm>
                <a:off x="2747" y="1926"/>
                <a:ext cx="128" cy="178"/>
              </a:xfrm>
              <a:custGeom>
                <a:avLst/>
                <a:gdLst>
                  <a:gd name="T0" fmla="*/ 46 w 128"/>
                  <a:gd name="T1" fmla="*/ 178 h 178"/>
                  <a:gd name="T2" fmla="*/ 46 w 128"/>
                  <a:gd name="T3" fmla="*/ 178 h 178"/>
                  <a:gd name="T4" fmla="*/ 62 w 128"/>
                  <a:gd name="T5" fmla="*/ 172 h 178"/>
                  <a:gd name="T6" fmla="*/ 78 w 128"/>
                  <a:gd name="T7" fmla="*/ 168 h 178"/>
                  <a:gd name="T8" fmla="*/ 92 w 128"/>
                  <a:gd name="T9" fmla="*/ 168 h 178"/>
                  <a:gd name="T10" fmla="*/ 104 w 128"/>
                  <a:gd name="T11" fmla="*/ 170 h 178"/>
                  <a:gd name="T12" fmla="*/ 104 w 128"/>
                  <a:gd name="T13" fmla="*/ 170 h 178"/>
                  <a:gd name="T14" fmla="*/ 110 w 128"/>
                  <a:gd name="T15" fmla="*/ 162 h 178"/>
                  <a:gd name="T16" fmla="*/ 116 w 128"/>
                  <a:gd name="T17" fmla="*/ 152 h 178"/>
                  <a:gd name="T18" fmla="*/ 120 w 128"/>
                  <a:gd name="T19" fmla="*/ 142 h 178"/>
                  <a:gd name="T20" fmla="*/ 124 w 128"/>
                  <a:gd name="T21" fmla="*/ 130 h 178"/>
                  <a:gd name="T22" fmla="*/ 126 w 128"/>
                  <a:gd name="T23" fmla="*/ 118 h 178"/>
                  <a:gd name="T24" fmla="*/ 128 w 128"/>
                  <a:gd name="T25" fmla="*/ 106 h 178"/>
                  <a:gd name="T26" fmla="*/ 128 w 128"/>
                  <a:gd name="T27" fmla="*/ 92 h 178"/>
                  <a:gd name="T28" fmla="*/ 126 w 128"/>
                  <a:gd name="T29" fmla="*/ 80 h 178"/>
                  <a:gd name="T30" fmla="*/ 126 w 128"/>
                  <a:gd name="T31" fmla="*/ 80 h 178"/>
                  <a:gd name="T32" fmla="*/ 122 w 128"/>
                  <a:gd name="T33" fmla="*/ 62 h 178"/>
                  <a:gd name="T34" fmla="*/ 116 w 128"/>
                  <a:gd name="T35" fmla="*/ 46 h 178"/>
                  <a:gd name="T36" fmla="*/ 108 w 128"/>
                  <a:gd name="T37" fmla="*/ 30 h 178"/>
                  <a:gd name="T38" fmla="*/ 98 w 128"/>
                  <a:gd name="T39" fmla="*/ 18 h 178"/>
                  <a:gd name="T40" fmla="*/ 88 w 128"/>
                  <a:gd name="T41" fmla="*/ 10 h 178"/>
                  <a:gd name="T42" fmla="*/ 76 w 128"/>
                  <a:gd name="T43" fmla="*/ 4 h 178"/>
                  <a:gd name="T44" fmla="*/ 62 w 128"/>
                  <a:gd name="T45" fmla="*/ 0 h 178"/>
                  <a:gd name="T46" fmla="*/ 50 w 128"/>
                  <a:gd name="T47" fmla="*/ 2 h 178"/>
                  <a:gd name="T48" fmla="*/ 50 w 128"/>
                  <a:gd name="T49" fmla="*/ 2 h 178"/>
                  <a:gd name="T50" fmla="*/ 38 w 128"/>
                  <a:gd name="T51" fmla="*/ 6 h 178"/>
                  <a:gd name="T52" fmla="*/ 28 w 128"/>
                  <a:gd name="T53" fmla="*/ 14 h 178"/>
                  <a:gd name="T54" fmla="*/ 18 w 128"/>
                  <a:gd name="T55" fmla="*/ 24 h 178"/>
                  <a:gd name="T56" fmla="*/ 10 w 128"/>
                  <a:gd name="T57" fmla="*/ 38 h 178"/>
                  <a:gd name="T58" fmla="*/ 4 w 128"/>
                  <a:gd name="T59" fmla="*/ 54 h 178"/>
                  <a:gd name="T60" fmla="*/ 2 w 128"/>
                  <a:gd name="T61" fmla="*/ 70 h 178"/>
                  <a:gd name="T62" fmla="*/ 0 w 128"/>
                  <a:gd name="T63" fmla="*/ 88 h 178"/>
                  <a:gd name="T64" fmla="*/ 2 w 128"/>
                  <a:gd name="T65" fmla="*/ 106 h 178"/>
                  <a:gd name="T66" fmla="*/ 2 w 128"/>
                  <a:gd name="T67" fmla="*/ 106 h 178"/>
                  <a:gd name="T68" fmla="*/ 8 w 128"/>
                  <a:gd name="T69" fmla="*/ 130 h 178"/>
                  <a:gd name="T70" fmla="*/ 18 w 128"/>
                  <a:gd name="T71" fmla="*/ 150 h 178"/>
                  <a:gd name="T72" fmla="*/ 30 w 128"/>
                  <a:gd name="T73" fmla="*/ 168 h 178"/>
                  <a:gd name="T74" fmla="*/ 38 w 128"/>
                  <a:gd name="T75" fmla="*/ 174 h 178"/>
                  <a:gd name="T76" fmla="*/ 46 w 128"/>
                  <a:gd name="T77" fmla="*/ 178 h 178"/>
                  <a:gd name="T78" fmla="*/ 46 w 128"/>
                  <a:gd name="T79" fmla="*/ 178 h 17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
                  <a:gd name="T121" fmla="*/ 0 h 178"/>
                  <a:gd name="T122" fmla="*/ 128 w 128"/>
                  <a:gd name="T123" fmla="*/ 178 h 17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 h="178">
                    <a:moveTo>
                      <a:pt x="46" y="178"/>
                    </a:moveTo>
                    <a:lnTo>
                      <a:pt x="46" y="178"/>
                    </a:lnTo>
                    <a:lnTo>
                      <a:pt x="62" y="172"/>
                    </a:lnTo>
                    <a:lnTo>
                      <a:pt x="78" y="168"/>
                    </a:lnTo>
                    <a:lnTo>
                      <a:pt x="92" y="168"/>
                    </a:lnTo>
                    <a:lnTo>
                      <a:pt x="104" y="170"/>
                    </a:lnTo>
                    <a:lnTo>
                      <a:pt x="110" y="162"/>
                    </a:lnTo>
                    <a:lnTo>
                      <a:pt x="116" y="152"/>
                    </a:lnTo>
                    <a:lnTo>
                      <a:pt x="120" y="142"/>
                    </a:lnTo>
                    <a:lnTo>
                      <a:pt x="124" y="130"/>
                    </a:lnTo>
                    <a:lnTo>
                      <a:pt x="126" y="118"/>
                    </a:lnTo>
                    <a:lnTo>
                      <a:pt x="128" y="106"/>
                    </a:lnTo>
                    <a:lnTo>
                      <a:pt x="128" y="92"/>
                    </a:lnTo>
                    <a:lnTo>
                      <a:pt x="126" y="80"/>
                    </a:lnTo>
                    <a:lnTo>
                      <a:pt x="122" y="62"/>
                    </a:lnTo>
                    <a:lnTo>
                      <a:pt x="116" y="46"/>
                    </a:lnTo>
                    <a:lnTo>
                      <a:pt x="108" y="30"/>
                    </a:lnTo>
                    <a:lnTo>
                      <a:pt x="98" y="18"/>
                    </a:lnTo>
                    <a:lnTo>
                      <a:pt x="88" y="10"/>
                    </a:lnTo>
                    <a:lnTo>
                      <a:pt x="76" y="4"/>
                    </a:lnTo>
                    <a:lnTo>
                      <a:pt x="62" y="0"/>
                    </a:lnTo>
                    <a:lnTo>
                      <a:pt x="50" y="2"/>
                    </a:lnTo>
                    <a:lnTo>
                      <a:pt x="38" y="6"/>
                    </a:lnTo>
                    <a:lnTo>
                      <a:pt x="28" y="14"/>
                    </a:lnTo>
                    <a:lnTo>
                      <a:pt x="18" y="24"/>
                    </a:lnTo>
                    <a:lnTo>
                      <a:pt x="10" y="38"/>
                    </a:lnTo>
                    <a:lnTo>
                      <a:pt x="4" y="54"/>
                    </a:lnTo>
                    <a:lnTo>
                      <a:pt x="2" y="70"/>
                    </a:lnTo>
                    <a:lnTo>
                      <a:pt x="0" y="88"/>
                    </a:lnTo>
                    <a:lnTo>
                      <a:pt x="2" y="106"/>
                    </a:lnTo>
                    <a:lnTo>
                      <a:pt x="8" y="130"/>
                    </a:lnTo>
                    <a:lnTo>
                      <a:pt x="18" y="150"/>
                    </a:lnTo>
                    <a:lnTo>
                      <a:pt x="30" y="168"/>
                    </a:lnTo>
                    <a:lnTo>
                      <a:pt x="38" y="174"/>
                    </a:lnTo>
                    <a:lnTo>
                      <a:pt x="46" y="178"/>
                    </a:lnTo>
                    <a:close/>
                  </a:path>
                </a:pathLst>
              </a:custGeom>
              <a:solidFill>
                <a:srgbClr val="FFC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9" name="Freeform 65"/>
              <p:cNvSpPr>
                <a:spLocks/>
              </p:cNvSpPr>
              <p:nvPr/>
            </p:nvSpPr>
            <p:spPr bwMode="auto">
              <a:xfrm>
                <a:off x="2757" y="1944"/>
                <a:ext cx="108" cy="166"/>
              </a:xfrm>
              <a:custGeom>
                <a:avLst/>
                <a:gdLst>
                  <a:gd name="T0" fmla="*/ 42 w 108"/>
                  <a:gd name="T1" fmla="*/ 2 h 166"/>
                  <a:gd name="T2" fmla="*/ 42 w 108"/>
                  <a:gd name="T3" fmla="*/ 2 h 166"/>
                  <a:gd name="T4" fmla="*/ 52 w 108"/>
                  <a:gd name="T5" fmla="*/ 0 h 166"/>
                  <a:gd name="T6" fmla="*/ 62 w 108"/>
                  <a:gd name="T7" fmla="*/ 4 h 166"/>
                  <a:gd name="T8" fmla="*/ 72 w 108"/>
                  <a:gd name="T9" fmla="*/ 10 h 166"/>
                  <a:gd name="T10" fmla="*/ 82 w 108"/>
                  <a:gd name="T11" fmla="*/ 18 h 166"/>
                  <a:gd name="T12" fmla="*/ 90 w 108"/>
                  <a:gd name="T13" fmla="*/ 28 h 166"/>
                  <a:gd name="T14" fmla="*/ 98 w 108"/>
                  <a:gd name="T15" fmla="*/ 42 h 166"/>
                  <a:gd name="T16" fmla="*/ 102 w 108"/>
                  <a:gd name="T17" fmla="*/ 58 h 166"/>
                  <a:gd name="T18" fmla="*/ 106 w 108"/>
                  <a:gd name="T19" fmla="*/ 74 h 166"/>
                  <a:gd name="T20" fmla="*/ 106 w 108"/>
                  <a:gd name="T21" fmla="*/ 74 h 166"/>
                  <a:gd name="T22" fmla="*/ 108 w 108"/>
                  <a:gd name="T23" fmla="*/ 98 h 166"/>
                  <a:gd name="T24" fmla="*/ 104 w 108"/>
                  <a:gd name="T25" fmla="*/ 122 h 166"/>
                  <a:gd name="T26" fmla="*/ 98 w 108"/>
                  <a:gd name="T27" fmla="*/ 142 h 166"/>
                  <a:gd name="T28" fmla="*/ 94 w 108"/>
                  <a:gd name="T29" fmla="*/ 150 h 166"/>
                  <a:gd name="T30" fmla="*/ 88 w 108"/>
                  <a:gd name="T31" fmla="*/ 158 h 166"/>
                  <a:gd name="T32" fmla="*/ 88 w 108"/>
                  <a:gd name="T33" fmla="*/ 158 h 166"/>
                  <a:gd name="T34" fmla="*/ 78 w 108"/>
                  <a:gd name="T35" fmla="*/ 156 h 166"/>
                  <a:gd name="T36" fmla="*/ 64 w 108"/>
                  <a:gd name="T37" fmla="*/ 156 h 166"/>
                  <a:gd name="T38" fmla="*/ 52 w 108"/>
                  <a:gd name="T39" fmla="*/ 160 h 166"/>
                  <a:gd name="T40" fmla="*/ 38 w 108"/>
                  <a:gd name="T41" fmla="*/ 166 h 166"/>
                  <a:gd name="T42" fmla="*/ 38 w 108"/>
                  <a:gd name="T43" fmla="*/ 166 h 166"/>
                  <a:gd name="T44" fmla="*/ 26 w 108"/>
                  <a:gd name="T45" fmla="*/ 156 h 166"/>
                  <a:gd name="T46" fmla="*/ 14 w 108"/>
                  <a:gd name="T47" fmla="*/ 140 h 166"/>
                  <a:gd name="T48" fmla="*/ 6 w 108"/>
                  <a:gd name="T49" fmla="*/ 122 h 166"/>
                  <a:gd name="T50" fmla="*/ 0 w 108"/>
                  <a:gd name="T51" fmla="*/ 100 h 166"/>
                  <a:gd name="T52" fmla="*/ 0 w 108"/>
                  <a:gd name="T53" fmla="*/ 100 h 166"/>
                  <a:gd name="T54" fmla="*/ 0 w 108"/>
                  <a:gd name="T55" fmla="*/ 82 h 166"/>
                  <a:gd name="T56" fmla="*/ 0 w 108"/>
                  <a:gd name="T57" fmla="*/ 66 h 166"/>
                  <a:gd name="T58" fmla="*/ 4 w 108"/>
                  <a:gd name="T59" fmla="*/ 50 h 166"/>
                  <a:gd name="T60" fmla="*/ 8 w 108"/>
                  <a:gd name="T61" fmla="*/ 36 h 166"/>
                  <a:gd name="T62" fmla="*/ 14 w 108"/>
                  <a:gd name="T63" fmla="*/ 24 h 166"/>
                  <a:gd name="T64" fmla="*/ 22 w 108"/>
                  <a:gd name="T65" fmla="*/ 14 h 166"/>
                  <a:gd name="T66" fmla="*/ 32 w 108"/>
                  <a:gd name="T67" fmla="*/ 6 h 166"/>
                  <a:gd name="T68" fmla="*/ 42 w 108"/>
                  <a:gd name="T69" fmla="*/ 2 h 166"/>
                  <a:gd name="T70" fmla="*/ 42 w 108"/>
                  <a:gd name="T71" fmla="*/ 2 h 1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8"/>
                  <a:gd name="T109" fmla="*/ 0 h 166"/>
                  <a:gd name="T110" fmla="*/ 108 w 108"/>
                  <a:gd name="T111" fmla="*/ 166 h 16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8" h="166">
                    <a:moveTo>
                      <a:pt x="42" y="2"/>
                    </a:moveTo>
                    <a:lnTo>
                      <a:pt x="42" y="2"/>
                    </a:lnTo>
                    <a:lnTo>
                      <a:pt x="52" y="0"/>
                    </a:lnTo>
                    <a:lnTo>
                      <a:pt x="62" y="4"/>
                    </a:lnTo>
                    <a:lnTo>
                      <a:pt x="72" y="10"/>
                    </a:lnTo>
                    <a:lnTo>
                      <a:pt x="82" y="18"/>
                    </a:lnTo>
                    <a:lnTo>
                      <a:pt x="90" y="28"/>
                    </a:lnTo>
                    <a:lnTo>
                      <a:pt x="98" y="42"/>
                    </a:lnTo>
                    <a:lnTo>
                      <a:pt x="102" y="58"/>
                    </a:lnTo>
                    <a:lnTo>
                      <a:pt x="106" y="74"/>
                    </a:lnTo>
                    <a:lnTo>
                      <a:pt x="108" y="98"/>
                    </a:lnTo>
                    <a:lnTo>
                      <a:pt x="104" y="122"/>
                    </a:lnTo>
                    <a:lnTo>
                      <a:pt x="98" y="142"/>
                    </a:lnTo>
                    <a:lnTo>
                      <a:pt x="94" y="150"/>
                    </a:lnTo>
                    <a:lnTo>
                      <a:pt x="88" y="158"/>
                    </a:lnTo>
                    <a:lnTo>
                      <a:pt x="78" y="156"/>
                    </a:lnTo>
                    <a:lnTo>
                      <a:pt x="64" y="156"/>
                    </a:lnTo>
                    <a:lnTo>
                      <a:pt x="52" y="160"/>
                    </a:lnTo>
                    <a:lnTo>
                      <a:pt x="38" y="166"/>
                    </a:lnTo>
                    <a:lnTo>
                      <a:pt x="26" y="156"/>
                    </a:lnTo>
                    <a:lnTo>
                      <a:pt x="14" y="140"/>
                    </a:lnTo>
                    <a:lnTo>
                      <a:pt x="6" y="122"/>
                    </a:lnTo>
                    <a:lnTo>
                      <a:pt x="0" y="100"/>
                    </a:lnTo>
                    <a:lnTo>
                      <a:pt x="0" y="82"/>
                    </a:lnTo>
                    <a:lnTo>
                      <a:pt x="0" y="66"/>
                    </a:lnTo>
                    <a:lnTo>
                      <a:pt x="4" y="50"/>
                    </a:lnTo>
                    <a:lnTo>
                      <a:pt x="8" y="36"/>
                    </a:lnTo>
                    <a:lnTo>
                      <a:pt x="14" y="24"/>
                    </a:lnTo>
                    <a:lnTo>
                      <a:pt x="22" y="14"/>
                    </a:lnTo>
                    <a:lnTo>
                      <a:pt x="32" y="6"/>
                    </a:lnTo>
                    <a:lnTo>
                      <a:pt x="42" y="2"/>
                    </a:lnTo>
                    <a:close/>
                  </a:path>
                </a:pathLst>
              </a:custGeom>
              <a:solidFill>
                <a:srgbClr val="FF7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30" name="Freeform 66"/>
              <p:cNvSpPr>
                <a:spLocks/>
              </p:cNvSpPr>
              <p:nvPr/>
            </p:nvSpPr>
            <p:spPr bwMode="auto">
              <a:xfrm>
                <a:off x="2763" y="1954"/>
                <a:ext cx="94" cy="152"/>
              </a:xfrm>
              <a:custGeom>
                <a:avLst/>
                <a:gdLst>
                  <a:gd name="T0" fmla="*/ 40 w 94"/>
                  <a:gd name="T1" fmla="*/ 0 h 152"/>
                  <a:gd name="T2" fmla="*/ 40 w 94"/>
                  <a:gd name="T3" fmla="*/ 0 h 152"/>
                  <a:gd name="T4" fmla="*/ 48 w 94"/>
                  <a:gd name="T5" fmla="*/ 0 h 152"/>
                  <a:gd name="T6" fmla="*/ 58 w 94"/>
                  <a:gd name="T7" fmla="*/ 4 h 152"/>
                  <a:gd name="T8" fmla="*/ 66 w 94"/>
                  <a:gd name="T9" fmla="*/ 10 h 152"/>
                  <a:gd name="T10" fmla="*/ 74 w 94"/>
                  <a:gd name="T11" fmla="*/ 18 h 152"/>
                  <a:gd name="T12" fmla="*/ 82 w 94"/>
                  <a:gd name="T13" fmla="*/ 30 h 152"/>
                  <a:gd name="T14" fmla="*/ 88 w 94"/>
                  <a:gd name="T15" fmla="*/ 42 h 152"/>
                  <a:gd name="T16" fmla="*/ 92 w 94"/>
                  <a:gd name="T17" fmla="*/ 56 h 152"/>
                  <a:gd name="T18" fmla="*/ 94 w 94"/>
                  <a:gd name="T19" fmla="*/ 72 h 152"/>
                  <a:gd name="T20" fmla="*/ 94 w 94"/>
                  <a:gd name="T21" fmla="*/ 72 h 152"/>
                  <a:gd name="T22" fmla="*/ 94 w 94"/>
                  <a:gd name="T23" fmla="*/ 94 h 152"/>
                  <a:gd name="T24" fmla="*/ 90 w 94"/>
                  <a:gd name="T25" fmla="*/ 116 h 152"/>
                  <a:gd name="T26" fmla="*/ 84 w 94"/>
                  <a:gd name="T27" fmla="*/ 134 h 152"/>
                  <a:gd name="T28" fmla="*/ 78 w 94"/>
                  <a:gd name="T29" fmla="*/ 140 h 152"/>
                  <a:gd name="T30" fmla="*/ 74 w 94"/>
                  <a:gd name="T31" fmla="*/ 146 h 152"/>
                  <a:gd name="T32" fmla="*/ 74 w 94"/>
                  <a:gd name="T33" fmla="*/ 146 h 152"/>
                  <a:gd name="T34" fmla="*/ 58 w 94"/>
                  <a:gd name="T35" fmla="*/ 146 h 152"/>
                  <a:gd name="T36" fmla="*/ 48 w 94"/>
                  <a:gd name="T37" fmla="*/ 148 h 152"/>
                  <a:gd name="T38" fmla="*/ 40 w 94"/>
                  <a:gd name="T39" fmla="*/ 152 h 152"/>
                  <a:gd name="T40" fmla="*/ 40 w 94"/>
                  <a:gd name="T41" fmla="*/ 152 h 152"/>
                  <a:gd name="T42" fmla="*/ 32 w 94"/>
                  <a:gd name="T43" fmla="*/ 148 h 152"/>
                  <a:gd name="T44" fmla="*/ 26 w 94"/>
                  <a:gd name="T45" fmla="*/ 142 h 152"/>
                  <a:gd name="T46" fmla="*/ 20 w 94"/>
                  <a:gd name="T47" fmla="*/ 134 h 152"/>
                  <a:gd name="T48" fmla="*/ 14 w 94"/>
                  <a:gd name="T49" fmla="*/ 126 h 152"/>
                  <a:gd name="T50" fmla="*/ 6 w 94"/>
                  <a:gd name="T51" fmla="*/ 106 h 152"/>
                  <a:gd name="T52" fmla="*/ 2 w 94"/>
                  <a:gd name="T53" fmla="*/ 94 h 152"/>
                  <a:gd name="T54" fmla="*/ 0 w 94"/>
                  <a:gd name="T55" fmla="*/ 82 h 152"/>
                  <a:gd name="T56" fmla="*/ 0 w 94"/>
                  <a:gd name="T57" fmla="*/ 82 h 152"/>
                  <a:gd name="T58" fmla="*/ 0 w 94"/>
                  <a:gd name="T59" fmla="*/ 68 h 152"/>
                  <a:gd name="T60" fmla="*/ 0 w 94"/>
                  <a:gd name="T61" fmla="*/ 52 h 152"/>
                  <a:gd name="T62" fmla="*/ 4 w 94"/>
                  <a:gd name="T63" fmla="*/ 38 h 152"/>
                  <a:gd name="T64" fmla="*/ 8 w 94"/>
                  <a:gd name="T65" fmla="*/ 26 h 152"/>
                  <a:gd name="T66" fmla="*/ 14 w 94"/>
                  <a:gd name="T67" fmla="*/ 16 h 152"/>
                  <a:gd name="T68" fmla="*/ 22 w 94"/>
                  <a:gd name="T69" fmla="*/ 8 h 152"/>
                  <a:gd name="T70" fmla="*/ 30 w 94"/>
                  <a:gd name="T71" fmla="*/ 2 h 152"/>
                  <a:gd name="T72" fmla="*/ 40 w 94"/>
                  <a:gd name="T73" fmla="*/ 0 h 152"/>
                  <a:gd name="T74" fmla="*/ 40 w 94"/>
                  <a:gd name="T75" fmla="*/ 0 h 1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4"/>
                  <a:gd name="T115" fmla="*/ 0 h 152"/>
                  <a:gd name="T116" fmla="*/ 94 w 94"/>
                  <a:gd name="T117" fmla="*/ 152 h 15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4" h="152">
                    <a:moveTo>
                      <a:pt x="40" y="0"/>
                    </a:moveTo>
                    <a:lnTo>
                      <a:pt x="40" y="0"/>
                    </a:lnTo>
                    <a:lnTo>
                      <a:pt x="48" y="0"/>
                    </a:lnTo>
                    <a:lnTo>
                      <a:pt x="58" y="4"/>
                    </a:lnTo>
                    <a:lnTo>
                      <a:pt x="66" y="10"/>
                    </a:lnTo>
                    <a:lnTo>
                      <a:pt x="74" y="18"/>
                    </a:lnTo>
                    <a:lnTo>
                      <a:pt x="82" y="30"/>
                    </a:lnTo>
                    <a:lnTo>
                      <a:pt x="88" y="42"/>
                    </a:lnTo>
                    <a:lnTo>
                      <a:pt x="92" y="56"/>
                    </a:lnTo>
                    <a:lnTo>
                      <a:pt x="94" y="72"/>
                    </a:lnTo>
                    <a:lnTo>
                      <a:pt x="94" y="94"/>
                    </a:lnTo>
                    <a:lnTo>
                      <a:pt x="90" y="116"/>
                    </a:lnTo>
                    <a:lnTo>
                      <a:pt x="84" y="134"/>
                    </a:lnTo>
                    <a:lnTo>
                      <a:pt x="78" y="140"/>
                    </a:lnTo>
                    <a:lnTo>
                      <a:pt x="74" y="146"/>
                    </a:lnTo>
                    <a:lnTo>
                      <a:pt x="58" y="146"/>
                    </a:lnTo>
                    <a:lnTo>
                      <a:pt x="48" y="148"/>
                    </a:lnTo>
                    <a:lnTo>
                      <a:pt x="40" y="152"/>
                    </a:lnTo>
                    <a:lnTo>
                      <a:pt x="32" y="148"/>
                    </a:lnTo>
                    <a:lnTo>
                      <a:pt x="26" y="142"/>
                    </a:lnTo>
                    <a:lnTo>
                      <a:pt x="20" y="134"/>
                    </a:lnTo>
                    <a:lnTo>
                      <a:pt x="14" y="126"/>
                    </a:lnTo>
                    <a:lnTo>
                      <a:pt x="6" y="106"/>
                    </a:lnTo>
                    <a:lnTo>
                      <a:pt x="2" y="94"/>
                    </a:lnTo>
                    <a:lnTo>
                      <a:pt x="0" y="82"/>
                    </a:lnTo>
                    <a:lnTo>
                      <a:pt x="0" y="68"/>
                    </a:lnTo>
                    <a:lnTo>
                      <a:pt x="0" y="52"/>
                    </a:lnTo>
                    <a:lnTo>
                      <a:pt x="4" y="38"/>
                    </a:lnTo>
                    <a:lnTo>
                      <a:pt x="8" y="26"/>
                    </a:lnTo>
                    <a:lnTo>
                      <a:pt x="14" y="16"/>
                    </a:lnTo>
                    <a:lnTo>
                      <a:pt x="22" y="8"/>
                    </a:lnTo>
                    <a:lnTo>
                      <a:pt x="30" y="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31" name="Freeform 67"/>
              <p:cNvSpPr>
                <a:spLocks/>
              </p:cNvSpPr>
              <p:nvPr/>
            </p:nvSpPr>
            <p:spPr bwMode="auto">
              <a:xfrm>
                <a:off x="2763" y="1954"/>
                <a:ext cx="94" cy="92"/>
              </a:xfrm>
              <a:custGeom>
                <a:avLst/>
                <a:gdLst>
                  <a:gd name="T0" fmla="*/ 40 w 94"/>
                  <a:gd name="T1" fmla="*/ 14 h 92"/>
                  <a:gd name="T2" fmla="*/ 40 w 94"/>
                  <a:gd name="T3" fmla="*/ 14 h 92"/>
                  <a:gd name="T4" fmla="*/ 32 w 94"/>
                  <a:gd name="T5" fmla="*/ 16 h 92"/>
                  <a:gd name="T6" fmla="*/ 24 w 94"/>
                  <a:gd name="T7" fmla="*/ 22 h 92"/>
                  <a:gd name="T8" fmla="*/ 16 w 94"/>
                  <a:gd name="T9" fmla="*/ 30 h 92"/>
                  <a:gd name="T10" fmla="*/ 10 w 94"/>
                  <a:gd name="T11" fmla="*/ 38 h 92"/>
                  <a:gd name="T12" fmla="*/ 6 w 94"/>
                  <a:gd name="T13" fmla="*/ 50 h 92"/>
                  <a:gd name="T14" fmla="*/ 4 w 94"/>
                  <a:gd name="T15" fmla="*/ 64 h 92"/>
                  <a:gd name="T16" fmla="*/ 2 w 94"/>
                  <a:gd name="T17" fmla="*/ 78 h 92"/>
                  <a:gd name="T18" fmla="*/ 2 w 94"/>
                  <a:gd name="T19" fmla="*/ 92 h 92"/>
                  <a:gd name="T20" fmla="*/ 2 w 94"/>
                  <a:gd name="T21" fmla="*/ 92 h 92"/>
                  <a:gd name="T22" fmla="*/ 0 w 94"/>
                  <a:gd name="T23" fmla="*/ 82 h 92"/>
                  <a:gd name="T24" fmla="*/ 0 w 94"/>
                  <a:gd name="T25" fmla="*/ 82 h 92"/>
                  <a:gd name="T26" fmla="*/ 0 w 94"/>
                  <a:gd name="T27" fmla="*/ 68 h 92"/>
                  <a:gd name="T28" fmla="*/ 0 w 94"/>
                  <a:gd name="T29" fmla="*/ 52 h 92"/>
                  <a:gd name="T30" fmla="*/ 4 w 94"/>
                  <a:gd name="T31" fmla="*/ 38 h 92"/>
                  <a:gd name="T32" fmla="*/ 8 w 94"/>
                  <a:gd name="T33" fmla="*/ 26 h 92"/>
                  <a:gd name="T34" fmla="*/ 14 w 94"/>
                  <a:gd name="T35" fmla="*/ 16 h 92"/>
                  <a:gd name="T36" fmla="*/ 22 w 94"/>
                  <a:gd name="T37" fmla="*/ 8 h 92"/>
                  <a:gd name="T38" fmla="*/ 30 w 94"/>
                  <a:gd name="T39" fmla="*/ 2 h 92"/>
                  <a:gd name="T40" fmla="*/ 40 w 94"/>
                  <a:gd name="T41" fmla="*/ 0 h 92"/>
                  <a:gd name="T42" fmla="*/ 40 w 94"/>
                  <a:gd name="T43" fmla="*/ 0 h 92"/>
                  <a:gd name="T44" fmla="*/ 48 w 94"/>
                  <a:gd name="T45" fmla="*/ 0 h 92"/>
                  <a:gd name="T46" fmla="*/ 58 w 94"/>
                  <a:gd name="T47" fmla="*/ 4 h 92"/>
                  <a:gd name="T48" fmla="*/ 66 w 94"/>
                  <a:gd name="T49" fmla="*/ 10 h 92"/>
                  <a:gd name="T50" fmla="*/ 74 w 94"/>
                  <a:gd name="T51" fmla="*/ 18 h 92"/>
                  <a:gd name="T52" fmla="*/ 82 w 94"/>
                  <a:gd name="T53" fmla="*/ 30 h 92"/>
                  <a:gd name="T54" fmla="*/ 88 w 94"/>
                  <a:gd name="T55" fmla="*/ 42 h 92"/>
                  <a:gd name="T56" fmla="*/ 92 w 94"/>
                  <a:gd name="T57" fmla="*/ 56 h 92"/>
                  <a:gd name="T58" fmla="*/ 94 w 94"/>
                  <a:gd name="T59" fmla="*/ 72 h 92"/>
                  <a:gd name="T60" fmla="*/ 94 w 94"/>
                  <a:gd name="T61" fmla="*/ 72 h 92"/>
                  <a:gd name="T62" fmla="*/ 94 w 94"/>
                  <a:gd name="T63" fmla="*/ 76 h 92"/>
                  <a:gd name="T64" fmla="*/ 94 w 94"/>
                  <a:gd name="T65" fmla="*/ 76 h 92"/>
                  <a:gd name="T66" fmla="*/ 92 w 94"/>
                  <a:gd name="T67" fmla="*/ 62 h 92"/>
                  <a:gd name="T68" fmla="*/ 86 w 94"/>
                  <a:gd name="T69" fmla="*/ 50 h 92"/>
                  <a:gd name="T70" fmla="*/ 80 w 94"/>
                  <a:gd name="T71" fmla="*/ 38 h 92"/>
                  <a:gd name="T72" fmla="*/ 74 w 94"/>
                  <a:gd name="T73" fmla="*/ 30 h 92"/>
                  <a:gd name="T74" fmla="*/ 66 w 94"/>
                  <a:gd name="T75" fmla="*/ 22 h 92"/>
                  <a:gd name="T76" fmla="*/ 58 w 94"/>
                  <a:gd name="T77" fmla="*/ 16 h 92"/>
                  <a:gd name="T78" fmla="*/ 50 w 94"/>
                  <a:gd name="T79" fmla="*/ 14 h 92"/>
                  <a:gd name="T80" fmla="*/ 40 w 94"/>
                  <a:gd name="T81" fmla="*/ 14 h 92"/>
                  <a:gd name="T82" fmla="*/ 40 w 94"/>
                  <a:gd name="T83" fmla="*/ 14 h 9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4"/>
                  <a:gd name="T127" fmla="*/ 0 h 92"/>
                  <a:gd name="T128" fmla="*/ 94 w 94"/>
                  <a:gd name="T129" fmla="*/ 92 h 9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4" h="92">
                    <a:moveTo>
                      <a:pt x="40" y="14"/>
                    </a:moveTo>
                    <a:lnTo>
                      <a:pt x="40" y="14"/>
                    </a:lnTo>
                    <a:lnTo>
                      <a:pt x="32" y="16"/>
                    </a:lnTo>
                    <a:lnTo>
                      <a:pt x="24" y="22"/>
                    </a:lnTo>
                    <a:lnTo>
                      <a:pt x="16" y="30"/>
                    </a:lnTo>
                    <a:lnTo>
                      <a:pt x="10" y="38"/>
                    </a:lnTo>
                    <a:lnTo>
                      <a:pt x="6" y="50"/>
                    </a:lnTo>
                    <a:lnTo>
                      <a:pt x="4" y="64"/>
                    </a:lnTo>
                    <a:lnTo>
                      <a:pt x="2" y="78"/>
                    </a:lnTo>
                    <a:lnTo>
                      <a:pt x="2" y="92"/>
                    </a:lnTo>
                    <a:lnTo>
                      <a:pt x="0" y="82"/>
                    </a:lnTo>
                    <a:lnTo>
                      <a:pt x="0" y="68"/>
                    </a:lnTo>
                    <a:lnTo>
                      <a:pt x="0" y="52"/>
                    </a:lnTo>
                    <a:lnTo>
                      <a:pt x="4" y="38"/>
                    </a:lnTo>
                    <a:lnTo>
                      <a:pt x="8" y="26"/>
                    </a:lnTo>
                    <a:lnTo>
                      <a:pt x="14" y="16"/>
                    </a:lnTo>
                    <a:lnTo>
                      <a:pt x="22" y="8"/>
                    </a:lnTo>
                    <a:lnTo>
                      <a:pt x="30" y="2"/>
                    </a:lnTo>
                    <a:lnTo>
                      <a:pt x="40" y="0"/>
                    </a:lnTo>
                    <a:lnTo>
                      <a:pt x="48" y="0"/>
                    </a:lnTo>
                    <a:lnTo>
                      <a:pt x="58" y="4"/>
                    </a:lnTo>
                    <a:lnTo>
                      <a:pt x="66" y="10"/>
                    </a:lnTo>
                    <a:lnTo>
                      <a:pt x="74" y="18"/>
                    </a:lnTo>
                    <a:lnTo>
                      <a:pt x="82" y="30"/>
                    </a:lnTo>
                    <a:lnTo>
                      <a:pt x="88" y="42"/>
                    </a:lnTo>
                    <a:lnTo>
                      <a:pt x="92" y="56"/>
                    </a:lnTo>
                    <a:lnTo>
                      <a:pt x="94" y="72"/>
                    </a:lnTo>
                    <a:lnTo>
                      <a:pt x="94" y="76"/>
                    </a:lnTo>
                    <a:lnTo>
                      <a:pt x="92" y="62"/>
                    </a:lnTo>
                    <a:lnTo>
                      <a:pt x="86" y="50"/>
                    </a:lnTo>
                    <a:lnTo>
                      <a:pt x="80" y="38"/>
                    </a:lnTo>
                    <a:lnTo>
                      <a:pt x="74" y="30"/>
                    </a:lnTo>
                    <a:lnTo>
                      <a:pt x="66" y="22"/>
                    </a:lnTo>
                    <a:lnTo>
                      <a:pt x="58" y="16"/>
                    </a:lnTo>
                    <a:lnTo>
                      <a:pt x="50" y="14"/>
                    </a:lnTo>
                    <a:lnTo>
                      <a:pt x="40" y="1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32" name="Freeform 68"/>
              <p:cNvSpPr>
                <a:spLocks/>
              </p:cNvSpPr>
              <p:nvPr/>
            </p:nvSpPr>
            <p:spPr bwMode="auto">
              <a:xfrm>
                <a:off x="2779" y="1976"/>
                <a:ext cx="66" cy="96"/>
              </a:xfrm>
              <a:custGeom>
                <a:avLst/>
                <a:gdLst>
                  <a:gd name="T0" fmla="*/ 0 w 66"/>
                  <a:gd name="T1" fmla="*/ 54 h 96"/>
                  <a:gd name="T2" fmla="*/ 0 w 66"/>
                  <a:gd name="T3" fmla="*/ 54 h 96"/>
                  <a:gd name="T4" fmla="*/ 2 w 66"/>
                  <a:gd name="T5" fmla="*/ 64 h 96"/>
                  <a:gd name="T6" fmla="*/ 4 w 66"/>
                  <a:gd name="T7" fmla="*/ 72 h 96"/>
                  <a:gd name="T8" fmla="*/ 10 w 66"/>
                  <a:gd name="T9" fmla="*/ 80 h 96"/>
                  <a:gd name="T10" fmla="*/ 14 w 66"/>
                  <a:gd name="T11" fmla="*/ 86 h 96"/>
                  <a:gd name="T12" fmla="*/ 20 w 66"/>
                  <a:gd name="T13" fmla="*/ 90 h 96"/>
                  <a:gd name="T14" fmla="*/ 26 w 66"/>
                  <a:gd name="T15" fmla="*/ 94 h 96"/>
                  <a:gd name="T16" fmla="*/ 32 w 66"/>
                  <a:gd name="T17" fmla="*/ 96 h 96"/>
                  <a:gd name="T18" fmla="*/ 38 w 66"/>
                  <a:gd name="T19" fmla="*/ 96 h 96"/>
                  <a:gd name="T20" fmla="*/ 38 w 66"/>
                  <a:gd name="T21" fmla="*/ 96 h 96"/>
                  <a:gd name="T22" fmla="*/ 46 w 66"/>
                  <a:gd name="T23" fmla="*/ 94 h 96"/>
                  <a:gd name="T24" fmla="*/ 52 w 66"/>
                  <a:gd name="T25" fmla="*/ 90 h 96"/>
                  <a:gd name="T26" fmla="*/ 56 w 66"/>
                  <a:gd name="T27" fmla="*/ 84 h 96"/>
                  <a:gd name="T28" fmla="*/ 60 w 66"/>
                  <a:gd name="T29" fmla="*/ 78 h 96"/>
                  <a:gd name="T30" fmla="*/ 62 w 66"/>
                  <a:gd name="T31" fmla="*/ 70 h 96"/>
                  <a:gd name="T32" fmla="*/ 64 w 66"/>
                  <a:gd name="T33" fmla="*/ 62 h 96"/>
                  <a:gd name="T34" fmla="*/ 66 w 66"/>
                  <a:gd name="T35" fmla="*/ 52 h 96"/>
                  <a:gd name="T36" fmla="*/ 64 w 66"/>
                  <a:gd name="T37" fmla="*/ 42 h 96"/>
                  <a:gd name="T38" fmla="*/ 64 w 66"/>
                  <a:gd name="T39" fmla="*/ 42 h 96"/>
                  <a:gd name="T40" fmla="*/ 62 w 66"/>
                  <a:gd name="T41" fmla="*/ 34 h 96"/>
                  <a:gd name="T42" fmla="*/ 60 w 66"/>
                  <a:gd name="T43" fmla="*/ 24 h 96"/>
                  <a:gd name="T44" fmla="*/ 56 w 66"/>
                  <a:gd name="T45" fmla="*/ 18 h 96"/>
                  <a:gd name="T46" fmla="*/ 50 w 66"/>
                  <a:gd name="T47" fmla="*/ 10 h 96"/>
                  <a:gd name="T48" fmla="*/ 44 w 66"/>
                  <a:gd name="T49" fmla="*/ 6 h 96"/>
                  <a:gd name="T50" fmla="*/ 38 w 66"/>
                  <a:gd name="T51" fmla="*/ 2 h 96"/>
                  <a:gd name="T52" fmla="*/ 32 w 66"/>
                  <a:gd name="T53" fmla="*/ 0 h 96"/>
                  <a:gd name="T54" fmla="*/ 26 w 66"/>
                  <a:gd name="T55" fmla="*/ 0 h 96"/>
                  <a:gd name="T56" fmla="*/ 26 w 66"/>
                  <a:gd name="T57" fmla="*/ 0 h 96"/>
                  <a:gd name="T58" fmla="*/ 20 w 66"/>
                  <a:gd name="T59" fmla="*/ 2 h 96"/>
                  <a:gd name="T60" fmla="*/ 14 w 66"/>
                  <a:gd name="T61" fmla="*/ 6 h 96"/>
                  <a:gd name="T62" fmla="*/ 8 w 66"/>
                  <a:gd name="T63" fmla="*/ 12 h 96"/>
                  <a:gd name="T64" fmla="*/ 4 w 66"/>
                  <a:gd name="T65" fmla="*/ 18 h 96"/>
                  <a:gd name="T66" fmla="*/ 2 w 66"/>
                  <a:gd name="T67" fmla="*/ 26 h 96"/>
                  <a:gd name="T68" fmla="*/ 0 w 66"/>
                  <a:gd name="T69" fmla="*/ 34 h 96"/>
                  <a:gd name="T70" fmla="*/ 0 w 66"/>
                  <a:gd name="T71" fmla="*/ 44 h 96"/>
                  <a:gd name="T72" fmla="*/ 0 w 66"/>
                  <a:gd name="T73" fmla="*/ 54 h 96"/>
                  <a:gd name="T74" fmla="*/ 0 w 66"/>
                  <a:gd name="T75" fmla="*/ 54 h 9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
                  <a:gd name="T115" fmla="*/ 0 h 96"/>
                  <a:gd name="T116" fmla="*/ 66 w 66"/>
                  <a:gd name="T117" fmla="*/ 96 h 9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 h="96">
                    <a:moveTo>
                      <a:pt x="0" y="54"/>
                    </a:moveTo>
                    <a:lnTo>
                      <a:pt x="0" y="54"/>
                    </a:lnTo>
                    <a:lnTo>
                      <a:pt x="2" y="64"/>
                    </a:lnTo>
                    <a:lnTo>
                      <a:pt x="4" y="72"/>
                    </a:lnTo>
                    <a:lnTo>
                      <a:pt x="10" y="80"/>
                    </a:lnTo>
                    <a:lnTo>
                      <a:pt x="14" y="86"/>
                    </a:lnTo>
                    <a:lnTo>
                      <a:pt x="20" y="90"/>
                    </a:lnTo>
                    <a:lnTo>
                      <a:pt x="26" y="94"/>
                    </a:lnTo>
                    <a:lnTo>
                      <a:pt x="32" y="96"/>
                    </a:lnTo>
                    <a:lnTo>
                      <a:pt x="38" y="96"/>
                    </a:lnTo>
                    <a:lnTo>
                      <a:pt x="46" y="94"/>
                    </a:lnTo>
                    <a:lnTo>
                      <a:pt x="52" y="90"/>
                    </a:lnTo>
                    <a:lnTo>
                      <a:pt x="56" y="84"/>
                    </a:lnTo>
                    <a:lnTo>
                      <a:pt x="60" y="78"/>
                    </a:lnTo>
                    <a:lnTo>
                      <a:pt x="62" y="70"/>
                    </a:lnTo>
                    <a:lnTo>
                      <a:pt x="64" y="62"/>
                    </a:lnTo>
                    <a:lnTo>
                      <a:pt x="66" y="52"/>
                    </a:lnTo>
                    <a:lnTo>
                      <a:pt x="64" y="42"/>
                    </a:lnTo>
                    <a:lnTo>
                      <a:pt x="62" y="34"/>
                    </a:lnTo>
                    <a:lnTo>
                      <a:pt x="60" y="24"/>
                    </a:lnTo>
                    <a:lnTo>
                      <a:pt x="56" y="18"/>
                    </a:lnTo>
                    <a:lnTo>
                      <a:pt x="50" y="10"/>
                    </a:lnTo>
                    <a:lnTo>
                      <a:pt x="44" y="6"/>
                    </a:lnTo>
                    <a:lnTo>
                      <a:pt x="38" y="2"/>
                    </a:lnTo>
                    <a:lnTo>
                      <a:pt x="32" y="0"/>
                    </a:lnTo>
                    <a:lnTo>
                      <a:pt x="26" y="0"/>
                    </a:lnTo>
                    <a:lnTo>
                      <a:pt x="20" y="2"/>
                    </a:lnTo>
                    <a:lnTo>
                      <a:pt x="14" y="6"/>
                    </a:lnTo>
                    <a:lnTo>
                      <a:pt x="8" y="12"/>
                    </a:lnTo>
                    <a:lnTo>
                      <a:pt x="4" y="18"/>
                    </a:lnTo>
                    <a:lnTo>
                      <a:pt x="2" y="26"/>
                    </a:lnTo>
                    <a:lnTo>
                      <a:pt x="0" y="34"/>
                    </a:lnTo>
                    <a:lnTo>
                      <a:pt x="0" y="44"/>
                    </a:lnTo>
                    <a:lnTo>
                      <a:pt x="0" y="54"/>
                    </a:lnTo>
                    <a:close/>
                  </a:path>
                </a:pathLst>
              </a:custGeom>
              <a:solidFill>
                <a:srgbClr val="1658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33" name="Freeform 69"/>
              <p:cNvSpPr>
                <a:spLocks/>
              </p:cNvSpPr>
              <p:nvPr/>
            </p:nvSpPr>
            <p:spPr bwMode="auto">
              <a:xfrm>
                <a:off x="2783" y="1984"/>
                <a:ext cx="56" cy="80"/>
              </a:xfrm>
              <a:custGeom>
                <a:avLst/>
                <a:gdLst>
                  <a:gd name="T0" fmla="*/ 0 w 56"/>
                  <a:gd name="T1" fmla="*/ 44 h 80"/>
                  <a:gd name="T2" fmla="*/ 0 w 56"/>
                  <a:gd name="T3" fmla="*/ 44 h 80"/>
                  <a:gd name="T4" fmla="*/ 6 w 56"/>
                  <a:gd name="T5" fmla="*/ 60 h 80"/>
                  <a:gd name="T6" fmla="*/ 12 w 56"/>
                  <a:gd name="T7" fmla="*/ 72 h 80"/>
                  <a:gd name="T8" fmla="*/ 18 w 56"/>
                  <a:gd name="T9" fmla="*/ 76 h 80"/>
                  <a:gd name="T10" fmla="*/ 22 w 56"/>
                  <a:gd name="T11" fmla="*/ 78 h 80"/>
                  <a:gd name="T12" fmla="*/ 28 w 56"/>
                  <a:gd name="T13" fmla="*/ 80 h 80"/>
                  <a:gd name="T14" fmla="*/ 34 w 56"/>
                  <a:gd name="T15" fmla="*/ 80 h 80"/>
                  <a:gd name="T16" fmla="*/ 34 w 56"/>
                  <a:gd name="T17" fmla="*/ 80 h 80"/>
                  <a:gd name="T18" fmla="*/ 40 w 56"/>
                  <a:gd name="T19" fmla="*/ 78 h 80"/>
                  <a:gd name="T20" fmla="*/ 44 w 56"/>
                  <a:gd name="T21" fmla="*/ 76 h 80"/>
                  <a:gd name="T22" fmla="*/ 48 w 56"/>
                  <a:gd name="T23" fmla="*/ 70 h 80"/>
                  <a:gd name="T24" fmla="*/ 52 w 56"/>
                  <a:gd name="T25" fmla="*/ 66 h 80"/>
                  <a:gd name="T26" fmla="*/ 56 w 56"/>
                  <a:gd name="T27" fmla="*/ 52 h 80"/>
                  <a:gd name="T28" fmla="*/ 56 w 56"/>
                  <a:gd name="T29" fmla="*/ 36 h 80"/>
                  <a:gd name="T30" fmla="*/ 56 w 56"/>
                  <a:gd name="T31" fmla="*/ 36 h 80"/>
                  <a:gd name="T32" fmla="*/ 52 w 56"/>
                  <a:gd name="T33" fmla="*/ 20 h 80"/>
                  <a:gd name="T34" fmla="*/ 44 w 56"/>
                  <a:gd name="T35" fmla="*/ 8 h 80"/>
                  <a:gd name="T36" fmla="*/ 38 w 56"/>
                  <a:gd name="T37" fmla="*/ 4 h 80"/>
                  <a:gd name="T38" fmla="*/ 34 w 56"/>
                  <a:gd name="T39" fmla="*/ 2 h 80"/>
                  <a:gd name="T40" fmla="*/ 28 w 56"/>
                  <a:gd name="T41" fmla="*/ 0 h 80"/>
                  <a:gd name="T42" fmla="*/ 22 w 56"/>
                  <a:gd name="T43" fmla="*/ 0 h 80"/>
                  <a:gd name="T44" fmla="*/ 22 w 56"/>
                  <a:gd name="T45" fmla="*/ 0 h 80"/>
                  <a:gd name="T46" fmla="*/ 18 w 56"/>
                  <a:gd name="T47" fmla="*/ 2 h 80"/>
                  <a:gd name="T48" fmla="*/ 12 w 56"/>
                  <a:gd name="T49" fmla="*/ 6 h 80"/>
                  <a:gd name="T50" fmla="*/ 8 w 56"/>
                  <a:gd name="T51" fmla="*/ 10 h 80"/>
                  <a:gd name="T52" fmla="*/ 4 w 56"/>
                  <a:gd name="T53" fmla="*/ 16 h 80"/>
                  <a:gd name="T54" fmla="*/ 0 w 56"/>
                  <a:gd name="T55" fmla="*/ 28 h 80"/>
                  <a:gd name="T56" fmla="*/ 0 w 56"/>
                  <a:gd name="T57" fmla="*/ 44 h 80"/>
                  <a:gd name="T58" fmla="*/ 0 w 56"/>
                  <a:gd name="T59" fmla="*/ 44 h 8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6"/>
                  <a:gd name="T91" fmla="*/ 0 h 80"/>
                  <a:gd name="T92" fmla="*/ 56 w 56"/>
                  <a:gd name="T93" fmla="*/ 80 h 8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6" h="80">
                    <a:moveTo>
                      <a:pt x="0" y="44"/>
                    </a:moveTo>
                    <a:lnTo>
                      <a:pt x="0" y="44"/>
                    </a:lnTo>
                    <a:lnTo>
                      <a:pt x="6" y="60"/>
                    </a:lnTo>
                    <a:lnTo>
                      <a:pt x="12" y="72"/>
                    </a:lnTo>
                    <a:lnTo>
                      <a:pt x="18" y="76"/>
                    </a:lnTo>
                    <a:lnTo>
                      <a:pt x="22" y="78"/>
                    </a:lnTo>
                    <a:lnTo>
                      <a:pt x="28" y="80"/>
                    </a:lnTo>
                    <a:lnTo>
                      <a:pt x="34" y="80"/>
                    </a:lnTo>
                    <a:lnTo>
                      <a:pt x="40" y="78"/>
                    </a:lnTo>
                    <a:lnTo>
                      <a:pt x="44" y="76"/>
                    </a:lnTo>
                    <a:lnTo>
                      <a:pt x="48" y="70"/>
                    </a:lnTo>
                    <a:lnTo>
                      <a:pt x="52" y="66"/>
                    </a:lnTo>
                    <a:lnTo>
                      <a:pt x="56" y="52"/>
                    </a:lnTo>
                    <a:lnTo>
                      <a:pt x="56" y="36"/>
                    </a:lnTo>
                    <a:lnTo>
                      <a:pt x="52" y="20"/>
                    </a:lnTo>
                    <a:lnTo>
                      <a:pt x="44" y="8"/>
                    </a:lnTo>
                    <a:lnTo>
                      <a:pt x="38" y="4"/>
                    </a:lnTo>
                    <a:lnTo>
                      <a:pt x="34" y="2"/>
                    </a:lnTo>
                    <a:lnTo>
                      <a:pt x="28" y="0"/>
                    </a:lnTo>
                    <a:lnTo>
                      <a:pt x="22" y="0"/>
                    </a:lnTo>
                    <a:lnTo>
                      <a:pt x="18" y="2"/>
                    </a:lnTo>
                    <a:lnTo>
                      <a:pt x="12" y="6"/>
                    </a:lnTo>
                    <a:lnTo>
                      <a:pt x="8" y="10"/>
                    </a:lnTo>
                    <a:lnTo>
                      <a:pt x="4" y="16"/>
                    </a:lnTo>
                    <a:lnTo>
                      <a:pt x="0" y="28"/>
                    </a:lnTo>
                    <a:lnTo>
                      <a:pt x="0" y="44"/>
                    </a:lnTo>
                    <a:close/>
                  </a:path>
                </a:pathLst>
              </a:custGeom>
              <a:solidFill>
                <a:srgbClr val="22A6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34" name="Freeform 70"/>
              <p:cNvSpPr>
                <a:spLocks/>
              </p:cNvSpPr>
              <p:nvPr/>
            </p:nvSpPr>
            <p:spPr bwMode="auto">
              <a:xfrm>
                <a:off x="2795" y="2002"/>
                <a:ext cx="34" cy="48"/>
              </a:xfrm>
              <a:custGeom>
                <a:avLst/>
                <a:gdLst>
                  <a:gd name="T0" fmla="*/ 0 w 34"/>
                  <a:gd name="T1" fmla="*/ 26 h 48"/>
                  <a:gd name="T2" fmla="*/ 0 w 34"/>
                  <a:gd name="T3" fmla="*/ 26 h 48"/>
                  <a:gd name="T4" fmla="*/ 2 w 34"/>
                  <a:gd name="T5" fmla="*/ 36 h 48"/>
                  <a:gd name="T6" fmla="*/ 6 w 34"/>
                  <a:gd name="T7" fmla="*/ 42 h 48"/>
                  <a:gd name="T8" fmla="*/ 12 w 34"/>
                  <a:gd name="T9" fmla="*/ 46 h 48"/>
                  <a:gd name="T10" fmla="*/ 20 w 34"/>
                  <a:gd name="T11" fmla="*/ 48 h 48"/>
                  <a:gd name="T12" fmla="*/ 20 w 34"/>
                  <a:gd name="T13" fmla="*/ 48 h 48"/>
                  <a:gd name="T14" fmla="*/ 26 w 34"/>
                  <a:gd name="T15" fmla="*/ 44 h 48"/>
                  <a:gd name="T16" fmla="*/ 30 w 34"/>
                  <a:gd name="T17" fmla="*/ 38 h 48"/>
                  <a:gd name="T18" fmla="*/ 34 w 34"/>
                  <a:gd name="T19" fmla="*/ 30 h 48"/>
                  <a:gd name="T20" fmla="*/ 34 w 34"/>
                  <a:gd name="T21" fmla="*/ 20 h 48"/>
                  <a:gd name="T22" fmla="*/ 34 w 34"/>
                  <a:gd name="T23" fmla="*/ 20 h 48"/>
                  <a:gd name="T24" fmla="*/ 30 w 34"/>
                  <a:gd name="T25" fmla="*/ 12 h 48"/>
                  <a:gd name="T26" fmla="*/ 26 w 34"/>
                  <a:gd name="T27" fmla="*/ 6 h 48"/>
                  <a:gd name="T28" fmla="*/ 20 w 34"/>
                  <a:gd name="T29" fmla="*/ 2 h 48"/>
                  <a:gd name="T30" fmla="*/ 14 w 34"/>
                  <a:gd name="T31" fmla="*/ 0 h 48"/>
                  <a:gd name="T32" fmla="*/ 14 w 34"/>
                  <a:gd name="T33" fmla="*/ 0 h 48"/>
                  <a:gd name="T34" fmla="*/ 6 w 34"/>
                  <a:gd name="T35" fmla="*/ 4 h 48"/>
                  <a:gd name="T36" fmla="*/ 2 w 34"/>
                  <a:gd name="T37" fmla="*/ 10 h 48"/>
                  <a:gd name="T38" fmla="*/ 0 w 34"/>
                  <a:gd name="T39" fmla="*/ 18 h 48"/>
                  <a:gd name="T40" fmla="*/ 0 w 34"/>
                  <a:gd name="T41" fmla="*/ 26 h 48"/>
                  <a:gd name="T42" fmla="*/ 0 w 34"/>
                  <a:gd name="T43" fmla="*/ 26 h 4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
                  <a:gd name="T67" fmla="*/ 0 h 48"/>
                  <a:gd name="T68" fmla="*/ 34 w 34"/>
                  <a:gd name="T69" fmla="*/ 48 h 4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 h="48">
                    <a:moveTo>
                      <a:pt x="0" y="26"/>
                    </a:moveTo>
                    <a:lnTo>
                      <a:pt x="0" y="26"/>
                    </a:lnTo>
                    <a:lnTo>
                      <a:pt x="2" y="36"/>
                    </a:lnTo>
                    <a:lnTo>
                      <a:pt x="6" y="42"/>
                    </a:lnTo>
                    <a:lnTo>
                      <a:pt x="12" y="46"/>
                    </a:lnTo>
                    <a:lnTo>
                      <a:pt x="20" y="48"/>
                    </a:lnTo>
                    <a:lnTo>
                      <a:pt x="26" y="44"/>
                    </a:lnTo>
                    <a:lnTo>
                      <a:pt x="30" y="38"/>
                    </a:lnTo>
                    <a:lnTo>
                      <a:pt x="34" y="30"/>
                    </a:lnTo>
                    <a:lnTo>
                      <a:pt x="34" y="20"/>
                    </a:lnTo>
                    <a:lnTo>
                      <a:pt x="30" y="12"/>
                    </a:lnTo>
                    <a:lnTo>
                      <a:pt x="26" y="6"/>
                    </a:lnTo>
                    <a:lnTo>
                      <a:pt x="20" y="2"/>
                    </a:lnTo>
                    <a:lnTo>
                      <a:pt x="14" y="0"/>
                    </a:lnTo>
                    <a:lnTo>
                      <a:pt x="6" y="4"/>
                    </a:lnTo>
                    <a:lnTo>
                      <a:pt x="2" y="10"/>
                    </a:lnTo>
                    <a:lnTo>
                      <a:pt x="0" y="18"/>
                    </a:lnTo>
                    <a:lnTo>
                      <a:pt x="0"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35" name="Freeform 71"/>
              <p:cNvSpPr>
                <a:spLocks/>
              </p:cNvSpPr>
              <p:nvPr/>
            </p:nvSpPr>
            <p:spPr bwMode="auto">
              <a:xfrm>
                <a:off x="2811" y="2000"/>
                <a:ext cx="14" cy="18"/>
              </a:xfrm>
              <a:custGeom>
                <a:avLst/>
                <a:gdLst>
                  <a:gd name="T0" fmla="*/ 0 w 14"/>
                  <a:gd name="T1" fmla="*/ 8 h 18"/>
                  <a:gd name="T2" fmla="*/ 0 w 14"/>
                  <a:gd name="T3" fmla="*/ 8 h 18"/>
                  <a:gd name="T4" fmla="*/ 2 w 14"/>
                  <a:gd name="T5" fmla="*/ 16 h 18"/>
                  <a:gd name="T6" fmla="*/ 4 w 14"/>
                  <a:gd name="T7" fmla="*/ 18 h 18"/>
                  <a:gd name="T8" fmla="*/ 6 w 14"/>
                  <a:gd name="T9" fmla="*/ 18 h 18"/>
                  <a:gd name="T10" fmla="*/ 6 w 14"/>
                  <a:gd name="T11" fmla="*/ 18 h 18"/>
                  <a:gd name="T12" fmla="*/ 10 w 14"/>
                  <a:gd name="T13" fmla="*/ 16 h 18"/>
                  <a:gd name="T14" fmla="*/ 12 w 14"/>
                  <a:gd name="T15" fmla="*/ 14 h 18"/>
                  <a:gd name="T16" fmla="*/ 14 w 14"/>
                  <a:gd name="T17" fmla="*/ 8 h 18"/>
                  <a:gd name="T18" fmla="*/ 14 w 14"/>
                  <a:gd name="T19" fmla="*/ 8 h 18"/>
                  <a:gd name="T20" fmla="*/ 10 w 14"/>
                  <a:gd name="T21" fmla="*/ 2 h 18"/>
                  <a:gd name="T22" fmla="*/ 8 w 14"/>
                  <a:gd name="T23" fmla="*/ 0 h 18"/>
                  <a:gd name="T24" fmla="*/ 6 w 14"/>
                  <a:gd name="T25" fmla="*/ 0 h 18"/>
                  <a:gd name="T26" fmla="*/ 6 w 14"/>
                  <a:gd name="T27" fmla="*/ 0 h 18"/>
                  <a:gd name="T28" fmla="*/ 4 w 14"/>
                  <a:gd name="T29" fmla="*/ 0 h 18"/>
                  <a:gd name="T30" fmla="*/ 2 w 14"/>
                  <a:gd name="T31" fmla="*/ 2 h 18"/>
                  <a:gd name="T32" fmla="*/ 0 w 14"/>
                  <a:gd name="T33" fmla="*/ 8 h 18"/>
                  <a:gd name="T34" fmla="*/ 0 w 14"/>
                  <a:gd name="T35" fmla="*/ 8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
                  <a:gd name="T55" fmla="*/ 0 h 18"/>
                  <a:gd name="T56" fmla="*/ 14 w 1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 h="18">
                    <a:moveTo>
                      <a:pt x="0" y="8"/>
                    </a:moveTo>
                    <a:lnTo>
                      <a:pt x="0" y="8"/>
                    </a:lnTo>
                    <a:lnTo>
                      <a:pt x="2" y="16"/>
                    </a:lnTo>
                    <a:lnTo>
                      <a:pt x="4" y="18"/>
                    </a:lnTo>
                    <a:lnTo>
                      <a:pt x="6" y="18"/>
                    </a:lnTo>
                    <a:lnTo>
                      <a:pt x="10" y="16"/>
                    </a:lnTo>
                    <a:lnTo>
                      <a:pt x="12" y="14"/>
                    </a:lnTo>
                    <a:lnTo>
                      <a:pt x="14" y="8"/>
                    </a:lnTo>
                    <a:lnTo>
                      <a:pt x="10" y="2"/>
                    </a:lnTo>
                    <a:lnTo>
                      <a:pt x="8" y="0"/>
                    </a:lnTo>
                    <a:lnTo>
                      <a:pt x="6" y="0"/>
                    </a:lnTo>
                    <a:lnTo>
                      <a:pt x="4" y="0"/>
                    </a:lnTo>
                    <a:lnTo>
                      <a:pt x="2" y="2"/>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36" name="Freeform 72"/>
              <p:cNvSpPr>
                <a:spLocks/>
              </p:cNvSpPr>
              <p:nvPr/>
            </p:nvSpPr>
            <p:spPr bwMode="auto">
              <a:xfrm>
                <a:off x="2797" y="2036"/>
                <a:ext cx="8" cy="10"/>
              </a:xfrm>
              <a:custGeom>
                <a:avLst/>
                <a:gdLst>
                  <a:gd name="T0" fmla="*/ 4 w 8"/>
                  <a:gd name="T1" fmla="*/ 0 h 10"/>
                  <a:gd name="T2" fmla="*/ 4 w 8"/>
                  <a:gd name="T3" fmla="*/ 0 h 10"/>
                  <a:gd name="T4" fmla="*/ 2 w 8"/>
                  <a:gd name="T5" fmla="*/ 0 h 10"/>
                  <a:gd name="T6" fmla="*/ 0 w 8"/>
                  <a:gd name="T7" fmla="*/ 4 h 10"/>
                  <a:gd name="T8" fmla="*/ 0 w 8"/>
                  <a:gd name="T9" fmla="*/ 4 h 10"/>
                  <a:gd name="T10" fmla="*/ 0 w 8"/>
                  <a:gd name="T11" fmla="*/ 8 h 10"/>
                  <a:gd name="T12" fmla="*/ 4 w 8"/>
                  <a:gd name="T13" fmla="*/ 10 h 10"/>
                  <a:gd name="T14" fmla="*/ 4 w 8"/>
                  <a:gd name="T15" fmla="*/ 10 h 10"/>
                  <a:gd name="T16" fmla="*/ 6 w 8"/>
                  <a:gd name="T17" fmla="*/ 8 h 10"/>
                  <a:gd name="T18" fmla="*/ 8 w 8"/>
                  <a:gd name="T19" fmla="*/ 6 h 10"/>
                  <a:gd name="T20" fmla="*/ 8 w 8"/>
                  <a:gd name="T21" fmla="*/ 6 h 10"/>
                  <a:gd name="T22" fmla="*/ 8 w 8"/>
                  <a:gd name="T23" fmla="*/ 2 h 10"/>
                  <a:gd name="T24" fmla="*/ 4 w 8"/>
                  <a:gd name="T25" fmla="*/ 0 h 10"/>
                  <a:gd name="T26" fmla="*/ 4 w 8"/>
                  <a:gd name="T27" fmla="*/ 0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10"/>
                  <a:gd name="T44" fmla="*/ 8 w 8"/>
                  <a:gd name="T45" fmla="*/ 10 h 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10">
                    <a:moveTo>
                      <a:pt x="4" y="0"/>
                    </a:moveTo>
                    <a:lnTo>
                      <a:pt x="4" y="0"/>
                    </a:lnTo>
                    <a:lnTo>
                      <a:pt x="2" y="0"/>
                    </a:lnTo>
                    <a:lnTo>
                      <a:pt x="0" y="4"/>
                    </a:lnTo>
                    <a:lnTo>
                      <a:pt x="0" y="8"/>
                    </a:lnTo>
                    <a:lnTo>
                      <a:pt x="4" y="10"/>
                    </a:lnTo>
                    <a:lnTo>
                      <a:pt x="6" y="8"/>
                    </a:lnTo>
                    <a:lnTo>
                      <a:pt x="8" y="6"/>
                    </a:lnTo>
                    <a:lnTo>
                      <a:pt x="8" y="2"/>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37" name="Freeform 73"/>
              <p:cNvSpPr>
                <a:spLocks/>
              </p:cNvSpPr>
              <p:nvPr/>
            </p:nvSpPr>
            <p:spPr bwMode="auto">
              <a:xfrm>
                <a:off x="2761" y="2062"/>
                <a:ext cx="116" cy="52"/>
              </a:xfrm>
              <a:custGeom>
                <a:avLst/>
                <a:gdLst>
                  <a:gd name="T0" fmla="*/ 0 w 116"/>
                  <a:gd name="T1" fmla="*/ 36 h 52"/>
                  <a:gd name="T2" fmla="*/ 0 w 116"/>
                  <a:gd name="T3" fmla="*/ 36 h 52"/>
                  <a:gd name="T4" fmla="*/ 0 w 116"/>
                  <a:gd name="T5" fmla="*/ 30 h 52"/>
                  <a:gd name="T6" fmla="*/ 6 w 116"/>
                  <a:gd name="T7" fmla="*/ 20 h 52"/>
                  <a:gd name="T8" fmla="*/ 12 w 116"/>
                  <a:gd name="T9" fmla="*/ 14 h 52"/>
                  <a:gd name="T10" fmla="*/ 20 w 116"/>
                  <a:gd name="T11" fmla="*/ 8 h 52"/>
                  <a:gd name="T12" fmla="*/ 28 w 116"/>
                  <a:gd name="T13" fmla="*/ 4 h 52"/>
                  <a:gd name="T14" fmla="*/ 40 w 116"/>
                  <a:gd name="T15" fmla="*/ 2 h 52"/>
                  <a:gd name="T16" fmla="*/ 40 w 116"/>
                  <a:gd name="T17" fmla="*/ 2 h 52"/>
                  <a:gd name="T18" fmla="*/ 74 w 116"/>
                  <a:gd name="T19" fmla="*/ 0 h 52"/>
                  <a:gd name="T20" fmla="*/ 82 w 116"/>
                  <a:gd name="T21" fmla="*/ 0 h 52"/>
                  <a:gd name="T22" fmla="*/ 90 w 116"/>
                  <a:gd name="T23" fmla="*/ 2 h 52"/>
                  <a:gd name="T24" fmla="*/ 90 w 116"/>
                  <a:gd name="T25" fmla="*/ 2 h 52"/>
                  <a:gd name="T26" fmla="*/ 98 w 116"/>
                  <a:gd name="T27" fmla="*/ 4 h 52"/>
                  <a:gd name="T28" fmla="*/ 106 w 116"/>
                  <a:gd name="T29" fmla="*/ 8 h 52"/>
                  <a:gd name="T30" fmla="*/ 116 w 116"/>
                  <a:gd name="T31" fmla="*/ 12 h 52"/>
                  <a:gd name="T32" fmla="*/ 116 w 116"/>
                  <a:gd name="T33" fmla="*/ 12 h 52"/>
                  <a:gd name="T34" fmla="*/ 112 w 116"/>
                  <a:gd name="T35" fmla="*/ 18 h 52"/>
                  <a:gd name="T36" fmla="*/ 104 w 116"/>
                  <a:gd name="T37" fmla="*/ 28 h 52"/>
                  <a:gd name="T38" fmla="*/ 98 w 116"/>
                  <a:gd name="T39" fmla="*/ 34 h 52"/>
                  <a:gd name="T40" fmla="*/ 92 w 116"/>
                  <a:gd name="T41" fmla="*/ 40 h 52"/>
                  <a:gd name="T42" fmla="*/ 84 w 116"/>
                  <a:gd name="T43" fmla="*/ 46 h 52"/>
                  <a:gd name="T44" fmla="*/ 74 w 116"/>
                  <a:gd name="T45" fmla="*/ 48 h 52"/>
                  <a:gd name="T46" fmla="*/ 74 w 116"/>
                  <a:gd name="T47" fmla="*/ 48 h 52"/>
                  <a:gd name="T48" fmla="*/ 46 w 116"/>
                  <a:gd name="T49" fmla="*/ 52 h 52"/>
                  <a:gd name="T50" fmla="*/ 36 w 116"/>
                  <a:gd name="T51" fmla="*/ 52 h 52"/>
                  <a:gd name="T52" fmla="*/ 26 w 116"/>
                  <a:gd name="T53" fmla="*/ 48 h 52"/>
                  <a:gd name="T54" fmla="*/ 26 w 116"/>
                  <a:gd name="T55" fmla="*/ 48 h 52"/>
                  <a:gd name="T56" fmla="*/ 8 w 116"/>
                  <a:gd name="T57" fmla="*/ 40 h 52"/>
                  <a:gd name="T58" fmla="*/ 0 w 116"/>
                  <a:gd name="T59" fmla="*/ 36 h 52"/>
                  <a:gd name="T60" fmla="*/ 0 w 116"/>
                  <a:gd name="T61" fmla="*/ 36 h 5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16"/>
                  <a:gd name="T94" fmla="*/ 0 h 52"/>
                  <a:gd name="T95" fmla="*/ 116 w 116"/>
                  <a:gd name="T96" fmla="*/ 52 h 5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16" h="52">
                    <a:moveTo>
                      <a:pt x="0" y="36"/>
                    </a:moveTo>
                    <a:lnTo>
                      <a:pt x="0" y="36"/>
                    </a:lnTo>
                    <a:lnTo>
                      <a:pt x="0" y="30"/>
                    </a:lnTo>
                    <a:lnTo>
                      <a:pt x="6" y="20"/>
                    </a:lnTo>
                    <a:lnTo>
                      <a:pt x="12" y="14"/>
                    </a:lnTo>
                    <a:lnTo>
                      <a:pt x="20" y="8"/>
                    </a:lnTo>
                    <a:lnTo>
                      <a:pt x="28" y="4"/>
                    </a:lnTo>
                    <a:lnTo>
                      <a:pt x="40" y="2"/>
                    </a:lnTo>
                    <a:lnTo>
                      <a:pt x="74" y="0"/>
                    </a:lnTo>
                    <a:lnTo>
                      <a:pt x="82" y="0"/>
                    </a:lnTo>
                    <a:lnTo>
                      <a:pt x="90" y="2"/>
                    </a:lnTo>
                    <a:lnTo>
                      <a:pt x="98" y="4"/>
                    </a:lnTo>
                    <a:lnTo>
                      <a:pt x="106" y="8"/>
                    </a:lnTo>
                    <a:lnTo>
                      <a:pt x="116" y="12"/>
                    </a:lnTo>
                    <a:lnTo>
                      <a:pt x="112" y="18"/>
                    </a:lnTo>
                    <a:lnTo>
                      <a:pt x="104" y="28"/>
                    </a:lnTo>
                    <a:lnTo>
                      <a:pt x="98" y="34"/>
                    </a:lnTo>
                    <a:lnTo>
                      <a:pt x="92" y="40"/>
                    </a:lnTo>
                    <a:lnTo>
                      <a:pt x="84" y="46"/>
                    </a:lnTo>
                    <a:lnTo>
                      <a:pt x="74" y="48"/>
                    </a:lnTo>
                    <a:lnTo>
                      <a:pt x="46" y="52"/>
                    </a:lnTo>
                    <a:lnTo>
                      <a:pt x="36" y="52"/>
                    </a:lnTo>
                    <a:lnTo>
                      <a:pt x="26" y="48"/>
                    </a:lnTo>
                    <a:lnTo>
                      <a:pt x="8" y="40"/>
                    </a:lnTo>
                    <a:lnTo>
                      <a:pt x="0" y="3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38" name="Freeform 74"/>
              <p:cNvSpPr>
                <a:spLocks/>
              </p:cNvSpPr>
              <p:nvPr/>
            </p:nvSpPr>
            <p:spPr bwMode="auto">
              <a:xfrm>
                <a:off x="2753" y="2058"/>
                <a:ext cx="124" cy="36"/>
              </a:xfrm>
              <a:custGeom>
                <a:avLst/>
                <a:gdLst>
                  <a:gd name="T0" fmla="*/ 124 w 124"/>
                  <a:gd name="T1" fmla="*/ 16 h 36"/>
                  <a:gd name="T2" fmla="*/ 124 w 124"/>
                  <a:gd name="T3" fmla="*/ 16 h 36"/>
                  <a:gd name="T4" fmla="*/ 112 w 124"/>
                  <a:gd name="T5" fmla="*/ 10 h 36"/>
                  <a:gd name="T6" fmla="*/ 98 w 124"/>
                  <a:gd name="T7" fmla="*/ 4 h 36"/>
                  <a:gd name="T8" fmla="*/ 80 w 124"/>
                  <a:gd name="T9" fmla="*/ 0 h 36"/>
                  <a:gd name="T10" fmla="*/ 60 w 124"/>
                  <a:gd name="T11" fmla="*/ 0 h 36"/>
                  <a:gd name="T12" fmla="*/ 50 w 124"/>
                  <a:gd name="T13" fmla="*/ 2 h 36"/>
                  <a:gd name="T14" fmla="*/ 40 w 124"/>
                  <a:gd name="T15" fmla="*/ 4 h 36"/>
                  <a:gd name="T16" fmla="*/ 30 w 124"/>
                  <a:gd name="T17" fmla="*/ 10 h 36"/>
                  <a:gd name="T18" fmla="*/ 20 w 124"/>
                  <a:gd name="T19" fmla="*/ 16 h 36"/>
                  <a:gd name="T20" fmla="*/ 10 w 124"/>
                  <a:gd name="T21" fmla="*/ 24 h 36"/>
                  <a:gd name="T22" fmla="*/ 0 w 124"/>
                  <a:gd name="T23" fmla="*/ 36 h 36"/>
                  <a:gd name="T24" fmla="*/ 0 w 124"/>
                  <a:gd name="T25" fmla="*/ 36 h 36"/>
                  <a:gd name="T26" fmla="*/ 8 w 124"/>
                  <a:gd name="T27" fmla="*/ 28 h 36"/>
                  <a:gd name="T28" fmla="*/ 16 w 124"/>
                  <a:gd name="T29" fmla="*/ 22 h 36"/>
                  <a:gd name="T30" fmla="*/ 30 w 124"/>
                  <a:gd name="T31" fmla="*/ 16 h 36"/>
                  <a:gd name="T32" fmla="*/ 46 w 124"/>
                  <a:gd name="T33" fmla="*/ 10 h 36"/>
                  <a:gd name="T34" fmla="*/ 68 w 124"/>
                  <a:gd name="T35" fmla="*/ 8 h 36"/>
                  <a:gd name="T36" fmla="*/ 94 w 124"/>
                  <a:gd name="T37" fmla="*/ 8 h 36"/>
                  <a:gd name="T38" fmla="*/ 108 w 124"/>
                  <a:gd name="T39" fmla="*/ 12 h 36"/>
                  <a:gd name="T40" fmla="*/ 124 w 124"/>
                  <a:gd name="T41" fmla="*/ 16 h 36"/>
                  <a:gd name="T42" fmla="*/ 124 w 124"/>
                  <a:gd name="T43" fmla="*/ 16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4"/>
                  <a:gd name="T67" fmla="*/ 0 h 36"/>
                  <a:gd name="T68" fmla="*/ 124 w 124"/>
                  <a:gd name="T69" fmla="*/ 36 h 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4" h="36">
                    <a:moveTo>
                      <a:pt x="124" y="16"/>
                    </a:moveTo>
                    <a:lnTo>
                      <a:pt x="124" y="16"/>
                    </a:lnTo>
                    <a:lnTo>
                      <a:pt x="112" y="10"/>
                    </a:lnTo>
                    <a:lnTo>
                      <a:pt x="98" y="4"/>
                    </a:lnTo>
                    <a:lnTo>
                      <a:pt x="80" y="0"/>
                    </a:lnTo>
                    <a:lnTo>
                      <a:pt x="60" y="0"/>
                    </a:lnTo>
                    <a:lnTo>
                      <a:pt x="50" y="2"/>
                    </a:lnTo>
                    <a:lnTo>
                      <a:pt x="40" y="4"/>
                    </a:lnTo>
                    <a:lnTo>
                      <a:pt x="30" y="10"/>
                    </a:lnTo>
                    <a:lnTo>
                      <a:pt x="20" y="16"/>
                    </a:lnTo>
                    <a:lnTo>
                      <a:pt x="10" y="24"/>
                    </a:lnTo>
                    <a:lnTo>
                      <a:pt x="0" y="36"/>
                    </a:lnTo>
                    <a:lnTo>
                      <a:pt x="8" y="28"/>
                    </a:lnTo>
                    <a:lnTo>
                      <a:pt x="16" y="22"/>
                    </a:lnTo>
                    <a:lnTo>
                      <a:pt x="30" y="16"/>
                    </a:lnTo>
                    <a:lnTo>
                      <a:pt x="46" y="10"/>
                    </a:lnTo>
                    <a:lnTo>
                      <a:pt x="68" y="8"/>
                    </a:lnTo>
                    <a:lnTo>
                      <a:pt x="94" y="8"/>
                    </a:lnTo>
                    <a:lnTo>
                      <a:pt x="108" y="12"/>
                    </a:lnTo>
                    <a:lnTo>
                      <a:pt x="124" y="16"/>
                    </a:lnTo>
                    <a:close/>
                  </a:path>
                </a:pathLst>
              </a:custGeom>
              <a:solidFill>
                <a:srgbClr val="FFA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39" name="Freeform 75"/>
              <p:cNvSpPr>
                <a:spLocks/>
              </p:cNvSpPr>
              <p:nvPr/>
            </p:nvSpPr>
            <p:spPr bwMode="auto">
              <a:xfrm>
                <a:off x="2933" y="1912"/>
                <a:ext cx="96" cy="62"/>
              </a:xfrm>
              <a:custGeom>
                <a:avLst/>
                <a:gdLst>
                  <a:gd name="T0" fmla="*/ 0 w 96"/>
                  <a:gd name="T1" fmla="*/ 28 h 62"/>
                  <a:gd name="T2" fmla="*/ 0 w 96"/>
                  <a:gd name="T3" fmla="*/ 28 h 62"/>
                  <a:gd name="T4" fmla="*/ 16 w 96"/>
                  <a:gd name="T5" fmla="*/ 12 h 62"/>
                  <a:gd name="T6" fmla="*/ 16 w 96"/>
                  <a:gd name="T7" fmla="*/ 12 h 62"/>
                  <a:gd name="T8" fmla="*/ 22 w 96"/>
                  <a:gd name="T9" fmla="*/ 6 h 62"/>
                  <a:gd name="T10" fmla="*/ 28 w 96"/>
                  <a:gd name="T11" fmla="*/ 2 h 62"/>
                  <a:gd name="T12" fmla="*/ 32 w 96"/>
                  <a:gd name="T13" fmla="*/ 0 h 62"/>
                  <a:gd name="T14" fmla="*/ 38 w 96"/>
                  <a:gd name="T15" fmla="*/ 0 h 62"/>
                  <a:gd name="T16" fmla="*/ 46 w 96"/>
                  <a:gd name="T17" fmla="*/ 2 h 62"/>
                  <a:gd name="T18" fmla="*/ 56 w 96"/>
                  <a:gd name="T19" fmla="*/ 4 h 62"/>
                  <a:gd name="T20" fmla="*/ 56 w 96"/>
                  <a:gd name="T21" fmla="*/ 4 h 62"/>
                  <a:gd name="T22" fmla="*/ 66 w 96"/>
                  <a:gd name="T23" fmla="*/ 4 h 62"/>
                  <a:gd name="T24" fmla="*/ 76 w 96"/>
                  <a:gd name="T25" fmla="*/ 8 h 62"/>
                  <a:gd name="T26" fmla="*/ 82 w 96"/>
                  <a:gd name="T27" fmla="*/ 12 h 62"/>
                  <a:gd name="T28" fmla="*/ 86 w 96"/>
                  <a:gd name="T29" fmla="*/ 16 h 62"/>
                  <a:gd name="T30" fmla="*/ 90 w 96"/>
                  <a:gd name="T31" fmla="*/ 20 h 62"/>
                  <a:gd name="T32" fmla="*/ 92 w 96"/>
                  <a:gd name="T33" fmla="*/ 28 h 62"/>
                  <a:gd name="T34" fmla="*/ 92 w 96"/>
                  <a:gd name="T35" fmla="*/ 28 h 62"/>
                  <a:gd name="T36" fmla="*/ 96 w 96"/>
                  <a:gd name="T37" fmla="*/ 62 h 62"/>
                  <a:gd name="T38" fmla="*/ 96 w 96"/>
                  <a:gd name="T39" fmla="*/ 62 h 62"/>
                  <a:gd name="T40" fmla="*/ 72 w 96"/>
                  <a:gd name="T41" fmla="*/ 46 h 62"/>
                  <a:gd name="T42" fmla="*/ 54 w 96"/>
                  <a:gd name="T43" fmla="*/ 36 h 62"/>
                  <a:gd name="T44" fmla="*/ 46 w 96"/>
                  <a:gd name="T45" fmla="*/ 32 h 62"/>
                  <a:gd name="T46" fmla="*/ 40 w 96"/>
                  <a:gd name="T47" fmla="*/ 32 h 62"/>
                  <a:gd name="T48" fmla="*/ 40 w 96"/>
                  <a:gd name="T49" fmla="*/ 32 h 62"/>
                  <a:gd name="T50" fmla="*/ 28 w 96"/>
                  <a:gd name="T51" fmla="*/ 34 h 62"/>
                  <a:gd name="T52" fmla="*/ 18 w 96"/>
                  <a:gd name="T53" fmla="*/ 36 h 62"/>
                  <a:gd name="T54" fmla="*/ 6 w 96"/>
                  <a:gd name="T55" fmla="*/ 34 h 62"/>
                  <a:gd name="T56" fmla="*/ 0 w 96"/>
                  <a:gd name="T57" fmla="*/ 28 h 6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6"/>
                  <a:gd name="T88" fmla="*/ 0 h 62"/>
                  <a:gd name="T89" fmla="*/ 96 w 96"/>
                  <a:gd name="T90" fmla="*/ 62 h 6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6" h="62">
                    <a:moveTo>
                      <a:pt x="0" y="28"/>
                    </a:moveTo>
                    <a:lnTo>
                      <a:pt x="0" y="28"/>
                    </a:lnTo>
                    <a:lnTo>
                      <a:pt x="16" y="12"/>
                    </a:lnTo>
                    <a:lnTo>
                      <a:pt x="22" y="6"/>
                    </a:lnTo>
                    <a:lnTo>
                      <a:pt x="28" y="2"/>
                    </a:lnTo>
                    <a:lnTo>
                      <a:pt x="32" y="0"/>
                    </a:lnTo>
                    <a:lnTo>
                      <a:pt x="38" y="0"/>
                    </a:lnTo>
                    <a:lnTo>
                      <a:pt x="46" y="2"/>
                    </a:lnTo>
                    <a:lnTo>
                      <a:pt x="56" y="4"/>
                    </a:lnTo>
                    <a:lnTo>
                      <a:pt x="66" y="4"/>
                    </a:lnTo>
                    <a:lnTo>
                      <a:pt x="76" y="8"/>
                    </a:lnTo>
                    <a:lnTo>
                      <a:pt x="82" y="12"/>
                    </a:lnTo>
                    <a:lnTo>
                      <a:pt x="86" y="16"/>
                    </a:lnTo>
                    <a:lnTo>
                      <a:pt x="90" y="20"/>
                    </a:lnTo>
                    <a:lnTo>
                      <a:pt x="92" y="28"/>
                    </a:lnTo>
                    <a:lnTo>
                      <a:pt x="96" y="62"/>
                    </a:lnTo>
                    <a:lnTo>
                      <a:pt x="72" y="46"/>
                    </a:lnTo>
                    <a:lnTo>
                      <a:pt x="54" y="36"/>
                    </a:lnTo>
                    <a:lnTo>
                      <a:pt x="46" y="32"/>
                    </a:lnTo>
                    <a:lnTo>
                      <a:pt x="40" y="32"/>
                    </a:lnTo>
                    <a:lnTo>
                      <a:pt x="28" y="34"/>
                    </a:lnTo>
                    <a:lnTo>
                      <a:pt x="18" y="36"/>
                    </a:lnTo>
                    <a:lnTo>
                      <a:pt x="6" y="34"/>
                    </a:lnTo>
                    <a:lnTo>
                      <a:pt x="0" y="28"/>
                    </a:lnTo>
                    <a:close/>
                  </a:path>
                </a:pathLst>
              </a:custGeom>
              <a:solidFill>
                <a:srgbClr val="FFC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40" name="Freeform 76"/>
              <p:cNvSpPr>
                <a:spLocks/>
              </p:cNvSpPr>
              <p:nvPr/>
            </p:nvSpPr>
            <p:spPr bwMode="auto">
              <a:xfrm>
                <a:off x="2907" y="1926"/>
                <a:ext cx="128" cy="178"/>
              </a:xfrm>
              <a:custGeom>
                <a:avLst/>
                <a:gdLst>
                  <a:gd name="T0" fmla="*/ 84 w 128"/>
                  <a:gd name="T1" fmla="*/ 178 h 178"/>
                  <a:gd name="T2" fmla="*/ 84 w 128"/>
                  <a:gd name="T3" fmla="*/ 178 h 178"/>
                  <a:gd name="T4" fmla="*/ 68 w 128"/>
                  <a:gd name="T5" fmla="*/ 172 h 178"/>
                  <a:gd name="T6" fmla="*/ 52 w 128"/>
                  <a:gd name="T7" fmla="*/ 168 h 178"/>
                  <a:gd name="T8" fmla="*/ 36 w 128"/>
                  <a:gd name="T9" fmla="*/ 168 h 178"/>
                  <a:gd name="T10" fmla="*/ 24 w 128"/>
                  <a:gd name="T11" fmla="*/ 170 h 178"/>
                  <a:gd name="T12" fmla="*/ 24 w 128"/>
                  <a:gd name="T13" fmla="*/ 170 h 178"/>
                  <a:gd name="T14" fmla="*/ 18 w 128"/>
                  <a:gd name="T15" fmla="*/ 162 h 178"/>
                  <a:gd name="T16" fmla="*/ 12 w 128"/>
                  <a:gd name="T17" fmla="*/ 152 h 178"/>
                  <a:gd name="T18" fmla="*/ 8 w 128"/>
                  <a:gd name="T19" fmla="*/ 142 h 178"/>
                  <a:gd name="T20" fmla="*/ 4 w 128"/>
                  <a:gd name="T21" fmla="*/ 130 h 178"/>
                  <a:gd name="T22" fmla="*/ 2 w 128"/>
                  <a:gd name="T23" fmla="*/ 118 h 178"/>
                  <a:gd name="T24" fmla="*/ 0 w 128"/>
                  <a:gd name="T25" fmla="*/ 106 h 178"/>
                  <a:gd name="T26" fmla="*/ 0 w 128"/>
                  <a:gd name="T27" fmla="*/ 92 h 178"/>
                  <a:gd name="T28" fmla="*/ 2 w 128"/>
                  <a:gd name="T29" fmla="*/ 80 h 178"/>
                  <a:gd name="T30" fmla="*/ 2 w 128"/>
                  <a:gd name="T31" fmla="*/ 80 h 178"/>
                  <a:gd name="T32" fmla="*/ 6 w 128"/>
                  <a:gd name="T33" fmla="*/ 62 h 178"/>
                  <a:gd name="T34" fmla="*/ 12 w 128"/>
                  <a:gd name="T35" fmla="*/ 46 h 178"/>
                  <a:gd name="T36" fmla="*/ 20 w 128"/>
                  <a:gd name="T37" fmla="*/ 30 h 178"/>
                  <a:gd name="T38" fmla="*/ 30 w 128"/>
                  <a:gd name="T39" fmla="*/ 18 h 178"/>
                  <a:gd name="T40" fmla="*/ 42 w 128"/>
                  <a:gd name="T41" fmla="*/ 10 h 178"/>
                  <a:gd name="T42" fmla="*/ 54 w 128"/>
                  <a:gd name="T43" fmla="*/ 4 h 178"/>
                  <a:gd name="T44" fmla="*/ 66 w 128"/>
                  <a:gd name="T45" fmla="*/ 0 h 178"/>
                  <a:gd name="T46" fmla="*/ 78 w 128"/>
                  <a:gd name="T47" fmla="*/ 2 h 178"/>
                  <a:gd name="T48" fmla="*/ 78 w 128"/>
                  <a:gd name="T49" fmla="*/ 2 h 178"/>
                  <a:gd name="T50" fmla="*/ 90 w 128"/>
                  <a:gd name="T51" fmla="*/ 6 h 178"/>
                  <a:gd name="T52" fmla="*/ 102 w 128"/>
                  <a:gd name="T53" fmla="*/ 14 h 178"/>
                  <a:gd name="T54" fmla="*/ 110 w 128"/>
                  <a:gd name="T55" fmla="*/ 24 h 178"/>
                  <a:gd name="T56" fmla="*/ 118 w 128"/>
                  <a:gd name="T57" fmla="*/ 38 h 178"/>
                  <a:gd name="T58" fmla="*/ 124 w 128"/>
                  <a:gd name="T59" fmla="*/ 54 h 178"/>
                  <a:gd name="T60" fmla="*/ 126 w 128"/>
                  <a:gd name="T61" fmla="*/ 70 h 178"/>
                  <a:gd name="T62" fmla="*/ 128 w 128"/>
                  <a:gd name="T63" fmla="*/ 88 h 178"/>
                  <a:gd name="T64" fmla="*/ 126 w 128"/>
                  <a:gd name="T65" fmla="*/ 106 h 178"/>
                  <a:gd name="T66" fmla="*/ 126 w 128"/>
                  <a:gd name="T67" fmla="*/ 106 h 178"/>
                  <a:gd name="T68" fmla="*/ 120 w 128"/>
                  <a:gd name="T69" fmla="*/ 130 h 178"/>
                  <a:gd name="T70" fmla="*/ 110 w 128"/>
                  <a:gd name="T71" fmla="*/ 150 h 178"/>
                  <a:gd name="T72" fmla="*/ 98 w 128"/>
                  <a:gd name="T73" fmla="*/ 168 h 178"/>
                  <a:gd name="T74" fmla="*/ 90 w 128"/>
                  <a:gd name="T75" fmla="*/ 174 h 178"/>
                  <a:gd name="T76" fmla="*/ 84 w 128"/>
                  <a:gd name="T77" fmla="*/ 178 h 178"/>
                  <a:gd name="T78" fmla="*/ 84 w 128"/>
                  <a:gd name="T79" fmla="*/ 178 h 17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8"/>
                  <a:gd name="T121" fmla="*/ 0 h 178"/>
                  <a:gd name="T122" fmla="*/ 128 w 128"/>
                  <a:gd name="T123" fmla="*/ 178 h 17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8" h="178">
                    <a:moveTo>
                      <a:pt x="84" y="178"/>
                    </a:moveTo>
                    <a:lnTo>
                      <a:pt x="84" y="178"/>
                    </a:lnTo>
                    <a:lnTo>
                      <a:pt x="68" y="172"/>
                    </a:lnTo>
                    <a:lnTo>
                      <a:pt x="52" y="168"/>
                    </a:lnTo>
                    <a:lnTo>
                      <a:pt x="36" y="168"/>
                    </a:lnTo>
                    <a:lnTo>
                      <a:pt x="24" y="170"/>
                    </a:lnTo>
                    <a:lnTo>
                      <a:pt x="18" y="162"/>
                    </a:lnTo>
                    <a:lnTo>
                      <a:pt x="12" y="152"/>
                    </a:lnTo>
                    <a:lnTo>
                      <a:pt x="8" y="142"/>
                    </a:lnTo>
                    <a:lnTo>
                      <a:pt x="4" y="130"/>
                    </a:lnTo>
                    <a:lnTo>
                      <a:pt x="2" y="118"/>
                    </a:lnTo>
                    <a:lnTo>
                      <a:pt x="0" y="106"/>
                    </a:lnTo>
                    <a:lnTo>
                      <a:pt x="0" y="92"/>
                    </a:lnTo>
                    <a:lnTo>
                      <a:pt x="2" y="80"/>
                    </a:lnTo>
                    <a:lnTo>
                      <a:pt x="6" y="62"/>
                    </a:lnTo>
                    <a:lnTo>
                      <a:pt x="12" y="46"/>
                    </a:lnTo>
                    <a:lnTo>
                      <a:pt x="20" y="30"/>
                    </a:lnTo>
                    <a:lnTo>
                      <a:pt x="30" y="18"/>
                    </a:lnTo>
                    <a:lnTo>
                      <a:pt x="42" y="10"/>
                    </a:lnTo>
                    <a:lnTo>
                      <a:pt x="54" y="4"/>
                    </a:lnTo>
                    <a:lnTo>
                      <a:pt x="66" y="0"/>
                    </a:lnTo>
                    <a:lnTo>
                      <a:pt x="78" y="2"/>
                    </a:lnTo>
                    <a:lnTo>
                      <a:pt x="90" y="6"/>
                    </a:lnTo>
                    <a:lnTo>
                      <a:pt x="102" y="14"/>
                    </a:lnTo>
                    <a:lnTo>
                      <a:pt x="110" y="24"/>
                    </a:lnTo>
                    <a:lnTo>
                      <a:pt x="118" y="38"/>
                    </a:lnTo>
                    <a:lnTo>
                      <a:pt x="124" y="54"/>
                    </a:lnTo>
                    <a:lnTo>
                      <a:pt x="126" y="70"/>
                    </a:lnTo>
                    <a:lnTo>
                      <a:pt x="128" y="88"/>
                    </a:lnTo>
                    <a:lnTo>
                      <a:pt x="126" y="106"/>
                    </a:lnTo>
                    <a:lnTo>
                      <a:pt x="120" y="130"/>
                    </a:lnTo>
                    <a:lnTo>
                      <a:pt x="110" y="150"/>
                    </a:lnTo>
                    <a:lnTo>
                      <a:pt x="98" y="168"/>
                    </a:lnTo>
                    <a:lnTo>
                      <a:pt x="90" y="174"/>
                    </a:lnTo>
                    <a:lnTo>
                      <a:pt x="84" y="178"/>
                    </a:lnTo>
                    <a:close/>
                  </a:path>
                </a:pathLst>
              </a:custGeom>
              <a:solidFill>
                <a:srgbClr val="FFC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41" name="Freeform 77"/>
              <p:cNvSpPr>
                <a:spLocks/>
              </p:cNvSpPr>
              <p:nvPr/>
            </p:nvSpPr>
            <p:spPr bwMode="auto">
              <a:xfrm>
                <a:off x="2917" y="1944"/>
                <a:ext cx="108" cy="166"/>
              </a:xfrm>
              <a:custGeom>
                <a:avLst/>
                <a:gdLst>
                  <a:gd name="T0" fmla="*/ 66 w 108"/>
                  <a:gd name="T1" fmla="*/ 2 h 166"/>
                  <a:gd name="T2" fmla="*/ 66 w 108"/>
                  <a:gd name="T3" fmla="*/ 2 h 166"/>
                  <a:gd name="T4" fmla="*/ 56 w 108"/>
                  <a:gd name="T5" fmla="*/ 0 h 166"/>
                  <a:gd name="T6" fmla="*/ 46 w 108"/>
                  <a:gd name="T7" fmla="*/ 4 h 166"/>
                  <a:gd name="T8" fmla="*/ 36 w 108"/>
                  <a:gd name="T9" fmla="*/ 10 h 166"/>
                  <a:gd name="T10" fmla="*/ 26 w 108"/>
                  <a:gd name="T11" fmla="*/ 18 h 166"/>
                  <a:gd name="T12" fmla="*/ 18 w 108"/>
                  <a:gd name="T13" fmla="*/ 28 h 166"/>
                  <a:gd name="T14" fmla="*/ 10 w 108"/>
                  <a:gd name="T15" fmla="*/ 42 h 166"/>
                  <a:gd name="T16" fmla="*/ 6 w 108"/>
                  <a:gd name="T17" fmla="*/ 58 h 166"/>
                  <a:gd name="T18" fmla="*/ 2 w 108"/>
                  <a:gd name="T19" fmla="*/ 74 h 166"/>
                  <a:gd name="T20" fmla="*/ 2 w 108"/>
                  <a:gd name="T21" fmla="*/ 74 h 166"/>
                  <a:gd name="T22" fmla="*/ 0 w 108"/>
                  <a:gd name="T23" fmla="*/ 98 h 166"/>
                  <a:gd name="T24" fmla="*/ 4 w 108"/>
                  <a:gd name="T25" fmla="*/ 122 h 166"/>
                  <a:gd name="T26" fmla="*/ 10 w 108"/>
                  <a:gd name="T27" fmla="*/ 142 h 166"/>
                  <a:gd name="T28" fmla="*/ 16 w 108"/>
                  <a:gd name="T29" fmla="*/ 150 h 166"/>
                  <a:gd name="T30" fmla="*/ 20 w 108"/>
                  <a:gd name="T31" fmla="*/ 158 h 166"/>
                  <a:gd name="T32" fmla="*/ 20 w 108"/>
                  <a:gd name="T33" fmla="*/ 158 h 166"/>
                  <a:gd name="T34" fmla="*/ 32 w 108"/>
                  <a:gd name="T35" fmla="*/ 156 h 166"/>
                  <a:gd name="T36" fmla="*/ 44 w 108"/>
                  <a:gd name="T37" fmla="*/ 156 h 166"/>
                  <a:gd name="T38" fmla="*/ 58 w 108"/>
                  <a:gd name="T39" fmla="*/ 160 h 166"/>
                  <a:gd name="T40" fmla="*/ 70 w 108"/>
                  <a:gd name="T41" fmla="*/ 166 h 166"/>
                  <a:gd name="T42" fmla="*/ 70 w 108"/>
                  <a:gd name="T43" fmla="*/ 166 h 166"/>
                  <a:gd name="T44" fmla="*/ 84 w 108"/>
                  <a:gd name="T45" fmla="*/ 156 h 166"/>
                  <a:gd name="T46" fmla="*/ 94 w 108"/>
                  <a:gd name="T47" fmla="*/ 140 h 166"/>
                  <a:gd name="T48" fmla="*/ 102 w 108"/>
                  <a:gd name="T49" fmla="*/ 122 h 166"/>
                  <a:gd name="T50" fmla="*/ 108 w 108"/>
                  <a:gd name="T51" fmla="*/ 100 h 166"/>
                  <a:gd name="T52" fmla="*/ 108 w 108"/>
                  <a:gd name="T53" fmla="*/ 100 h 166"/>
                  <a:gd name="T54" fmla="*/ 108 w 108"/>
                  <a:gd name="T55" fmla="*/ 82 h 166"/>
                  <a:gd name="T56" fmla="*/ 108 w 108"/>
                  <a:gd name="T57" fmla="*/ 66 h 166"/>
                  <a:gd name="T58" fmla="*/ 106 w 108"/>
                  <a:gd name="T59" fmla="*/ 50 h 166"/>
                  <a:gd name="T60" fmla="*/ 100 w 108"/>
                  <a:gd name="T61" fmla="*/ 36 h 166"/>
                  <a:gd name="T62" fmla="*/ 94 w 108"/>
                  <a:gd name="T63" fmla="*/ 24 h 166"/>
                  <a:gd name="T64" fmla="*/ 86 w 108"/>
                  <a:gd name="T65" fmla="*/ 14 h 166"/>
                  <a:gd name="T66" fmla="*/ 78 w 108"/>
                  <a:gd name="T67" fmla="*/ 6 h 166"/>
                  <a:gd name="T68" fmla="*/ 66 w 108"/>
                  <a:gd name="T69" fmla="*/ 2 h 166"/>
                  <a:gd name="T70" fmla="*/ 66 w 108"/>
                  <a:gd name="T71" fmla="*/ 2 h 1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8"/>
                  <a:gd name="T109" fmla="*/ 0 h 166"/>
                  <a:gd name="T110" fmla="*/ 108 w 108"/>
                  <a:gd name="T111" fmla="*/ 166 h 16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8" h="166">
                    <a:moveTo>
                      <a:pt x="66" y="2"/>
                    </a:moveTo>
                    <a:lnTo>
                      <a:pt x="66" y="2"/>
                    </a:lnTo>
                    <a:lnTo>
                      <a:pt x="56" y="0"/>
                    </a:lnTo>
                    <a:lnTo>
                      <a:pt x="46" y="4"/>
                    </a:lnTo>
                    <a:lnTo>
                      <a:pt x="36" y="10"/>
                    </a:lnTo>
                    <a:lnTo>
                      <a:pt x="26" y="18"/>
                    </a:lnTo>
                    <a:lnTo>
                      <a:pt x="18" y="28"/>
                    </a:lnTo>
                    <a:lnTo>
                      <a:pt x="10" y="42"/>
                    </a:lnTo>
                    <a:lnTo>
                      <a:pt x="6" y="58"/>
                    </a:lnTo>
                    <a:lnTo>
                      <a:pt x="2" y="74"/>
                    </a:lnTo>
                    <a:lnTo>
                      <a:pt x="0" y="98"/>
                    </a:lnTo>
                    <a:lnTo>
                      <a:pt x="4" y="122"/>
                    </a:lnTo>
                    <a:lnTo>
                      <a:pt x="10" y="142"/>
                    </a:lnTo>
                    <a:lnTo>
                      <a:pt x="16" y="150"/>
                    </a:lnTo>
                    <a:lnTo>
                      <a:pt x="20" y="158"/>
                    </a:lnTo>
                    <a:lnTo>
                      <a:pt x="32" y="156"/>
                    </a:lnTo>
                    <a:lnTo>
                      <a:pt x="44" y="156"/>
                    </a:lnTo>
                    <a:lnTo>
                      <a:pt x="58" y="160"/>
                    </a:lnTo>
                    <a:lnTo>
                      <a:pt x="70" y="166"/>
                    </a:lnTo>
                    <a:lnTo>
                      <a:pt x="84" y="156"/>
                    </a:lnTo>
                    <a:lnTo>
                      <a:pt x="94" y="140"/>
                    </a:lnTo>
                    <a:lnTo>
                      <a:pt x="102" y="122"/>
                    </a:lnTo>
                    <a:lnTo>
                      <a:pt x="108" y="100"/>
                    </a:lnTo>
                    <a:lnTo>
                      <a:pt x="108" y="82"/>
                    </a:lnTo>
                    <a:lnTo>
                      <a:pt x="108" y="66"/>
                    </a:lnTo>
                    <a:lnTo>
                      <a:pt x="106" y="50"/>
                    </a:lnTo>
                    <a:lnTo>
                      <a:pt x="100" y="36"/>
                    </a:lnTo>
                    <a:lnTo>
                      <a:pt x="94" y="24"/>
                    </a:lnTo>
                    <a:lnTo>
                      <a:pt x="86" y="14"/>
                    </a:lnTo>
                    <a:lnTo>
                      <a:pt x="78" y="6"/>
                    </a:lnTo>
                    <a:lnTo>
                      <a:pt x="66" y="2"/>
                    </a:lnTo>
                    <a:close/>
                  </a:path>
                </a:pathLst>
              </a:custGeom>
              <a:solidFill>
                <a:srgbClr val="FF7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42" name="Freeform 78"/>
              <p:cNvSpPr>
                <a:spLocks/>
              </p:cNvSpPr>
              <p:nvPr/>
            </p:nvSpPr>
            <p:spPr bwMode="auto">
              <a:xfrm>
                <a:off x="2925" y="1954"/>
                <a:ext cx="94" cy="152"/>
              </a:xfrm>
              <a:custGeom>
                <a:avLst/>
                <a:gdLst>
                  <a:gd name="T0" fmla="*/ 56 w 94"/>
                  <a:gd name="T1" fmla="*/ 0 h 152"/>
                  <a:gd name="T2" fmla="*/ 56 w 94"/>
                  <a:gd name="T3" fmla="*/ 0 h 152"/>
                  <a:gd name="T4" fmla="*/ 46 w 94"/>
                  <a:gd name="T5" fmla="*/ 0 h 152"/>
                  <a:gd name="T6" fmla="*/ 36 w 94"/>
                  <a:gd name="T7" fmla="*/ 4 h 152"/>
                  <a:gd name="T8" fmla="*/ 28 w 94"/>
                  <a:gd name="T9" fmla="*/ 10 h 152"/>
                  <a:gd name="T10" fmla="*/ 20 w 94"/>
                  <a:gd name="T11" fmla="*/ 18 h 152"/>
                  <a:gd name="T12" fmla="*/ 12 w 94"/>
                  <a:gd name="T13" fmla="*/ 30 h 152"/>
                  <a:gd name="T14" fmla="*/ 8 w 94"/>
                  <a:gd name="T15" fmla="*/ 42 h 152"/>
                  <a:gd name="T16" fmla="*/ 2 w 94"/>
                  <a:gd name="T17" fmla="*/ 56 h 152"/>
                  <a:gd name="T18" fmla="*/ 0 w 94"/>
                  <a:gd name="T19" fmla="*/ 72 h 152"/>
                  <a:gd name="T20" fmla="*/ 0 w 94"/>
                  <a:gd name="T21" fmla="*/ 72 h 152"/>
                  <a:gd name="T22" fmla="*/ 0 w 94"/>
                  <a:gd name="T23" fmla="*/ 94 h 152"/>
                  <a:gd name="T24" fmla="*/ 4 w 94"/>
                  <a:gd name="T25" fmla="*/ 116 h 152"/>
                  <a:gd name="T26" fmla="*/ 10 w 94"/>
                  <a:gd name="T27" fmla="*/ 134 h 152"/>
                  <a:gd name="T28" fmla="*/ 16 w 94"/>
                  <a:gd name="T29" fmla="*/ 140 h 152"/>
                  <a:gd name="T30" fmla="*/ 22 w 94"/>
                  <a:gd name="T31" fmla="*/ 146 h 152"/>
                  <a:gd name="T32" fmla="*/ 22 w 94"/>
                  <a:gd name="T33" fmla="*/ 146 h 152"/>
                  <a:gd name="T34" fmla="*/ 38 w 94"/>
                  <a:gd name="T35" fmla="*/ 146 h 152"/>
                  <a:gd name="T36" fmla="*/ 46 w 94"/>
                  <a:gd name="T37" fmla="*/ 148 h 152"/>
                  <a:gd name="T38" fmla="*/ 54 w 94"/>
                  <a:gd name="T39" fmla="*/ 152 h 152"/>
                  <a:gd name="T40" fmla="*/ 54 w 94"/>
                  <a:gd name="T41" fmla="*/ 152 h 152"/>
                  <a:gd name="T42" fmla="*/ 62 w 94"/>
                  <a:gd name="T43" fmla="*/ 148 h 152"/>
                  <a:gd name="T44" fmla="*/ 68 w 94"/>
                  <a:gd name="T45" fmla="*/ 142 h 152"/>
                  <a:gd name="T46" fmla="*/ 74 w 94"/>
                  <a:gd name="T47" fmla="*/ 134 h 152"/>
                  <a:gd name="T48" fmla="*/ 80 w 94"/>
                  <a:gd name="T49" fmla="*/ 126 h 152"/>
                  <a:gd name="T50" fmla="*/ 90 w 94"/>
                  <a:gd name="T51" fmla="*/ 106 h 152"/>
                  <a:gd name="T52" fmla="*/ 92 w 94"/>
                  <a:gd name="T53" fmla="*/ 94 h 152"/>
                  <a:gd name="T54" fmla="*/ 94 w 94"/>
                  <a:gd name="T55" fmla="*/ 82 h 152"/>
                  <a:gd name="T56" fmla="*/ 94 w 94"/>
                  <a:gd name="T57" fmla="*/ 82 h 152"/>
                  <a:gd name="T58" fmla="*/ 94 w 94"/>
                  <a:gd name="T59" fmla="*/ 68 h 152"/>
                  <a:gd name="T60" fmla="*/ 94 w 94"/>
                  <a:gd name="T61" fmla="*/ 52 h 152"/>
                  <a:gd name="T62" fmla="*/ 90 w 94"/>
                  <a:gd name="T63" fmla="*/ 38 h 152"/>
                  <a:gd name="T64" fmla="*/ 86 w 94"/>
                  <a:gd name="T65" fmla="*/ 26 h 152"/>
                  <a:gd name="T66" fmla="*/ 80 w 94"/>
                  <a:gd name="T67" fmla="*/ 16 h 152"/>
                  <a:gd name="T68" fmla="*/ 72 w 94"/>
                  <a:gd name="T69" fmla="*/ 8 h 152"/>
                  <a:gd name="T70" fmla="*/ 64 w 94"/>
                  <a:gd name="T71" fmla="*/ 2 h 152"/>
                  <a:gd name="T72" fmla="*/ 56 w 94"/>
                  <a:gd name="T73" fmla="*/ 0 h 152"/>
                  <a:gd name="T74" fmla="*/ 56 w 94"/>
                  <a:gd name="T75" fmla="*/ 0 h 1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4"/>
                  <a:gd name="T115" fmla="*/ 0 h 152"/>
                  <a:gd name="T116" fmla="*/ 94 w 94"/>
                  <a:gd name="T117" fmla="*/ 152 h 15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4" h="152">
                    <a:moveTo>
                      <a:pt x="56" y="0"/>
                    </a:moveTo>
                    <a:lnTo>
                      <a:pt x="56" y="0"/>
                    </a:lnTo>
                    <a:lnTo>
                      <a:pt x="46" y="0"/>
                    </a:lnTo>
                    <a:lnTo>
                      <a:pt x="36" y="4"/>
                    </a:lnTo>
                    <a:lnTo>
                      <a:pt x="28" y="10"/>
                    </a:lnTo>
                    <a:lnTo>
                      <a:pt x="20" y="18"/>
                    </a:lnTo>
                    <a:lnTo>
                      <a:pt x="12" y="30"/>
                    </a:lnTo>
                    <a:lnTo>
                      <a:pt x="8" y="42"/>
                    </a:lnTo>
                    <a:lnTo>
                      <a:pt x="2" y="56"/>
                    </a:lnTo>
                    <a:lnTo>
                      <a:pt x="0" y="72"/>
                    </a:lnTo>
                    <a:lnTo>
                      <a:pt x="0" y="94"/>
                    </a:lnTo>
                    <a:lnTo>
                      <a:pt x="4" y="116"/>
                    </a:lnTo>
                    <a:lnTo>
                      <a:pt x="10" y="134"/>
                    </a:lnTo>
                    <a:lnTo>
                      <a:pt x="16" y="140"/>
                    </a:lnTo>
                    <a:lnTo>
                      <a:pt x="22" y="146"/>
                    </a:lnTo>
                    <a:lnTo>
                      <a:pt x="38" y="146"/>
                    </a:lnTo>
                    <a:lnTo>
                      <a:pt x="46" y="148"/>
                    </a:lnTo>
                    <a:lnTo>
                      <a:pt x="54" y="152"/>
                    </a:lnTo>
                    <a:lnTo>
                      <a:pt x="62" y="148"/>
                    </a:lnTo>
                    <a:lnTo>
                      <a:pt x="68" y="142"/>
                    </a:lnTo>
                    <a:lnTo>
                      <a:pt x="74" y="134"/>
                    </a:lnTo>
                    <a:lnTo>
                      <a:pt x="80" y="126"/>
                    </a:lnTo>
                    <a:lnTo>
                      <a:pt x="90" y="106"/>
                    </a:lnTo>
                    <a:lnTo>
                      <a:pt x="92" y="94"/>
                    </a:lnTo>
                    <a:lnTo>
                      <a:pt x="94" y="82"/>
                    </a:lnTo>
                    <a:lnTo>
                      <a:pt x="94" y="68"/>
                    </a:lnTo>
                    <a:lnTo>
                      <a:pt x="94" y="52"/>
                    </a:lnTo>
                    <a:lnTo>
                      <a:pt x="90" y="38"/>
                    </a:lnTo>
                    <a:lnTo>
                      <a:pt x="86" y="26"/>
                    </a:lnTo>
                    <a:lnTo>
                      <a:pt x="80" y="16"/>
                    </a:lnTo>
                    <a:lnTo>
                      <a:pt x="72" y="8"/>
                    </a:lnTo>
                    <a:lnTo>
                      <a:pt x="64" y="2"/>
                    </a:lnTo>
                    <a:lnTo>
                      <a:pt x="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43" name="Freeform 79"/>
              <p:cNvSpPr>
                <a:spLocks/>
              </p:cNvSpPr>
              <p:nvPr/>
            </p:nvSpPr>
            <p:spPr bwMode="auto">
              <a:xfrm>
                <a:off x="2925" y="1954"/>
                <a:ext cx="94" cy="92"/>
              </a:xfrm>
              <a:custGeom>
                <a:avLst/>
                <a:gdLst>
                  <a:gd name="T0" fmla="*/ 54 w 94"/>
                  <a:gd name="T1" fmla="*/ 14 h 92"/>
                  <a:gd name="T2" fmla="*/ 54 w 94"/>
                  <a:gd name="T3" fmla="*/ 14 h 92"/>
                  <a:gd name="T4" fmla="*/ 62 w 94"/>
                  <a:gd name="T5" fmla="*/ 16 h 92"/>
                  <a:gd name="T6" fmla="*/ 70 w 94"/>
                  <a:gd name="T7" fmla="*/ 22 h 92"/>
                  <a:gd name="T8" fmla="*/ 78 w 94"/>
                  <a:gd name="T9" fmla="*/ 30 h 92"/>
                  <a:gd name="T10" fmla="*/ 84 w 94"/>
                  <a:gd name="T11" fmla="*/ 38 h 92"/>
                  <a:gd name="T12" fmla="*/ 88 w 94"/>
                  <a:gd name="T13" fmla="*/ 50 h 92"/>
                  <a:gd name="T14" fmla="*/ 92 w 94"/>
                  <a:gd name="T15" fmla="*/ 64 h 92"/>
                  <a:gd name="T16" fmla="*/ 92 w 94"/>
                  <a:gd name="T17" fmla="*/ 78 h 92"/>
                  <a:gd name="T18" fmla="*/ 92 w 94"/>
                  <a:gd name="T19" fmla="*/ 92 h 92"/>
                  <a:gd name="T20" fmla="*/ 92 w 94"/>
                  <a:gd name="T21" fmla="*/ 92 h 92"/>
                  <a:gd name="T22" fmla="*/ 94 w 94"/>
                  <a:gd name="T23" fmla="*/ 82 h 92"/>
                  <a:gd name="T24" fmla="*/ 94 w 94"/>
                  <a:gd name="T25" fmla="*/ 82 h 92"/>
                  <a:gd name="T26" fmla="*/ 94 w 94"/>
                  <a:gd name="T27" fmla="*/ 68 h 92"/>
                  <a:gd name="T28" fmla="*/ 94 w 94"/>
                  <a:gd name="T29" fmla="*/ 52 h 92"/>
                  <a:gd name="T30" fmla="*/ 90 w 94"/>
                  <a:gd name="T31" fmla="*/ 38 h 92"/>
                  <a:gd name="T32" fmla="*/ 86 w 94"/>
                  <a:gd name="T33" fmla="*/ 26 h 92"/>
                  <a:gd name="T34" fmla="*/ 80 w 94"/>
                  <a:gd name="T35" fmla="*/ 16 h 92"/>
                  <a:gd name="T36" fmla="*/ 72 w 94"/>
                  <a:gd name="T37" fmla="*/ 8 h 92"/>
                  <a:gd name="T38" fmla="*/ 64 w 94"/>
                  <a:gd name="T39" fmla="*/ 2 h 92"/>
                  <a:gd name="T40" fmla="*/ 56 w 94"/>
                  <a:gd name="T41" fmla="*/ 0 h 92"/>
                  <a:gd name="T42" fmla="*/ 56 w 94"/>
                  <a:gd name="T43" fmla="*/ 0 h 92"/>
                  <a:gd name="T44" fmla="*/ 46 w 94"/>
                  <a:gd name="T45" fmla="*/ 0 h 92"/>
                  <a:gd name="T46" fmla="*/ 36 w 94"/>
                  <a:gd name="T47" fmla="*/ 4 h 92"/>
                  <a:gd name="T48" fmla="*/ 28 w 94"/>
                  <a:gd name="T49" fmla="*/ 10 h 92"/>
                  <a:gd name="T50" fmla="*/ 20 w 94"/>
                  <a:gd name="T51" fmla="*/ 18 h 92"/>
                  <a:gd name="T52" fmla="*/ 12 w 94"/>
                  <a:gd name="T53" fmla="*/ 30 h 92"/>
                  <a:gd name="T54" fmla="*/ 8 w 94"/>
                  <a:gd name="T55" fmla="*/ 42 h 92"/>
                  <a:gd name="T56" fmla="*/ 2 w 94"/>
                  <a:gd name="T57" fmla="*/ 56 h 92"/>
                  <a:gd name="T58" fmla="*/ 0 w 94"/>
                  <a:gd name="T59" fmla="*/ 72 h 92"/>
                  <a:gd name="T60" fmla="*/ 0 w 94"/>
                  <a:gd name="T61" fmla="*/ 72 h 92"/>
                  <a:gd name="T62" fmla="*/ 0 w 94"/>
                  <a:gd name="T63" fmla="*/ 76 h 92"/>
                  <a:gd name="T64" fmla="*/ 0 w 94"/>
                  <a:gd name="T65" fmla="*/ 76 h 92"/>
                  <a:gd name="T66" fmla="*/ 4 w 94"/>
                  <a:gd name="T67" fmla="*/ 62 h 92"/>
                  <a:gd name="T68" fmla="*/ 8 w 94"/>
                  <a:gd name="T69" fmla="*/ 50 h 92"/>
                  <a:gd name="T70" fmla="*/ 14 w 94"/>
                  <a:gd name="T71" fmla="*/ 38 h 92"/>
                  <a:gd name="T72" fmla="*/ 20 w 94"/>
                  <a:gd name="T73" fmla="*/ 30 h 92"/>
                  <a:gd name="T74" fmla="*/ 28 w 94"/>
                  <a:gd name="T75" fmla="*/ 22 h 92"/>
                  <a:gd name="T76" fmla="*/ 36 w 94"/>
                  <a:gd name="T77" fmla="*/ 16 h 92"/>
                  <a:gd name="T78" fmla="*/ 44 w 94"/>
                  <a:gd name="T79" fmla="*/ 14 h 92"/>
                  <a:gd name="T80" fmla="*/ 54 w 94"/>
                  <a:gd name="T81" fmla="*/ 14 h 92"/>
                  <a:gd name="T82" fmla="*/ 54 w 94"/>
                  <a:gd name="T83" fmla="*/ 14 h 9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4"/>
                  <a:gd name="T127" fmla="*/ 0 h 92"/>
                  <a:gd name="T128" fmla="*/ 94 w 94"/>
                  <a:gd name="T129" fmla="*/ 92 h 9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4" h="92">
                    <a:moveTo>
                      <a:pt x="54" y="14"/>
                    </a:moveTo>
                    <a:lnTo>
                      <a:pt x="54" y="14"/>
                    </a:lnTo>
                    <a:lnTo>
                      <a:pt x="62" y="16"/>
                    </a:lnTo>
                    <a:lnTo>
                      <a:pt x="70" y="22"/>
                    </a:lnTo>
                    <a:lnTo>
                      <a:pt x="78" y="30"/>
                    </a:lnTo>
                    <a:lnTo>
                      <a:pt x="84" y="38"/>
                    </a:lnTo>
                    <a:lnTo>
                      <a:pt x="88" y="50"/>
                    </a:lnTo>
                    <a:lnTo>
                      <a:pt x="92" y="64"/>
                    </a:lnTo>
                    <a:lnTo>
                      <a:pt x="92" y="78"/>
                    </a:lnTo>
                    <a:lnTo>
                      <a:pt x="92" y="92"/>
                    </a:lnTo>
                    <a:lnTo>
                      <a:pt x="94" y="82"/>
                    </a:lnTo>
                    <a:lnTo>
                      <a:pt x="94" y="68"/>
                    </a:lnTo>
                    <a:lnTo>
                      <a:pt x="94" y="52"/>
                    </a:lnTo>
                    <a:lnTo>
                      <a:pt x="90" y="38"/>
                    </a:lnTo>
                    <a:lnTo>
                      <a:pt x="86" y="26"/>
                    </a:lnTo>
                    <a:lnTo>
                      <a:pt x="80" y="16"/>
                    </a:lnTo>
                    <a:lnTo>
                      <a:pt x="72" y="8"/>
                    </a:lnTo>
                    <a:lnTo>
                      <a:pt x="64" y="2"/>
                    </a:lnTo>
                    <a:lnTo>
                      <a:pt x="56" y="0"/>
                    </a:lnTo>
                    <a:lnTo>
                      <a:pt x="46" y="0"/>
                    </a:lnTo>
                    <a:lnTo>
                      <a:pt x="36" y="4"/>
                    </a:lnTo>
                    <a:lnTo>
                      <a:pt x="28" y="10"/>
                    </a:lnTo>
                    <a:lnTo>
                      <a:pt x="20" y="18"/>
                    </a:lnTo>
                    <a:lnTo>
                      <a:pt x="12" y="30"/>
                    </a:lnTo>
                    <a:lnTo>
                      <a:pt x="8" y="42"/>
                    </a:lnTo>
                    <a:lnTo>
                      <a:pt x="2" y="56"/>
                    </a:lnTo>
                    <a:lnTo>
                      <a:pt x="0" y="72"/>
                    </a:lnTo>
                    <a:lnTo>
                      <a:pt x="0" y="76"/>
                    </a:lnTo>
                    <a:lnTo>
                      <a:pt x="4" y="62"/>
                    </a:lnTo>
                    <a:lnTo>
                      <a:pt x="8" y="50"/>
                    </a:lnTo>
                    <a:lnTo>
                      <a:pt x="14" y="38"/>
                    </a:lnTo>
                    <a:lnTo>
                      <a:pt x="20" y="30"/>
                    </a:lnTo>
                    <a:lnTo>
                      <a:pt x="28" y="22"/>
                    </a:lnTo>
                    <a:lnTo>
                      <a:pt x="36" y="16"/>
                    </a:lnTo>
                    <a:lnTo>
                      <a:pt x="44" y="14"/>
                    </a:lnTo>
                    <a:lnTo>
                      <a:pt x="54" y="1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44" name="Freeform 80"/>
              <p:cNvSpPr>
                <a:spLocks/>
              </p:cNvSpPr>
              <p:nvPr/>
            </p:nvSpPr>
            <p:spPr bwMode="auto">
              <a:xfrm>
                <a:off x="2939" y="1976"/>
                <a:ext cx="66" cy="96"/>
              </a:xfrm>
              <a:custGeom>
                <a:avLst/>
                <a:gdLst>
                  <a:gd name="T0" fmla="*/ 64 w 66"/>
                  <a:gd name="T1" fmla="*/ 54 h 96"/>
                  <a:gd name="T2" fmla="*/ 64 w 66"/>
                  <a:gd name="T3" fmla="*/ 54 h 96"/>
                  <a:gd name="T4" fmla="*/ 62 w 66"/>
                  <a:gd name="T5" fmla="*/ 64 h 96"/>
                  <a:gd name="T6" fmla="*/ 60 w 66"/>
                  <a:gd name="T7" fmla="*/ 72 h 96"/>
                  <a:gd name="T8" fmla="*/ 56 w 66"/>
                  <a:gd name="T9" fmla="*/ 80 h 96"/>
                  <a:gd name="T10" fmla="*/ 50 w 66"/>
                  <a:gd name="T11" fmla="*/ 86 h 96"/>
                  <a:gd name="T12" fmla="*/ 44 w 66"/>
                  <a:gd name="T13" fmla="*/ 90 h 96"/>
                  <a:gd name="T14" fmla="*/ 38 w 66"/>
                  <a:gd name="T15" fmla="*/ 94 h 96"/>
                  <a:gd name="T16" fmla="*/ 32 w 66"/>
                  <a:gd name="T17" fmla="*/ 96 h 96"/>
                  <a:gd name="T18" fmla="*/ 26 w 66"/>
                  <a:gd name="T19" fmla="*/ 96 h 96"/>
                  <a:gd name="T20" fmla="*/ 26 w 66"/>
                  <a:gd name="T21" fmla="*/ 96 h 96"/>
                  <a:gd name="T22" fmla="*/ 20 w 66"/>
                  <a:gd name="T23" fmla="*/ 94 h 96"/>
                  <a:gd name="T24" fmla="*/ 14 w 66"/>
                  <a:gd name="T25" fmla="*/ 90 h 96"/>
                  <a:gd name="T26" fmla="*/ 8 w 66"/>
                  <a:gd name="T27" fmla="*/ 84 h 96"/>
                  <a:gd name="T28" fmla="*/ 4 w 66"/>
                  <a:gd name="T29" fmla="*/ 78 h 96"/>
                  <a:gd name="T30" fmla="*/ 2 w 66"/>
                  <a:gd name="T31" fmla="*/ 70 h 96"/>
                  <a:gd name="T32" fmla="*/ 0 w 66"/>
                  <a:gd name="T33" fmla="*/ 62 h 96"/>
                  <a:gd name="T34" fmla="*/ 0 w 66"/>
                  <a:gd name="T35" fmla="*/ 52 h 96"/>
                  <a:gd name="T36" fmla="*/ 0 w 66"/>
                  <a:gd name="T37" fmla="*/ 42 h 96"/>
                  <a:gd name="T38" fmla="*/ 0 w 66"/>
                  <a:gd name="T39" fmla="*/ 42 h 96"/>
                  <a:gd name="T40" fmla="*/ 2 w 66"/>
                  <a:gd name="T41" fmla="*/ 34 h 96"/>
                  <a:gd name="T42" fmla="*/ 4 w 66"/>
                  <a:gd name="T43" fmla="*/ 24 h 96"/>
                  <a:gd name="T44" fmla="*/ 10 w 66"/>
                  <a:gd name="T45" fmla="*/ 18 h 96"/>
                  <a:gd name="T46" fmla="*/ 14 w 66"/>
                  <a:gd name="T47" fmla="*/ 10 h 96"/>
                  <a:gd name="T48" fmla="*/ 20 w 66"/>
                  <a:gd name="T49" fmla="*/ 6 h 96"/>
                  <a:gd name="T50" fmla="*/ 26 w 66"/>
                  <a:gd name="T51" fmla="*/ 2 h 96"/>
                  <a:gd name="T52" fmla="*/ 32 w 66"/>
                  <a:gd name="T53" fmla="*/ 0 h 96"/>
                  <a:gd name="T54" fmla="*/ 38 w 66"/>
                  <a:gd name="T55" fmla="*/ 0 h 96"/>
                  <a:gd name="T56" fmla="*/ 38 w 66"/>
                  <a:gd name="T57" fmla="*/ 0 h 96"/>
                  <a:gd name="T58" fmla="*/ 46 w 66"/>
                  <a:gd name="T59" fmla="*/ 2 h 96"/>
                  <a:gd name="T60" fmla="*/ 52 w 66"/>
                  <a:gd name="T61" fmla="*/ 6 h 96"/>
                  <a:gd name="T62" fmla="*/ 56 w 66"/>
                  <a:gd name="T63" fmla="*/ 12 h 96"/>
                  <a:gd name="T64" fmla="*/ 60 w 66"/>
                  <a:gd name="T65" fmla="*/ 18 h 96"/>
                  <a:gd name="T66" fmla="*/ 62 w 66"/>
                  <a:gd name="T67" fmla="*/ 26 h 96"/>
                  <a:gd name="T68" fmla="*/ 64 w 66"/>
                  <a:gd name="T69" fmla="*/ 34 h 96"/>
                  <a:gd name="T70" fmla="*/ 66 w 66"/>
                  <a:gd name="T71" fmla="*/ 44 h 96"/>
                  <a:gd name="T72" fmla="*/ 64 w 66"/>
                  <a:gd name="T73" fmla="*/ 54 h 96"/>
                  <a:gd name="T74" fmla="*/ 64 w 66"/>
                  <a:gd name="T75" fmla="*/ 54 h 9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
                  <a:gd name="T115" fmla="*/ 0 h 96"/>
                  <a:gd name="T116" fmla="*/ 66 w 66"/>
                  <a:gd name="T117" fmla="*/ 96 h 9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 h="96">
                    <a:moveTo>
                      <a:pt x="64" y="54"/>
                    </a:moveTo>
                    <a:lnTo>
                      <a:pt x="64" y="54"/>
                    </a:lnTo>
                    <a:lnTo>
                      <a:pt x="62" y="64"/>
                    </a:lnTo>
                    <a:lnTo>
                      <a:pt x="60" y="72"/>
                    </a:lnTo>
                    <a:lnTo>
                      <a:pt x="56" y="80"/>
                    </a:lnTo>
                    <a:lnTo>
                      <a:pt x="50" y="86"/>
                    </a:lnTo>
                    <a:lnTo>
                      <a:pt x="44" y="90"/>
                    </a:lnTo>
                    <a:lnTo>
                      <a:pt x="38" y="94"/>
                    </a:lnTo>
                    <a:lnTo>
                      <a:pt x="32" y="96"/>
                    </a:lnTo>
                    <a:lnTo>
                      <a:pt x="26" y="96"/>
                    </a:lnTo>
                    <a:lnTo>
                      <a:pt x="20" y="94"/>
                    </a:lnTo>
                    <a:lnTo>
                      <a:pt x="14" y="90"/>
                    </a:lnTo>
                    <a:lnTo>
                      <a:pt x="8" y="84"/>
                    </a:lnTo>
                    <a:lnTo>
                      <a:pt x="4" y="78"/>
                    </a:lnTo>
                    <a:lnTo>
                      <a:pt x="2" y="70"/>
                    </a:lnTo>
                    <a:lnTo>
                      <a:pt x="0" y="62"/>
                    </a:lnTo>
                    <a:lnTo>
                      <a:pt x="0" y="52"/>
                    </a:lnTo>
                    <a:lnTo>
                      <a:pt x="0" y="42"/>
                    </a:lnTo>
                    <a:lnTo>
                      <a:pt x="2" y="34"/>
                    </a:lnTo>
                    <a:lnTo>
                      <a:pt x="4" y="24"/>
                    </a:lnTo>
                    <a:lnTo>
                      <a:pt x="10" y="18"/>
                    </a:lnTo>
                    <a:lnTo>
                      <a:pt x="14" y="10"/>
                    </a:lnTo>
                    <a:lnTo>
                      <a:pt x="20" y="6"/>
                    </a:lnTo>
                    <a:lnTo>
                      <a:pt x="26" y="2"/>
                    </a:lnTo>
                    <a:lnTo>
                      <a:pt x="32" y="0"/>
                    </a:lnTo>
                    <a:lnTo>
                      <a:pt x="38" y="0"/>
                    </a:lnTo>
                    <a:lnTo>
                      <a:pt x="46" y="2"/>
                    </a:lnTo>
                    <a:lnTo>
                      <a:pt x="52" y="6"/>
                    </a:lnTo>
                    <a:lnTo>
                      <a:pt x="56" y="12"/>
                    </a:lnTo>
                    <a:lnTo>
                      <a:pt x="60" y="18"/>
                    </a:lnTo>
                    <a:lnTo>
                      <a:pt x="62" y="26"/>
                    </a:lnTo>
                    <a:lnTo>
                      <a:pt x="64" y="34"/>
                    </a:lnTo>
                    <a:lnTo>
                      <a:pt x="66" y="44"/>
                    </a:lnTo>
                    <a:lnTo>
                      <a:pt x="64" y="54"/>
                    </a:lnTo>
                    <a:close/>
                  </a:path>
                </a:pathLst>
              </a:custGeom>
              <a:solidFill>
                <a:srgbClr val="1658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45" name="Freeform 81"/>
              <p:cNvSpPr>
                <a:spLocks/>
              </p:cNvSpPr>
              <p:nvPr/>
            </p:nvSpPr>
            <p:spPr bwMode="auto">
              <a:xfrm>
                <a:off x="2943" y="1984"/>
                <a:ext cx="56" cy="80"/>
              </a:xfrm>
              <a:custGeom>
                <a:avLst/>
                <a:gdLst>
                  <a:gd name="T0" fmla="*/ 56 w 56"/>
                  <a:gd name="T1" fmla="*/ 44 h 80"/>
                  <a:gd name="T2" fmla="*/ 56 w 56"/>
                  <a:gd name="T3" fmla="*/ 44 h 80"/>
                  <a:gd name="T4" fmla="*/ 52 w 56"/>
                  <a:gd name="T5" fmla="*/ 60 h 80"/>
                  <a:gd name="T6" fmla="*/ 44 w 56"/>
                  <a:gd name="T7" fmla="*/ 72 h 80"/>
                  <a:gd name="T8" fmla="*/ 38 w 56"/>
                  <a:gd name="T9" fmla="*/ 76 h 80"/>
                  <a:gd name="T10" fmla="*/ 34 w 56"/>
                  <a:gd name="T11" fmla="*/ 78 h 80"/>
                  <a:gd name="T12" fmla="*/ 28 w 56"/>
                  <a:gd name="T13" fmla="*/ 80 h 80"/>
                  <a:gd name="T14" fmla="*/ 22 w 56"/>
                  <a:gd name="T15" fmla="*/ 80 h 80"/>
                  <a:gd name="T16" fmla="*/ 22 w 56"/>
                  <a:gd name="T17" fmla="*/ 80 h 80"/>
                  <a:gd name="T18" fmla="*/ 18 w 56"/>
                  <a:gd name="T19" fmla="*/ 78 h 80"/>
                  <a:gd name="T20" fmla="*/ 12 w 56"/>
                  <a:gd name="T21" fmla="*/ 76 h 80"/>
                  <a:gd name="T22" fmla="*/ 8 w 56"/>
                  <a:gd name="T23" fmla="*/ 70 h 80"/>
                  <a:gd name="T24" fmla="*/ 4 w 56"/>
                  <a:gd name="T25" fmla="*/ 66 h 80"/>
                  <a:gd name="T26" fmla="*/ 0 w 56"/>
                  <a:gd name="T27" fmla="*/ 52 h 80"/>
                  <a:gd name="T28" fmla="*/ 0 w 56"/>
                  <a:gd name="T29" fmla="*/ 36 h 80"/>
                  <a:gd name="T30" fmla="*/ 0 w 56"/>
                  <a:gd name="T31" fmla="*/ 36 h 80"/>
                  <a:gd name="T32" fmla="*/ 6 w 56"/>
                  <a:gd name="T33" fmla="*/ 20 h 80"/>
                  <a:gd name="T34" fmla="*/ 12 w 56"/>
                  <a:gd name="T35" fmla="*/ 8 h 80"/>
                  <a:gd name="T36" fmla="*/ 18 w 56"/>
                  <a:gd name="T37" fmla="*/ 4 h 80"/>
                  <a:gd name="T38" fmla="*/ 22 w 56"/>
                  <a:gd name="T39" fmla="*/ 2 h 80"/>
                  <a:gd name="T40" fmla="*/ 28 w 56"/>
                  <a:gd name="T41" fmla="*/ 0 h 80"/>
                  <a:gd name="T42" fmla="*/ 34 w 56"/>
                  <a:gd name="T43" fmla="*/ 0 h 80"/>
                  <a:gd name="T44" fmla="*/ 34 w 56"/>
                  <a:gd name="T45" fmla="*/ 0 h 80"/>
                  <a:gd name="T46" fmla="*/ 40 w 56"/>
                  <a:gd name="T47" fmla="*/ 2 h 80"/>
                  <a:gd name="T48" fmla="*/ 44 w 56"/>
                  <a:gd name="T49" fmla="*/ 6 h 80"/>
                  <a:gd name="T50" fmla="*/ 48 w 56"/>
                  <a:gd name="T51" fmla="*/ 10 h 80"/>
                  <a:gd name="T52" fmla="*/ 52 w 56"/>
                  <a:gd name="T53" fmla="*/ 16 h 80"/>
                  <a:gd name="T54" fmla="*/ 56 w 56"/>
                  <a:gd name="T55" fmla="*/ 28 h 80"/>
                  <a:gd name="T56" fmla="*/ 56 w 56"/>
                  <a:gd name="T57" fmla="*/ 44 h 80"/>
                  <a:gd name="T58" fmla="*/ 56 w 56"/>
                  <a:gd name="T59" fmla="*/ 44 h 8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6"/>
                  <a:gd name="T91" fmla="*/ 0 h 80"/>
                  <a:gd name="T92" fmla="*/ 56 w 56"/>
                  <a:gd name="T93" fmla="*/ 80 h 8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6" h="80">
                    <a:moveTo>
                      <a:pt x="56" y="44"/>
                    </a:moveTo>
                    <a:lnTo>
                      <a:pt x="56" y="44"/>
                    </a:lnTo>
                    <a:lnTo>
                      <a:pt x="52" y="60"/>
                    </a:lnTo>
                    <a:lnTo>
                      <a:pt x="44" y="72"/>
                    </a:lnTo>
                    <a:lnTo>
                      <a:pt x="38" y="76"/>
                    </a:lnTo>
                    <a:lnTo>
                      <a:pt x="34" y="78"/>
                    </a:lnTo>
                    <a:lnTo>
                      <a:pt x="28" y="80"/>
                    </a:lnTo>
                    <a:lnTo>
                      <a:pt x="22" y="80"/>
                    </a:lnTo>
                    <a:lnTo>
                      <a:pt x="18" y="78"/>
                    </a:lnTo>
                    <a:lnTo>
                      <a:pt x="12" y="76"/>
                    </a:lnTo>
                    <a:lnTo>
                      <a:pt x="8" y="70"/>
                    </a:lnTo>
                    <a:lnTo>
                      <a:pt x="4" y="66"/>
                    </a:lnTo>
                    <a:lnTo>
                      <a:pt x="0" y="52"/>
                    </a:lnTo>
                    <a:lnTo>
                      <a:pt x="0" y="36"/>
                    </a:lnTo>
                    <a:lnTo>
                      <a:pt x="6" y="20"/>
                    </a:lnTo>
                    <a:lnTo>
                      <a:pt x="12" y="8"/>
                    </a:lnTo>
                    <a:lnTo>
                      <a:pt x="18" y="4"/>
                    </a:lnTo>
                    <a:lnTo>
                      <a:pt x="22" y="2"/>
                    </a:lnTo>
                    <a:lnTo>
                      <a:pt x="28" y="0"/>
                    </a:lnTo>
                    <a:lnTo>
                      <a:pt x="34" y="0"/>
                    </a:lnTo>
                    <a:lnTo>
                      <a:pt x="40" y="2"/>
                    </a:lnTo>
                    <a:lnTo>
                      <a:pt x="44" y="6"/>
                    </a:lnTo>
                    <a:lnTo>
                      <a:pt x="48" y="10"/>
                    </a:lnTo>
                    <a:lnTo>
                      <a:pt x="52" y="16"/>
                    </a:lnTo>
                    <a:lnTo>
                      <a:pt x="56" y="28"/>
                    </a:lnTo>
                    <a:lnTo>
                      <a:pt x="56" y="44"/>
                    </a:lnTo>
                    <a:close/>
                  </a:path>
                </a:pathLst>
              </a:custGeom>
              <a:solidFill>
                <a:srgbClr val="22A6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46" name="Freeform 82"/>
              <p:cNvSpPr>
                <a:spLocks/>
              </p:cNvSpPr>
              <p:nvPr/>
            </p:nvSpPr>
            <p:spPr bwMode="auto">
              <a:xfrm>
                <a:off x="2955" y="2002"/>
                <a:ext cx="32" cy="48"/>
              </a:xfrm>
              <a:custGeom>
                <a:avLst/>
                <a:gdLst>
                  <a:gd name="T0" fmla="*/ 32 w 32"/>
                  <a:gd name="T1" fmla="*/ 26 h 48"/>
                  <a:gd name="T2" fmla="*/ 32 w 32"/>
                  <a:gd name="T3" fmla="*/ 26 h 48"/>
                  <a:gd name="T4" fmla="*/ 30 w 32"/>
                  <a:gd name="T5" fmla="*/ 36 h 48"/>
                  <a:gd name="T6" fmla="*/ 26 w 32"/>
                  <a:gd name="T7" fmla="*/ 42 h 48"/>
                  <a:gd name="T8" fmla="*/ 20 w 32"/>
                  <a:gd name="T9" fmla="*/ 46 h 48"/>
                  <a:gd name="T10" fmla="*/ 12 w 32"/>
                  <a:gd name="T11" fmla="*/ 48 h 48"/>
                  <a:gd name="T12" fmla="*/ 12 w 32"/>
                  <a:gd name="T13" fmla="*/ 48 h 48"/>
                  <a:gd name="T14" fmla="*/ 6 w 32"/>
                  <a:gd name="T15" fmla="*/ 44 h 48"/>
                  <a:gd name="T16" fmla="*/ 2 w 32"/>
                  <a:gd name="T17" fmla="*/ 38 h 48"/>
                  <a:gd name="T18" fmla="*/ 0 w 32"/>
                  <a:gd name="T19" fmla="*/ 30 h 48"/>
                  <a:gd name="T20" fmla="*/ 0 w 32"/>
                  <a:gd name="T21" fmla="*/ 20 h 48"/>
                  <a:gd name="T22" fmla="*/ 0 w 32"/>
                  <a:gd name="T23" fmla="*/ 20 h 48"/>
                  <a:gd name="T24" fmla="*/ 2 w 32"/>
                  <a:gd name="T25" fmla="*/ 12 h 48"/>
                  <a:gd name="T26" fmla="*/ 6 w 32"/>
                  <a:gd name="T27" fmla="*/ 6 h 48"/>
                  <a:gd name="T28" fmla="*/ 12 w 32"/>
                  <a:gd name="T29" fmla="*/ 2 h 48"/>
                  <a:gd name="T30" fmla="*/ 20 w 32"/>
                  <a:gd name="T31" fmla="*/ 0 h 48"/>
                  <a:gd name="T32" fmla="*/ 20 w 32"/>
                  <a:gd name="T33" fmla="*/ 0 h 48"/>
                  <a:gd name="T34" fmla="*/ 26 w 32"/>
                  <a:gd name="T35" fmla="*/ 4 h 48"/>
                  <a:gd name="T36" fmla="*/ 30 w 32"/>
                  <a:gd name="T37" fmla="*/ 10 h 48"/>
                  <a:gd name="T38" fmla="*/ 32 w 32"/>
                  <a:gd name="T39" fmla="*/ 18 h 48"/>
                  <a:gd name="T40" fmla="*/ 32 w 32"/>
                  <a:gd name="T41" fmla="*/ 26 h 48"/>
                  <a:gd name="T42" fmla="*/ 32 w 32"/>
                  <a:gd name="T43" fmla="*/ 26 h 4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
                  <a:gd name="T67" fmla="*/ 0 h 48"/>
                  <a:gd name="T68" fmla="*/ 32 w 32"/>
                  <a:gd name="T69" fmla="*/ 48 h 4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 h="48">
                    <a:moveTo>
                      <a:pt x="32" y="26"/>
                    </a:moveTo>
                    <a:lnTo>
                      <a:pt x="32" y="26"/>
                    </a:lnTo>
                    <a:lnTo>
                      <a:pt x="30" y="36"/>
                    </a:lnTo>
                    <a:lnTo>
                      <a:pt x="26" y="42"/>
                    </a:lnTo>
                    <a:lnTo>
                      <a:pt x="20" y="46"/>
                    </a:lnTo>
                    <a:lnTo>
                      <a:pt x="12" y="48"/>
                    </a:lnTo>
                    <a:lnTo>
                      <a:pt x="6" y="44"/>
                    </a:lnTo>
                    <a:lnTo>
                      <a:pt x="2" y="38"/>
                    </a:lnTo>
                    <a:lnTo>
                      <a:pt x="0" y="30"/>
                    </a:lnTo>
                    <a:lnTo>
                      <a:pt x="0" y="20"/>
                    </a:lnTo>
                    <a:lnTo>
                      <a:pt x="2" y="12"/>
                    </a:lnTo>
                    <a:lnTo>
                      <a:pt x="6" y="6"/>
                    </a:lnTo>
                    <a:lnTo>
                      <a:pt x="12" y="2"/>
                    </a:lnTo>
                    <a:lnTo>
                      <a:pt x="20" y="0"/>
                    </a:lnTo>
                    <a:lnTo>
                      <a:pt x="26" y="4"/>
                    </a:lnTo>
                    <a:lnTo>
                      <a:pt x="30" y="10"/>
                    </a:lnTo>
                    <a:lnTo>
                      <a:pt x="32" y="18"/>
                    </a:lnTo>
                    <a:lnTo>
                      <a:pt x="32"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47" name="Freeform 83"/>
              <p:cNvSpPr>
                <a:spLocks/>
              </p:cNvSpPr>
              <p:nvPr/>
            </p:nvSpPr>
            <p:spPr bwMode="auto">
              <a:xfrm>
                <a:off x="2959" y="2000"/>
                <a:ext cx="12" cy="18"/>
              </a:xfrm>
              <a:custGeom>
                <a:avLst/>
                <a:gdLst>
                  <a:gd name="T0" fmla="*/ 12 w 12"/>
                  <a:gd name="T1" fmla="*/ 8 h 18"/>
                  <a:gd name="T2" fmla="*/ 12 w 12"/>
                  <a:gd name="T3" fmla="*/ 8 h 18"/>
                  <a:gd name="T4" fmla="*/ 10 w 12"/>
                  <a:gd name="T5" fmla="*/ 16 h 18"/>
                  <a:gd name="T6" fmla="*/ 8 w 12"/>
                  <a:gd name="T7" fmla="*/ 18 h 18"/>
                  <a:gd name="T8" fmla="*/ 6 w 12"/>
                  <a:gd name="T9" fmla="*/ 18 h 18"/>
                  <a:gd name="T10" fmla="*/ 6 w 12"/>
                  <a:gd name="T11" fmla="*/ 18 h 18"/>
                  <a:gd name="T12" fmla="*/ 4 w 12"/>
                  <a:gd name="T13" fmla="*/ 16 h 18"/>
                  <a:gd name="T14" fmla="*/ 2 w 12"/>
                  <a:gd name="T15" fmla="*/ 14 h 18"/>
                  <a:gd name="T16" fmla="*/ 0 w 12"/>
                  <a:gd name="T17" fmla="*/ 8 h 18"/>
                  <a:gd name="T18" fmla="*/ 0 w 12"/>
                  <a:gd name="T19" fmla="*/ 8 h 18"/>
                  <a:gd name="T20" fmla="*/ 2 w 12"/>
                  <a:gd name="T21" fmla="*/ 2 h 18"/>
                  <a:gd name="T22" fmla="*/ 4 w 12"/>
                  <a:gd name="T23" fmla="*/ 0 h 18"/>
                  <a:gd name="T24" fmla="*/ 6 w 12"/>
                  <a:gd name="T25" fmla="*/ 0 h 18"/>
                  <a:gd name="T26" fmla="*/ 6 w 12"/>
                  <a:gd name="T27" fmla="*/ 0 h 18"/>
                  <a:gd name="T28" fmla="*/ 8 w 12"/>
                  <a:gd name="T29" fmla="*/ 0 h 18"/>
                  <a:gd name="T30" fmla="*/ 10 w 12"/>
                  <a:gd name="T31" fmla="*/ 2 h 18"/>
                  <a:gd name="T32" fmla="*/ 12 w 12"/>
                  <a:gd name="T33" fmla="*/ 8 h 18"/>
                  <a:gd name="T34" fmla="*/ 12 w 12"/>
                  <a:gd name="T35" fmla="*/ 8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8"/>
                  <a:gd name="T56" fmla="*/ 12 w 12"/>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8">
                    <a:moveTo>
                      <a:pt x="12" y="8"/>
                    </a:moveTo>
                    <a:lnTo>
                      <a:pt x="12" y="8"/>
                    </a:lnTo>
                    <a:lnTo>
                      <a:pt x="10" y="16"/>
                    </a:lnTo>
                    <a:lnTo>
                      <a:pt x="8" y="18"/>
                    </a:lnTo>
                    <a:lnTo>
                      <a:pt x="6" y="18"/>
                    </a:lnTo>
                    <a:lnTo>
                      <a:pt x="4" y="16"/>
                    </a:lnTo>
                    <a:lnTo>
                      <a:pt x="2" y="14"/>
                    </a:lnTo>
                    <a:lnTo>
                      <a:pt x="0" y="8"/>
                    </a:lnTo>
                    <a:lnTo>
                      <a:pt x="2" y="2"/>
                    </a:lnTo>
                    <a:lnTo>
                      <a:pt x="4" y="0"/>
                    </a:lnTo>
                    <a:lnTo>
                      <a:pt x="6" y="0"/>
                    </a:lnTo>
                    <a:lnTo>
                      <a:pt x="8" y="0"/>
                    </a:lnTo>
                    <a:lnTo>
                      <a:pt x="10" y="2"/>
                    </a:lnTo>
                    <a:lnTo>
                      <a:pt x="1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48" name="Freeform 84"/>
              <p:cNvSpPr>
                <a:spLocks/>
              </p:cNvSpPr>
              <p:nvPr/>
            </p:nvSpPr>
            <p:spPr bwMode="auto">
              <a:xfrm>
                <a:off x="2977" y="2036"/>
                <a:ext cx="8" cy="10"/>
              </a:xfrm>
              <a:custGeom>
                <a:avLst/>
                <a:gdLst>
                  <a:gd name="T0" fmla="*/ 4 w 8"/>
                  <a:gd name="T1" fmla="*/ 0 h 10"/>
                  <a:gd name="T2" fmla="*/ 4 w 8"/>
                  <a:gd name="T3" fmla="*/ 0 h 10"/>
                  <a:gd name="T4" fmla="*/ 8 w 8"/>
                  <a:gd name="T5" fmla="*/ 0 h 10"/>
                  <a:gd name="T6" fmla="*/ 8 w 8"/>
                  <a:gd name="T7" fmla="*/ 4 h 10"/>
                  <a:gd name="T8" fmla="*/ 8 w 8"/>
                  <a:gd name="T9" fmla="*/ 4 h 10"/>
                  <a:gd name="T10" fmla="*/ 8 w 8"/>
                  <a:gd name="T11" fmla="*/ 8 h 10"/>
                  <a:gd name="T12" fmla="*/ 4 w 8"/>
                  <a:gd name="T13" fmla="*/ 10 h 10"/>
                  <a:gd name="T14" fmla="*/ 4 w 8"/>
                  <a:gd name="T15" fmla="*/ 10 h 10"/>
                  <a:gd name="T16" fmla="*/ 2 w 8"/>
                  <a:gd name="T17" fmla="*/ 8 h 10"/>
                  <a:gd name="T18" fmla="*/ 0 w 8"/>
                  <a:gd name="T19" fmla="*/ 6 h 10"/>
                  <a:gd name="T20" fmla="*/ 0 w 8"/>
                  <a:gd name="T21" fmla="*/ 6 h 10"/>
                  <a:gd name="T22" fmla="*/ 2 w 8"/>
                  <a:gd name="T23" fmla="*/ 2 h 10"/>
                  <a:gd name="T24" fmla="*/ 4 w 8"/>
                  <a:gd name="T25" fmla="*/ 0 h 10"/>
                  <a:gd name="T26" fmla="*/ 4 w 8"/>
                  <a:gd name="T27" fmla="*/ 0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10"/>
                  <a:gd name="T44" fmla="*/ 8 w 8"/>
                  <a:gd name="T45" fmla="*/ 10 h 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10">
                    <a:moveTo>
                      <a:pt x="4" y="0"/>
                    </a:moveTo>
                    <a:lnTo>
                      <a:pt x="4" y="0"/>
                    </a:lnTo>
                    <a:lnTo>
                      <a:pt x="8" y="0"/>
                    </a:lnTo>
                    <a:lnTo>
                      <a:pt x="8" y="4"/>
                    </a:lnTo>
                    <a:lnTo>
                      <a:pt x="8" y="8"/>
                    </a:lnTo>
                    <a:lnTo>
                      <a:pt x="4" y="10"/>
                    </a:lnTo>
                    <a:lnTo>
                      <a:pt x="2" y="8"/>
                    </a:lnTo>
                    <a:lnTo>
                      <a:pt x="0" y="6"/>
                    </a:lnTo>
                    <a:lnTo>
                      <a:pt x="2" y="2"/>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49" name="Freeform 85"/>
              <p:cNvSpPr>
                <a:spLocks/>
              </p:cNvSpPr>
              <p:nvPr/>
            </p:nvSpPr>
            <p:spPr bwMode="auto">
              <a:xfrm>
                <a:off x="2907" y="2062"/>
                <a:ext cx="114" cy="52"/>
              </a:xfrm>
              <a:custGeom>
                <a:avLst/>
                <a:gdLst>
                  <a:gd name="T0" fmla="*/ 114 w 114"/>
                  <a:gd name="T1" fmla="*/ 36 h 52"/>
                  <a:gd name="T2" fmla="*/ 114 w 114"/>
                  <a:gd name="T3" fmla="*/ 36 h 52"/>
                  <a:gd name="T4" fmla="*/ 114 w 114"/>
                  <a:gd name="T5" fmla="*/ 30 h 52"/>
                  <a:gd name="T6" fmla="*/ 108 w 114"/>
                  <a:gd name="T7" fmla="*/ 20 h 52"/>
                  <a:gd name="T8" fmla="*/ 102 w 114"/>
                  <a:gd name="T9" fmla="*/ 14 h 52"/>
                  <a:gd name="T10" fmla="*/ 94 w 114"/>
                  <a:gd name="T11" fmla="*/ 8 h 52"/>
                  <a:gd name="T12" fmla="*/ 86 w 114"/>
                  <a:gd name="T13" fmla="*/ 4 h 52"/>
                  <a:gd name="T14" fmla="*/ 74 w 114"/>
                  <a:gd name="T15" fmla="*/ 2 h 52"/>
                  <a:gd name="T16" fmla="*/ 74 w 114"/>
                  <a:gd name="T17" fmla="*/ 2 h 52"/>
                  <a:gd name="T18" fmla="*/ 42 w 114"/>
                  <a:gd name="T19" fmla="*/ 0 h 52"/>
                  <a:gd name="T20" fmla="*/ 34 w 114"/>
                  <a:gd name="T21" fmla="*/ 0 h 52"/>
                  <a:gd name="T22" fmla="*/ 26 w 114"/>
                  <a:gd name="T23" fmla="*/ 2 h 52"/>
                  <a:gd name="T24" fmla="*/ 26 w 114"/>
                  <a:gd name="T25" fmla="*/ 2 h 52"/>
                  <a:gd name="T26" fmla="*/ 16 w 114"/>
                  <a:gd name="T27" fmla="*/ 4 h 52"/>
                  <a:gd name="T28" fmla="*/ 8 w 114"/>
                  <a:gd name="T29" fmla="*/ 8 h 52"/>
                  <a:gd name="T30" fmla="*/ 0 w 114"/>
                  <a:gd name="T31" fmla="*/ 12 h 52"/>
                  <a:gd name="T32" fmla="*/ 0 w 114"/>
                  <a:gd name="T33" fmla="*/ 12 h 52"/>
                  <a:gd name="T34" fmla="*/ 2 w 114"/>
                  <a:gd name="T35" fmla="*/ 18 h 52"/>
                  <a:gd name="T36" fmla="*/ 10 w 114"/>
                  <a:gd name="T37" fmla="*/ 28 h 52"/>
                  <a:gd name="T38" fmla="*/ 16 w 114"/>
                  <a:gd name="T39" fmla="*/ 34 h 52"/>
                  <a:gd name="T40" fmla="*/ 22 w 114"/>
                  <a:gd name="T41" fmla="*/ 40 h 52"/>
                  <a:gd name="T42" fmla="*/ 30 w 114"/>
                  <a:gd name="T43" fmla="*/ 46 h 52"/>
                  <a:gd name="T44" fmla="*/ 40 w 114"/>
                  <a:gd name="T45" fmla="*/ 48 h 52"/>
                  <a:gd name="T46" fmla="*/ 40 w 114"/>
                  <a:gd name="T47" fmla="*/ 48 h 52"/>
                  <a:gd name="T48" fmla="*/ 68 w 114"/>
                  <a:gd name="T49" fmla="*/ 52 h 52"/>
                  <a:gd name="T50" fmla="*/ 78 w 114"/>
                  <a:gd name="T51" fmla="*/ 52 h 52"/>
                  <a:gd name="T52" fmla="*/ 88 w 114"/>
                  <a:gd name="T53" fmla="*/ 48 h 52"/>
                  <a:gd name="T54" fmla="*/ 88 w 114"/>
                  <a:gd name="T55" fmla="*/ 48 h 52"/>
                  <a:gd name="T56" fmla="*/ 106 w 114"/>
                  <a:gd name="T57" fmla="*/ 40 h 52"/>
                  <a:gd name="T58" fmla="*/ 114 w 114"/>
                  <a:gd name="T59" fmla="*/ 36 h 52"/>
                  <a:gd name="T60" fmla="*/ 114 w 114"/>
                  <a:gd name="T61" fmla="*/ 36 h 5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14"/>
                  <a:gd name="T94" fmla="*/ 0 h 52"/>
                  <a:gd name="T95" fmla="*/ 114 w 114"/>
                  <a:gd name="T96" fmla="*/ 52 h 5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14" h="52">
                    <a:moveTo>
                      <a:pt x="114" y="36"/>
                    </a:moveTo>
                    <a:lnTo>
                      <a:pt x="114" y="36"/>
                    </a:lnTo>
                    <a:lnTo>
                      <a:pt x="114" y="30"/>
                    </a:lnTo>
                    <a:lnTo>
                      <a:pt x="108" y="20"/>
                    </a:lnTo>
                    <a:lnTo>
                      <a:pt x="102" y="14"/>
                    </a:lnTo>
                    <a:lnTo>
                      <a:pt x="94" y="8"/>
                    </a:lnTo>
                    <a:lnTo>
                      <a:pt x="86" y="4"/>
                    </a:lnTo>
                    <a:lnTo>
                      <a:pt x="74" y="2"/>
                    </a:lnTo>
                    <a:lnTo>
                      <a:pt x="42" y="0"/>
                    </a:lnTo>
                    <a:lnTo>
                      <a:pt x="34" y="0"/>
                    </a:lnTo>
                    <a:lnTo>
                      <a:pt x="26" y="2"/>
                    </a:lnTo>
                    <a:lnTo>
                      <a:pt x="16" y="4"/>
                    </a:lnTo>
                    <a:lnTo>
                      <a:pt x="8" y="8"/>
                    </a:lnTo>
                    <a:lnTo>
                      <a:pt x="0" y="12"/>
                    </a:lnTo>
                    <a:lnTo>
                      <a:pt x="2" y="18"/>
                    </a:lnTo>
                    <a:lnTo>
                      <a:pt x="10" y="28"/>
                    </a:lnTo>
                    <a:lnTo>
                      <a:pt x="16" y="34"/>
                    </a:lnTo>
                    <a:lnTo>
                      <a:pt x="22" y="40"/>
                    </a:lnTo>
                    <a:lnTo>
                      <a:pt x="30" y="46"/>
                    </a:lnTo>
                    <a:lnTo>
                      <a:pt x="40" y="48"/>
                    </a:lnTo>
                    <a:lnTo>
                      <a:pt x="68" y="52"/>
                    </a:lnTo>
                    <a:lnTo>
                      <a:pt x="78" y="52"/>
                    </a:lnTo>
                    <a:lnTo>
                      <a:pt x="88" y="48"/>
                    </a:lnTo>
                    <a:lnTo>
                      <a:pt x="106" y="40"/>
                    </a:lnTo>
                    <a:lnTo>
                      <a:pt x="114" y="3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50" name="Freeform 86"/>
              <p:cNvSpPr>
                <a:spLocks/>
              </p:cNvSpPr>
              <p:nvPr/>
            </p:nvSpPr>
            <p:spPr bwMode="auto">
              <a:xfrm>
                <a:off x="2905" y="2058"/>
                <a:ext cx="124" cy="36"/>
              </a:xfrm>
              <a:custGeom>
                <a:avLst/>
                <a:gdLst>
                  <a:gd name="T0" fmla="*/ 0 w 124"/>
                  <a:gd name="T1" fmla="*/ 16 h 36"/>
                  <a:gd name="T2" fmla="*/ 0 w 124"/>
                  <a:gd name="T3" fmla="*/ 16 h 36"/>
                  <a:gd name="T4" fmla="*/ 14 w 124"/>
                  <a:gd name="T5" fmla="*/ 10 h 36"/>
                  <a:gd name="T6" fmla="*/ 28 w 124"/>
                  <a:gd name="T7" fmla="*/ 4 h 36"/>
                  <a:gd name="T8" fmla="*/ 44 w 124"/>
                  <a:gd name="T9" fmla="*/ 0 h 36"/>
                  <a:gd name="T10" fmla="*/ 64 w 124"/>
                  <a:gd name="T11" fmla="*/ 0 h 36"/>
                  <a:gd name="T12" fmla="*/ 74 w 124"/>
                  <a:gd name="T13" fmla="*/ 2 h 36"/>
                  <a:gd name="T14" fmla="*/ 84 w 124"/>
                  <a:gd name="T15" fmla="*/ 4 h 36"/>
                  <a:gd name="T16" fmla="*/ 94 w 124"/>
                  <a:gd name="T17" fmla="*/ 10 h 36"/>
                  <a:gd name="T18" fmla="*/ 104 w 124"/>
                  <a:gd name="T19" fmla="*/ 16 h 36"/>
                  <a:gd name="T20" fmla="*/ 114 w 124"/>
                  <a:gd name="T21" fmla="*/ 24 h 36"/>
                  <a:gd name="T22" fmla="*/ 124 w 124"/>
                  <a:gd name="T23" fmla="*/ 36 h 36"/>
                  <a:gd name="T24" fmla="*/ 124 w 124"/>
                  <a:gd name="T25" fmla="*/ 36 h 36"/>
                  <a:gd name="T26" fmla="*/ 118 w 124"/>
                  <a:gd name="T27" fmla="*/ 28 h 36"/>
                  <a:gd name="T28" fmla="*/ 108 w 124"/>
                  <a:gd name="T29" fmla="*/ 22 h 36"/>
                  <a:gd name="T30" fmla="*/ 96 w 124"/>
                  <a:gd name="T31" fmla="*/ 16 h 36"/>
                  <a:gd name="T32" fmla="*/ 78 w 124"/>
                  <a:gd name="T33" fmla="*/ 10 h 36"/>
                  <a:gd name="T34" fmla="*/ 58 w 124"/>
                  <a:gd name="T35" fmla="*/ 8 h 36"/>
                  <a:gd name="T36" fmla="*/ 32 w 124"/>
                  <a:gd name="T37" fmla="*/ 8 h 36"/>
                  <a:gd name="T38" fmla="*/ 16 w 124"/>
                  <a:gd name="T39" fmla="*/ 12 h 36"/>
                  <a:gd name="T40" fmla="*/ 0 w 124"/>
                  <a:gd name="T41" fmla="*/ 16 h 36"/>
                  <a:gd name="T42" fmla="*/ 0 w 124"/>
                  <a:gd name="T43" fmla="*/ 16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4"/>
                  <a:gd name="T67" fmla="*/ 0 h 36"/>
                  <a:gd name="T68" fmla="*/ 124 w 124"/>
                  <a:gd name="T69" fmla="*/ 36 h 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4" h="36">
                    <a:moveTo>
                      <a:pt x="0" y="16"/>
                    </a:moveTo>
                    <a:lnTo>
                      <a:pt x="0" y="16"/>
                    </a:lnTo>
                    <a:lnTo>
                      <a:pt x="14" y="10"/>
                    </a:lnTo>
                    <a:lnTo>
                      <a:pt x="28" y="4"/>
                    </a:lnTo>
                    <a:lnTo>
                      <a:pt x="44" y="0"/>
                    </a:lnTo>
                    <a:lnTo>
                      <a:pt x="64" y="0"/>
                    </a:lnTo>
                    <a:lnTo>
                      <a:pt x="74" y="2"/>
                    </a:lnTo>
                    <a:lnTo>
                      <a:pt x="84" y="4"/>
                    </a:lnTo>
                    <a:lnTo>
                      <a:pt x="94" y="10"/>
                    </a:lnTo>
                    <a:lnTo>
                      <a:pt x="104" y="16"/>
                    </a:lnTo>
                    <a:lnTo>
                      <a:pt x="114" y="24"/>
                    </a:lnTo>
                    <a:lnTo>
                      <a:pt x="124" y="36"/>
                    </a:lnTo>
                    <a:lnTo>
                      <a:pt x="118" y="28"/>
                    </a:lnTo>
                    <a:lnTo>
                      <a:pt x="108" y="22"/>
                    </a:lnTo>
                    <a:lnTo>
                      <a:pt x="96" y="16"/>
                    </a:lnTo>
                    <a:lnTo>
                      <a:pt x="78" y="10"/>
                    </a:lnTo>
                    <a:lnTo>
                      <a:pt x="58" y="8"/>
                    </a:lnTo>
                    <a:lnTo>
                      <a:pt x="32" y="8"/>
                    </a:lnTo>
                    <a:lnTo>
                      <a:pt x="16" y="12"/>
                    </a:lnTo>
                    <a:lnTo>
                      <a:pt x="0" y="16"/>
                    </a:lnTo>
                    <a:close/>
                  </a:path>
                </a:pathLst>
              </a:custGeom>
              <a:solidFill>
                <a:srgbClr val="FFA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51" name="Freeform 87"/>
              <p:cNvSpPr>
                <a:spLocks/>
              </p:cNvSpPr>
              <p:nvPr/>
            </p:nvSpPr>
            <p:spPr bwMode="auto">
              <a:xfrm>
                <a:off x="2729" y="2104"/>
                <a:ext cx="58" cy="58"/>
              </a:xfrm>
              <a:custGeom>
                <a:avLst/>
                <a:gdLst>
                  <a:gd name="T0" fmla="*/ 0 w 58"/>
                  <a:gd name="T1" fmla="*/ 58 h 58"/>
                  <a:gd name="T2" fmla="*/ 0 w 58"/>
                  <a:gd name="T3" fmla="*/ 58 h 58"/>
                  <a:gd name="T4" fmla="*/ 2 w 58"/>
                  <a:gd name="T5" fmla="*/ 48 h 58"/>
                  <a:gd name="T6" fmla="*/ 4 w 58"/>
                  <a:gd name="T7" fmla="*/ 36 h 58"/>
                  <a:gd name="T8" fmla="*/ 8 w 58"/>
                  <a:gd name="T9" fmla="*/ 26 h 58"/>
                  <a:gd name="T10" fmla="*/ 14 w 58"/>
                  <a:gd name="T11" fmla="*/ 14 h 58"/>
                  <a:gd name="T12" fmla="*/ 18 w 58"/>
                  <a:gd name="T13" fmla="*/ 10 h 58"/>
                  <a:gd name="T14" fmla="*/ 24 w 58"/>
                  <a:gd name="T15" fmla="*/ 6 h 58"/>
                  <a:gd name="T16" fmla="*/ 32 w 58"/>
                  <a:gd name="T17" fmla="*/ 2 h 58"/>
                  <a:gd name="T18" fmla="*/ 38 w 58"/>
                  <a:gd name="T19" fmla="*/ 0 h 58"/>
                  <a:gd name="T20" fmla="*/ 48 w 58"/>
                  <a:gd name="T21" fmla="*/ 0 h 58"/>
                  <a:gd name="T22" fmla="*/ 58 w 58"/>
                  <a:gd name="T23" fmla="*/ 2 h 58"/>
                  <a:gd name="T24" fmla="*/ 58 w 58"/>
                  <a:gd name="T25" fmla="*/ 2 h 58"/>
                  <a:gd name="T26" fmla="*/ 42 w 58"/>
                  <a:gd name="T27" fmla="*/ 4 h 58"/>
                  <a:gd name="T28" fmla="*/ 30 w 58"/>
                  <a:gd name="T29" fmla="*/ 10 h 58"/>
                  <a:gd name="T30" fmla="*/ 22 w 58"/>
                  <a:gd name="T31" fmla="*/ 16 h 58"/>
                  <a:gd name="T32" fmla="*/ 14 w 58"/>
                  <a:gd name="T33" fmla="*/ 24 h 58"/>
                  <a:gd name="T34" fmla="*/ 10 w 58"/>
                  <a:gd name="T35" fmla="*/ 34 h 58"/>
                  <a:gd name="T36" fmla="*/ 6 w 58"/>
                  <a:gd name="T37" fmla="*/ 42 h 58"/>
                  <a:gd name="T38" fmla="*/ 0 w 58"/>
                  <a:gd name="T39" fmla="*/ 58 h 58"/>
                  <a:gd name="T40" fmla="*/ 0 w 58"/>
                  <a:gd name="T41" fmla="*/ 58 h 5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8"/>
                  <a:gd name="T64" fmla="*/ 0 h 58"/>
                  <a:gd name="T65" fmla="*/ 58 w 58"/>
                  <a:gd name="T66" fmla="*/ 58 h 5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8" h="58">
                    <a:moveTo>
                      <a:pt x="0" y="58"/>
                    </a:moveTo>
                    <a:lnTo>
                      <a:pt x="0" y="58"/>
                    </a:lnTo>
                    <a:lnTo>
                      <a:pt x="2" y="48"/>
                    </a:lnTo>
                    <a:lnTo>
                      <a:pt x="4" y="36"/>
                    </a:lnTo>
                    <a:lnTo>
                      <a:pt x="8" y="26"/>
                    </a:lnTo>
                    <a:lnTo>
                      <a:pt x="14" y="14"/>
                    </a:lnTo>
                    <a:lnTo>
                      <a:pt x="18" y="10"/>
                    </a:lnTo>
                    <a:lnTo>
                      <a:pt x="24" y="6"/>
                    </a:lnTo>
                    <a:lnTo>
                      <a:pt x="32" y="2"/>
                    </a:lnTo>
                    <a:lnTo>
                      <a:pt x="38" y="0"/>
                    </a:lnTo>
                    <a:lnTo>
                      <a:pt x="48" y="0"/>
                    </a:lnTo>
                    <a:lnTo>
                      <a:pt x="58" y="2"/>
                    </a:lnTo>
                    <a:lnTo>
                      <a:pt x="42" y="4"/>
                    </a:lnTo>
                    <a:lnTo>
                      <a:pt x="30" y="10"/>
                    </a:lnTo>
                    <a:lnTo>
                      <a:pt x="22" y="16"/>
                    </a:lnTo>
                    <a:lnTo>
                      <a:pt x="14" y="24"/>
                    </a:lnTo>
                    <a:lnTo>
                      <a:pt x="10" y="34"/>
                    </a:lnTo>
                    <a:lnTo>
                      <a:pt x="6" y="42"/>
                    </a:lnTo>
                    <a:lnTo>
                      <a:pt x="0" y="58"/>
                    </a:lnTo>
                    <a:close/>
                  </a:path>
                </a:pathLst>
              </a:custGeom>
              <a:solidFill>
                <a:srgbClr val="FFA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52" name="Freeform 88"/>
              <p:cNvSpPr>
                <a:spLocks/>
              </p:cNvSpPr>
              <p:nvPr/>
            </p:nvSpPr>
            <p:spPr bwMode="auto">
              <a:xfrm>
                <a:off x="2745" y="2108"/>
                <a:ext cx="284" cy="168"/>
              </a:xfrm>
              <a:custGeom>
                <a:avLst/>
                <a:gdLst>
                  <a:gd name="T0" fmla="*/ 182 w 284"/>
                  <a:gd name="T1" fmla="*/ 60 h 168"/>
                  <a:gd name="T2" fmla="*/ 164 w 284"/>
                  <a:gd name="T3" fmla="*/ 62 h 168"/>
                  <a:gd name="T4" fmla="*/ 110 w 284"/>
                  <a:gd name="T5" fmla="*/ 48 h 168"/>
                  <a:gd name="T6" fmla="*/ 104 w 284"/>
                  <a:gd name="T7" fmla="*/ 46 h 168"/>
                  <a:gd name="T8" fmla="*/ 82 w 284"/>
                  <a:gd name="T9" fmla="*/ 50 h 168"/>
                  <a:gd name="T10" fmla="*/ 70 w 284"/>
                  <a:gd name="T11" fmla="*/ 52 h 168"/>
                  <a:gd name="T12" fmla="*/ 60 w 284"/>
                  <a:gd name="T13" fmla="*/ 46 h 168"/>
                  <a:gd name="T14" fmla="*/ 48 w 284"/>
                  <a:gd name="T15" fmla="*/ 32 h 168"/>
                  <a:gd name="T16" fmla="*/ 32 w 284"/>
                  <a:gd name="T17" fmla="*/ 16 h 168"/>
                  <a:gd name="T18" fmla="*/ 16 w 284"/>
                  <a:gd name="T19" fmla="*/ 12 h 168"/>
                  <a:gd name="T20" fmla="*/ 8 w 284"/>
                  <a:gd name="T21" fmla="*/ 14 h 168"/>
                  <a:gd name="T22" fmla="*/ 0 w 284"/>
                  <a:gd name="T23" fmla="*/ 24 h 168"/>
                  <a:gd name="T24" fmla="*/ 0 w 284"/>
                  <a:gd name="T25" fmla="*/ 38 h 168"/>
                  <a:gd name="T26" fmla="*/ 4 w 284"/>
                  <a:gd name="T27" fmla="*/ 64 h 168"/>
                  <a:gd name="T28" fmla="*/ 8 w 284"/>
                  <a:gd name="T29" fmla="*/ 78 h 168"/>
                  <a:gd name="T30" fmla="*/ 26 w 284"/>
                  <a:gd name="T31" fmla="*/ 114 h 168"/>
                  <a:gd name="T32" fmla="*/ 56 w 284"/>
                  <a:gd name="T33" fmla="*/ 142 h 168"/>
                  <a:gd name="T34" fmla="*/ 94 w 284"/>
                  <a:gd name="T35" fmla="*/ 160 h 168"/>
                  <a:gd name="T36" fmla="*/ 138 w 284"/>
                  <a:gd name="T37" fmla="*/ 168 h 168"/>
                  <a:gd name="T38" fmla="*/ 162 w 284"/>
                  <a:gd name="T39" fmla="*/ 166 h 168"/>
                  <a:gd name="T40" fmla="*/ 206 w 284"/>
                  <a:gd name="T41" fmla="*/ 154 h 168"/>
                  <a:gd name="T42" fmla="*/ 242 w 284"/>
                  <a:gd name="T43" fmla="*/ 130 h 168"/>
                  <a:gd name="T44" fmla="*/ 268 w 284"/>
                  <a:gd name="T45" fmla="*/ 94 h 168"/>
                  <a:gd name="T46" fmla="*/ 278 w 284"/>
                  <a:gd name="T47" fmla="*/ 72 h 168"/>
                  <a:gd name="T48" fmla="*/ 284 w 284"/>
                  <a:gd name="T49" fmla="*/ 42 h 168"/>
                  <a:gd name="T50" fmla="*/ 280 w 284"/>
                  <a:gd name="T51" fmla="*/ 14 h 168"/>
                  <a:gd name="T52" fmla="*/ 276 w 284"/>
                  <a:gd name="T53" fmla="*/ 6 h 168"/>
                  <a:gd name="T54" fmla="*/ 266 w 284"/>
                  <a:gd name="T55" fmla="*/ 0 h 168"/>
                  <a:gd name="T56" fmla="*/ 254 w 284"/>
                  <a:gd name="T57" fmla="*/ 2 h 168"/>
                  <a:gd name="T58" fmla="*/ 234 w 284"/>
                  <a:gd name="T59" fmla="*/ 16 h 168"/>
                  <a:gd name="T60" fmla="*/ 194 w 284"/>
                  <a:gd name="T61" fmla="*/ 54 h 168"/>
                  <a:gd name="T62" fmla="*/ 184 w 284"/>
                  <a:gd name="T63" fmla="*/ 60 h 168"/>
                  <a:gd name="T64" fmla="*/ 182 w 284"/>
                  <a:gd name="T65" fmla="*/ 60 h 16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4"/>
                  <a:gd name="T100" fmla="*/ 0 h 168"/>
                  <a:gd name="T101" fmla="*/ 284 w 284"/>
                  <a:gd name="T102" fmla="*/ 168 h 16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4" h="168">
                    <a:moveTo>
                      <a:pt x="182" y="60"/>
                    </a:moveTo>
                    <a:lnTo>
                      <a:pt x="182" y="60"/>
                    </a:lnTo>
                    <a:lnTo>
                      <a:pt x="172" y="62"/>
                    </a:lnTo>
                    <a:lnTo>
                      <a:pt x="164" y="62"/>
                    </a:lnTo>
                    <a:lnTo>
                      <a:pt x="146" y="58"/>
                    </a:lnTo>
                    <a:lnTo>
                      <a:pt x="110" y="48"/>
                    </a:lnTo>
                    <a:lnTo>
                      <a:pt x="104" y="46"/>
                    </a:lnTo>
                    <a:lnTo>
                      <a:pt x="96" y="48"/>
                    </a:lnTo>
                    <a:lnTo>
                      <a:pt x="82" y="50"/>
                    </a:lnTo>
                    <a:lnTo>
                      <a:pt x="76" y="52"/>
                    </a:lnTo>
                    <a:lnTo>
                      <a:pt x="70" y="52"/>
                    </a:lnTo>
                    <a:lnTo>
                      <a:pt x="64" y="50"/>
                    </a:lnTo>
                    <a:lnTo>
                      <a:pt x="60" y="46"/>
                    </a:lnTo>
                    <a:lnTo>
                      <a:pt x="48" y="32"/>
                    </a:lnTo>
                    <a:lnTo>
                      <a:pt x="40" y="24"/>
                    </a:lnTo>
                    <a:lnTo>
                      <a:pt x="32" y="16"/>
                    </a:lnTo>
                    <a:lnTo>
                      <a:pt x="24" y="12"/>
                    </a:lnTo>
                    <a:lnTo>
                      <a:pt x="16" y="12"/>
                    </a:lnTo>
                    <a:lnTo>
                      <a:pt x="12" y="12"/>
                    </a:lnTo>
                    <a:lnTo>
                      <a:pt x="8" y="14"/>
                    </a:lnTo>
                    <a:lnTo>
                      <a:pt x="4" y="18"/>
                    </a:lnTo>
                    <a:lnTo>
                      <a:pt x="0" y="24"/>
                    </a:lnTo>
                    <a:lnTo>
                      <a:pt x="0" y="38"/>
                    </a:lnTo>
                    <a:lnTo>
                      <a:pt x="2" y="52"/>
                    </a:lnTo>
                    <a:lnTo>
                      <a:pt x="4" y="64"/>
                    </a:lnTo>
                    <a:lnTo>
                      <a:pt x="8" y="78"/>
                    </a:lnTo>
                    <a:lnTo>
                      <a:pt x="16" y="96"/>
                    </a:lnTo>
                    <a:lnTo>
                      <a:pt x="26" y="114"/>
                    </a:lnTo>
                    <a:lnTo>
                      <a:pt x="40" y="130"/>
                    </a:lnTo>
                    <a:lnTo>
                      <a:pt x="56" y="142"/>
                    </a:lnTo>
                    <a:lnTo>
                      <a:pt x="74" y="152"/>
                    </a:lnTo>
                    <a:lnTo>
                      <a:pt x="94" y="160"/>
                    </a:lnTo>
                    <a:lnTo>
                      <a:pt x="116" y="166"/>
                    </a:lnTo>
                    <a:lnTo>
                      <a:pt x="138" y="168"/>
                    </a:lnTo>
                    <a:lnTo>
                      <a:pt x="162" y="166"/>
                    </a:lnTo>
                    <a:lnTo>
                      <a:pt x="184" y="162"/>
                    </a:lnTo>
                    <a:lnTo>
                      <a:pt x="206" y="154"/>
                    </a:lnTo>
                    <a:lnTo>
                      <a:pt x="224" y="144"/>
                    </a:lnTo>
                    <a:lnTo>
                      <a:pt x="242" y="130"/>
                    </a:lnTo>
                    <a:lnTo>
                      <a:pt x="256" y="112"/>
                    </a:lnTo>
                    <a:lnTo>
                      <a:pt x="268" y="94"/>
                    </a:lnTo>
                    <a:lnTo>
                      <a:pt x="278" y="72"/>
                    </a:lnTo>
                    <a:lnTo>
                      <a:pt x="282" y="58"/>
                    </a:lnTo>
                    <a:lnTo>
                      <a:pt x="284" y="42"/>
                    </a:lnTo>
                    <a:lnTo>
                      <a:pt x="284" y="26"/>
                    </a:lnTo>
                    <a:lnTo>
                      <a:pt x="280" y="14"/>
                    </a:lnTo>
                    <a:lnTo>
                      <a:pt x="276" y="6"/>
                    </a:lnTo>
                    <a:lnTo>
                      <a:pt x="270" y="2"/>
                    </a:lnTo>
                    <a:lnTo>
                      <a:pt x="266" y="0"/>
                    </a:lnTo>
                    <a:lnTo>
                      <a:pt x="260" y="0"/>
                    </a:lnTo>
                    <a:lnTo>
                      <a:pt x="254" y="2"/>
                    </a:lnTo>
                    <a:lnTo>
                      <a:pt x="246" y="6"/>
                    </a:lnTo>
                    <a:lnTo>
                      <a:pt x="234" y="16"/>
                    </a:lnTo>
                    <a:lnTo>
                      <a:pt x="206" y="42"/>
                    </a:lnTo>
                    <a:lnTo>
                      <a:pt x="194" y="54"/>
                    </a:lnTo>
                    <a:lnTo>
                      <a:pt x="184" y="60"/>
                    </a:lnTo>
                    <a:lnTo>
                      <a:pt x="182" y="6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53" name="Freeform 89"/>
              <p:cNvSpPr>
                <a:spLocks/>
              </p:cNvSpPr>
              <p:nvPr/>
            </p:nvSpPr>
            <p:spPr bwMode="auto">
              <a:xfrm>
                <a:off x="2749" y="2118"/>
                <a:ext cx="274" cy="138"/>
              </a:xfrm>
              <a:custGeom>
                <a:avLst/>
                <a:gdLst>
                  <a:gd name="T0" fmla="*/ 182 w 274"/>
                  <a:gd name="T1" fmla="*/ 56 h 138"/>
                  <a:gd name="T2" fmla="*/ 162 w 274"/>
                  <a:gd name="T3" fmla="*/ 58 h 138"/>
                  <a:gd name="T4" fmla="*/ 144 w 274"/>
                  <a:gd name="T5" fmla="*/ 56 h 138"/>
                  <a:gd name="T6" fmla="*/ 112 w 274"/>
                  <a:gd name="T7" fmla="*/ 48 h 138"/>
                  <a:gd name="T8" fmla="*/ 96 w 274"/>
                  <a:gd name="T9" fmla="*/ 42 h 138"/>
                  <a:gd name="T10" fmla="*/ 90 w 274"/>
                  <a:gd name="T11" fmla="*/ 44 h 138"/>
                  <a:gd name="T12" fmla="*/ 70 w 274"/>
                  <a:gd name="T13" fmla="*/ 50 h 138"/>
                  <a:gd name="T14" fmla="*/ 60 w 274"/>
                  <a:gd name="T15" fmla="*/ 48 h 138"/>
                  <a:gd name="T16" fmla="*/ 50 w 274"/>
                  <a:gd name="T17" fmla="*/ 40 h 138"/>
                  <a:gd name="T18" fmla="*/ 34 w 274"/>
                  <a:gd name="T19" fmla="*/ 20 h 138"/>
                  <a:gd name="T20" fmla="*/ 20 w 274"/>
                  <a:gd name="T21" fmla="*/ 10 h 138"/>
                  <a:gd name="T22" fmla="*/ 10 w 274"/>
                  <a:gd name="T23" fmla="*/ 8 h 138"/>
                  <a:gd name="T24" fmla="*/ 4 w 274"/>
                  <a:gd name="T25" fmla="*/ 10 h 138"/>
                  <a:gd name="T26" fmla="*/ 0 w 274"/>
                  <a:gd name="T27" fmla="*/ 16 h 138"/>
                  <a:gd name="T28" fmla="*/ 0 w 274"/>
                  <a:gd name="T29" fmla="*/ 28 h 138"/>
                  <a:gd name="T30" fmla="*/ 8 w 274"/>
                  <a:gd name="T31" fmla="*/ 60 h 138"/>
                  <a:gd name="T32" fmla="*/ 22 w 274"/>
                  <a:gd name="T33" fmla="*/ 84 h 138"/>
                  <a:gd name="T34" fmla="*/ 44 w 274"/>
                  <a:gd name="T35" fmla="*/ 108 h 138"/>
                  <a:gd name="T36" fmla="*/ 60 w 274"/>
                  <a:gd name="T37" fmla="*/ 118 h 138"/>
                  <a:gd name="T38" fmla="*/ 96 w 274"/>
                  <a:gd name="T39" fmla="*/ 132 h 138"/>
                  <a:gd name="T40" fmla="*/ 136 w 274"/>
                  <a:gd name="T41" fmla="*/ 138 h 138"/>
                  <a:gd name="T42" fmla="*/ 174 w 274"/>
                  <a:gd name="T43" fmla="*/ 136 h 138"/>
                  <a:gd name="T44" fmla="*/ 206 w 274"/>
                  <a:gd name="T45" fmla="*/ 128 h 138"/>
                  <a:gd name="T46" fmla="*/ 220 w 274"/>
                  <a:gd name="T47" fmla="*/ 120 h 138"/>
                  <a:gd name="T48" fmla="*/ 244 w 274"/>
                  <a:gd name="T49" fmla="*/ 102 h 138"/>
                  <a:gd name="T50" fmla="*/ 260 w 274"/>
                  <a:gd name="T51" fmla="*/ 80 h 138"/>
                  <a:gd name="T52" fmla="*/ 270 w 274"/>
                  <a:gd name="T53" fmla="*/ 56 h 138"/>
                  <a:gd name="T54" fmla="*/ 274 w 274"/>
                  <a:gd name="T55" fmla="*/ 34 h 138"/>
                  <a:gd name="T56" fmla="*/ 272 w 274"/>
                  <a:gd name="T57" fmla="*/ 14 h 138"/>
                  <a:gd name="T58" fmla="*/ 266 w 274"/>
                  <a:gd name="T59" fmla="*/ 4 h 138"/>
                  <a:gd name="T60" fmla="*/ 252 w 274"/>
                  <a:gd name="T61" fmla="*/ 2 h 138"/>
                  <a:gd name="T62" fmla="*/ 244 w 274"/>
                  <a:gd name="T63" fmla="*/ 6 h 138"/>
                  <a:gd name="T64" fmla="*/ 216 w 274"/>
                  <a:gd name="T65" fmla="*/ 28 h 138"/>
                  <a:gd name="T66" fmla="*/ 196 w 274"/>
                  <a:gd name="T67" fmla="*/ 48 h 138"/>
                  <a:gd name="T68" fmla="*/ 184 w 274"/>
                  <a:gd name="T69" fmla="*/ 56 h 138"/>
                  <a:gd name="T70" fmla="*/ 182 w 274"/>
                  <a:gd name="T71" fmla="*/ 56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74"/>
                  <a:gd name="T109" fmla="*/ 0 h 138"/>
                  <a:gd name="T110" fmla="*/ 274 w 27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74" h="138">
                    <a:moveTo>
                      <a:pt x="182" y="56"/>
                    </a:moveTo>
                    <a:lnTo>
                      <a:pt x="182" y="56"/>
                    </a:lnTo>
                    <a:lnTo>
                      <a:pt x="174" y="58"/>
                    </a:lnTo>
                    <a:lnTo>
                      <a:pt x="162" y="58"/>
                    </a:lnTo>
                    <a:lnTo>
                      <a:pt x="144" y="56"/>
                    </a:lnTo>
                    <a:lnTo>
                      <a:pt x="126" y="52"/>
                    </a:lnTo>
                    <a:lnTo>
                      <a:pt x="112" y="48"/>
                    </a:lnTo>
                    <a:lnTo>
                      <a:pt x="102" y="44"/>
                    </a:lnTo>
                    <a:lnTo>
                      <a:pt x="96" y="42"/>
                    </a:lnTo>
                    <a:lnTo>
                      <a:pt x="90" y="44"/>
                    </a:lnTo>
                    <a:lnTo>
                      <a:pt x="80" y="48"/>
                    </a:lnTo>
                    <a:lnTo>
                      <a:pt x="70" y="50"/>
                    </a:lnTo>
                    <a:lnTo>
                      <a:pt x="64" y="50"/>
                    </a:lnTo>
                    <a:lnTo>
                      <a:pt x="60" y="48"/>
                    </a:lnTo>
                    <a:lnTo>
                      <a:pt x="54" y="44"/>
                    </a:lnTo>
                    <a:lnTo>
                      <a:pt x="50" y="40"/>
                    </a:lnTo>
                    <a:lnTo>
                      <a:pt x="34" y="20"/>
                    </a:lnTo>
                    <a:lnTo>
                      <a:pt x="28" y="14"/>
                    </a:lnTo>
                    <a:lnTo>
                      <a:pt x="20" y="10"/>
                    </a:lnTo>
                    <a:lnTo>
                      <a:pt x="10" y="8"/>
                    </a:lnTo>
                    <a:lnTo>
                      <a:pt x="8" y="8"/>
                    </a:lnTo>
                    <a:lnTo>
                      <a:pt x="4" y="10"/>
                    </a:lnTo>
                    <a:lnTo>
                      <a:pt x="2" y="12"/>
                    </a:lnTo>
                    <a:lnTo>
                      <a:pt x="0" y="16"/>
                    </a:lnTo>
                    <a:lnTo>
                      <a:pt x="0" y="28"/>
                    </a:lnTo>
                    <a:lnTo>
                      <a:pt x="4" y="48"/>
                    </a:lnTo>
                    <a:lnTo>
                      <a:pt x="8" y="60"/>
                    </a:lnTo>
                    <a:lnTo>
                      <a:pt x="14" y="72"/>
                    </a:lnTo>
                    <a:lnTo>
                      <a:pt x="22" y="84"/>
                    </a:lnTo>
                    <a:lnTo>
                      <a:pt x="32" y="96"/>
                    </a:lnTo>
                    <a:lnTo>
                      <a:pt x="44" y="108"/>
                    </a:lnTo>
                    <a:lnTo>
                      <a:pt x="60" y="118"/>
                    </a:lnTo>
                    <a:lnTo>
                      <a:pt x="78" y="126"/>
                    </a:lnTo>
                    <a:lnTo>
                      <a:pt x="96" y="132"/>
                    </a:lnTo>
                    <a:lnTo>
                      <a:pt x="116" y="136"/>
                    </a:lnTo>
                    <a:lnTo>
                      <a:pt x="136" y="138"/>
                    </a:lnTo>
                    <a:lnTo>
                      <a:pt x="156" y="138"/>
                    </a:lnTo>
                    <a:lnTo>
                      <a:pt x="174" y="136"/>
                    </a:lnTo>
                    <a:lnTo>
                      <a:pt x="192" y="132"/>
                    </a:lnTo>
                    <a:lnTo>
                      <a:pt x="206" y="128"/>
                    </a:lnTo>
                    <a:lnTo>
                      <a:pt x="220" y="120"/>
                    </a:lnTo>
                    <a:lnTo>
                      <a:pt x="232" y="112"/>
                    </a:lnTo>
                    <a:lnTo>
                      <a:pt x="244" y="102"/>
                    </a:lnTo>
                    <a:lnTo>
                      <a:pt x="252" y="92"/>
                    </a:lnTo>
                    <a:lnTo>
                      <a:pt x="260" y="80"/>
                    </a:lnTo>
                    <a:lnTo>
                      <a:pt x="266" y="68"/>
                    </a:lnTo>
                    <a:lnTo>
                      <a:pt x="270" y="56"/>
                    </a:lnTo>
                    <a:lnTo>
                      <a:pt x="274" y="44"/>
                    </a:lnTo>
                    <a:lnTo>
                      <a:pt x="274" y="34"/>
                    </a:lnTo>
                    <a:lnTo>
                      <a:pt x="274" y="24"/>
                    </a:lnTo>
                    <a:lnTo>
                      <a:pt x="272" y="14"/>
                    </a:lnTo>
                    <a:lnTo>
                      <a:pt x="270" y="8"/>
                    </a:lnTo>
                    <a:lnTo>
                      <a:pt x="266" y="4"/>
                    </a:lnTo>
                    <a:lnTo>
                      <a:pt x="260" y="0"/>
                    </a:lnTo>
                    <a:lnTo>
                      <a:pt x="252" y="2"/>
                    </a:lnTo>
                    <a:lnTo>
                      <a:pt x="244" y="6"/>
                    </a:lnTo>
                    <a:lnTo>
                      <a:pt x="228" y="16"/>
                    </a:lnTo>
                    <a:lnTo>
                      <a:pt x="216" y="28"/>
                    </a:lnTo>
                    <a:lnTo>
                      <a:pt x="206" y="40"/>
                    </a:lnTo>
                    <a:lnTo>
                      <a:pt x="196" y="48"/>
                    </a:lnTo>
                    <a:lnTo>
                      <a:pt x="184" y="56"/>
                    </a:lnTo>
                    <a:lnTo>
                      <a:pt x="182"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54" name="Freeform 90"/>
              <p:cNvSpPr>
                <a:spLocks/>
              </p:cNvSpPr>
              <p:nvPr/>
            </p:nvSpPr>
            <p:spPr bwMode="auto">
              <a:xfrm>
                <a:off x="2749" y="2118"/>
                <a:ext cx="274" cy="84"/>
              </a:xfrm>
              <a:custGeom>
                <a:avLst/>
                <a:gdLst>
                  <a:gd name="T0" fmla="*/ 0 w 274"/>
                  <a:gd name="T1" fmla="*/ 24 h 84"/>
                  <a:gd name="T2" fmla="*/ 0 w 274"/>
                  <a:gd name="T3" fmla="*/ 24 h 84"/>
                  <a:gd name="T4" fmla="*/ 10 w 274"/>
                  <a:gd name="T5" fmla="*/ 38 h 84"/>
                  <a:gd name="T6" fmla="*/ 26 w 274"/>
                  <a:gd name="T7" fmla="*/ 52 h 84"/>
                  <a:gd name="T8" fmla="*/ 36 w 274"/>
                  <a:gd name="T9" fmla="*/ 58 h 84"/>
                  <a:gd name="T10" fmla="*/ 48 w 274"/>
                  <a:gd name="T11" fmla="*/ 66 h 84"/>
                  <a:gd name="T12" fmla="*/ 62 w 274"/>
                  <a:gd name="T13" fmla="*/ 72 h 84"/>
                  <a:gd name="T14" fmla="*/ 80 w 274"/>
                  <a:gd name="T15" fmla="*/ 76 h 84"/>
                  <a:gd name="T16" fmla="*/ 80 w 274"/>
                  <a:gd name="T17" fmla="*/ 76 h 84"/>
                  <a:gd name="T18" fmla="*/ 106 w 274"/>
                  <a:gd name="T19" fmla="*/ 82 h 84"/>
                  <a:gd name="T20" fmla="*/ 132 w 274"/>
                  <a:gd name="T21" fmla="*/ 84 h 84"/>
                  <a:gd name="T22" fmla="*/ 158 w 274"/>
                  <a:gd name="T23" fmla="*/ 84 h 84"/>
                  <a:gd name="T24" fmla="*/ 182 w 274"/>
                  <a:gd name="T25" fmla="*/ 80 h 84"/>
                  <a:gd name="T26" fmla="*/ 204 w 274"/>
                  <a:gd name="T27" fmla="*/ 76 h 84"/>
                  <a:gd name="T28" fmla="*/ 224 w 274"/>
                  <a:gd name="T29" fmla="*/ 68 h 84"/>
                  <a:gd name="T30" fmla="*/ 242 w 274"/>
                  <a:gd name="T31" fmla="*/ 60 h 84"/>
                  <a:gd name="T32" fmla="*/ 256 w 274"/>
                  <a:gd name="T33" fmla="*/ 50 h 84"/>
                  <a:gd name="T34" fmla="*/ 256 w 274"/>
                  <a:gd name="T35" fmla="*/ 50 h 84"/>
                  <a:gd name="T36" fmla="*/ 274 w 274"/>
                  <a:gd name="T37" fmla="*/ 32 h 84"/>
                  <a:gd name="T38" fmla="*/ 274 w 274"/>
                  <a:gd name="T39" fmla="*/ 32 h 84"/>
                  <a:gd name="T40" fmla="*/ 274 w 274"/>
                  <a:gd name="T41" fmla="*/ 16 h 84"/>
                  <a:gd name="T42" fmla="*/ 272 w 274"/>
                  <a:gd name="T43" fmla="*/ 10 h 84"/>
                  <a:gd name="T44" fmla="*/ 268 w 274"/>
                  <a:gd name="T45" fmla="*/ 6 h 84"/>
                  <a:gd name="T46" fmla="*/ 264 w 274"/>
                  <a:gd name="T47" fmla="*/ 2 h 84"/>
                  <a:gd name="T48" fmla="*/ 258 w 274"/>
                  <a:gd name="T49" fmla="*/ 0 h 84"/>
                  <a:gd name="T50" fmla="*/ 250 w 274"/>
                  <a:gd name="T51" fmla="*/ 2 h 84"/>
                  <a:gd name="T52" fmla="*/ 244 w 274"/>
                  <a:gd name="T53" fmla="*/ 6 h 84"/>
                  <a:gd name="T54" fmla="*/ 244 w 274"/>
                  <a:gd name="T55" fmla="*/ 6 h 84"/>
                  <a:gd name="T56" fmla="*/ 228 w 274"/>
                  <a:gd name="T57" fmla="*/ 16 h 84"/>
                  <a:gd name="T58" fmla="*/ 216 w 274"/>
                  <a:gd name="T59" fmla="*/ 28 h 84"/>
                  <a:gd name="T60" fmla="*/ 206 w 274"/>
                  <a:gd name="T61" fmla="*/ 40 h 84"/>
                  <a:gd name="T62" fmla="*/ 196 w 274"/>
                  <a:gd name="T63" fmla="*/ 48 h 84"/>
                  <a:gd name="T64" fmla="*/ 196 w 274"/>
                  <a:gd name="T65" fmla="*/ 48 h 84"/>
                  <a:gd name="T66" fmla="*/ 184 w 274"/>
                  <a:gd name="T67" fmla="*/ 56 h 84"/>
                  <a:gd name="T68" fmla="*/ 182 w 274"/>
                  <a:gd name="T69" fmla="*/ 56 h 84"/>
                  <a:gd name="T70" fmla="*/ 182 w 274"/>
                  <a:gd name="T71" fmla="*/ 56 h 84"/>
                  <a:gd name="T72" fmla="*/ 174 w 274"/>
                  <a:gd name="T73" fmla="*/ 58 h 84"/>
                  <a:gd name="T74" fmla="*/ 162 w 274"/>
                  <a:gd name="T75" fmla="*/ 58 h 84"/>
                  <a:gd name="T76" fmla="*/ 144 w 274"/>
                  <a:gd name="T77" fmla="*/ 56 h 84"/>
                  <a:gd name="T78" fmla="*/ 144 w 274"/>
                  <a:gd name="T79" fmla="*/ 56 h 84"/>
                  <a:gd name="T80" fmla="*/ 126 w 274"/>
                  <a:gd name="T81" fmla="*/ 52 h 84"/>
                  <a:gd name="T82" fmla="*/ 112 w 274"/>
                  <a:gd name="T83" fmla="*/ 48 h 84"/>
                  <a:gd name="T84" fmla="*/ 102 w 274"/>
                  <a:gd name="T85" fmla="*/ 44 h 84"/>
                  <a:gd name="T86" fmla="*/ 96 w 274"/>
                  <a:gd name="T87" fmla="*/ 42 h 84"/>
                  <a:gd name="T88" fmla="*/ 90 w 274"/>
                  <a:gd name="T89" fmla="*/ 44 h 84"/>
                  <a:gd name="T90" fmla="*/ 90 w 274"/>
                  <a:gd name="T91" fmla="*/ 44 h 84"/>
                  <a:gd name="T92" fmla="*/ 80 w 274"/>
                  <a:gd name="T93" fmla="*/ 48 h 84"/>
                  <a:gd name="T94" fmla="*/ 70 w 274"/>
                  <a:gd name="T95" fmla="*/ 50 h 84"/>
                  <a:gd name="T96" fmla="*/ 64 w 274"/>
                  <a:gd name="T97" fmla="*/ 50 h 84"/>
                  <a:gd name="T98" fmla="*/ 60 w 274"/>
                  <a:gd name="T99" fmla="*/ 48 h 84"/>
                  <a:gd name="T100" fmla="*/ 54 w 274"/>
                  <a:gd name="T101" fmla="*/ 44 h 84"/>
                  <a:gd name="T102" fmla="*/ 50 w 274"/>
                  <a:gd name="T103" fmla="*/ 40 h 84"/>
                  <a:gd name="T104" fmla="*/ 50 w 274"/>
                  <a:gd name="T105" fmla="*/ 40 h 84"/>
                  <a:gd name="T106" fmla="*/ 34 w 274"/>
                  <a:gd name="T107" fmla="*/ 20 h 84"/>
                  <a:gd name="T108" fmla="*/ 28 w 274"/>
                  <a:gd name="T109" fmla="*/ 14 h 84"/>
                  <a:gd name="T110" fmla="*/ 20 w 274"/>
                  <a:gd name="T111" fmla="*/ 10 h 84"/>
                  <a:gd name="T112" fmla="*/ 20 w 274"/>
                  <a:gd name="T113" fmla="*/ 10 h 84"/>
                  <a:gd name="T114" fmla="*/ 12 w 274"/>
                  <a:gd name="T115" fmla="*/ 8 h 84"/>
                  <a:gd name="T116" fmla="*/ 4 w 274"/>
                  <a:gd name="T117" fmla="*/ 10 h 84"/>
                  <a:gd name="T118" fmla="*/ 0 w 274"/>
                  <a:gd name="T119" fmla="*/ 14 h 84"/>
                  <a:gd name="T120" fmla="*/ 0 w 274"/>
                  <a:gd name="T121" fmla="*/ 24 h 84"/>
                  <a:gd name="T122" fmla="*/ 0 w 274"/>
                  <a:gd name="T123" fmla="*/ 24 h 8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74"/>
                  <a:gd name="T187" fmla="*/ 0 h 84"/>
                  <a:gd name="T188" fmla="*/ 274 w 274"/>
                  <a:gd name="T189" fmla="*/ 84 h 8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74" h="84">
                    <a:moveTo>
                      <a:pt x="0" y="24"/>
                    </a:moveTo>
                    <a:lnTo>
                      <a:pt x="0" y="24"/>
                    </a:lnTo>
                    <a:lnTo>
                      <a:pt x="10" y="38"/>
                    </a:lnTo>
                    <a:lnTo>
                      <a:pt x="26" y="52"/>
                    </a:lnTo>
                    <a:lnTo>
                      <a:pt x="36" y="58"/>
                    </a:lnTo>
                    <a:lnTo>
                      <a:pt x="48" y="66"/>
                    </a:lnTo>
                    <a:lnTo>
                      <a:pt x="62" y="72"/>
                    </a:lnTo>
                    <a:lnTo>
                      <a:pt x="80" y="76"/>
                    </a:lnTo>
                    <a:lnTo>
                      <a:pt x="106" y="82"/>
                    </a:lnTo>
                    <a:lnTo>
                      <a:pt x="132" y="84"/>
                    </a:lnTo>
                    <a:lnTo>
                      <a:pt x="158" y="84"/>
                    </a:lnTo>
                    <a:lnTo>
                      <a:pt x="182" y="80"/>
                    </a:lnTo>
                    <a:lnTo>
                      <a:pt x="204" y="76"/>
                    </a:lnTo>
                    <a:lnTo>
                      <a:pt x="224" y="68"/>
                    </a:lnTo>
                    <a:lnTo>
                      <a:pt x="242" y="60"/>
                    </a:lnTo>
                    <a:lnTo>
                      <a:pt x="256" y="50"/>
                    </a:lnTo>
                    <a:lnTo>
                      <a:pt x="274" y="32"/>
                    </a:lnTo>
                    <a:lnTo>
                      <a:pt x="274" y="16"/>
                    </a:lnTo>
                    <a:lnTo>
                      <a:pt x="272" y="10"/>
                    </a:lnTo>
                    <a:lnTo>
                      <a:pt x="268" y="6"/>
                    </a:lnTo>
                    <a:lnTo>
                      <a:pt x="264" y="2"/>
                    </a:lnTo>
                    <a:lnTo>
                      <a:pt x="258" y="0"/>
                    </a:lnTo>
                    <a:lnTo>
                      <a:pt x="250" y="2"/>
                    </a:lnTo>
                    <a:lnTo>
                      <a:pt x="244" y="6"/>
                    </a:lnTo>
                    <a:lnTo>
                      <a:pt x="228" y="16"/>
                    </a:lnTo>
                    <a:lnTo>
                      <a:pt x="216" y="28"/>
                    </a:lnTo>
                    <a:lnTo>
                      <a:pt x="206" y="40"/>
                    </a:lnTo>
                    <a:lnTo>
                      <a:pt x="196" y="48"/>
                    </a:lnTo>
                    <a:lnTo>
                      <a:pt x="184" y="56"/>
                    </a:lnTo>
                    <a:lnTo>
                      <a:pt x="182" y="56"/>
                    </a:lnTo>
                    <a:lnTo>
                      <a:pt x="174" y="58"/>
                    </a:lnTo>
                    <a:lnTo>
                      <a:pt x="162" y="58"/>
                    </a:lnTo>
                    <a:lnTo>
                      <a:pt x="144" y="56"/>
                    </a:lnTo>
                    <a:lnTo>
                      <a:pt x="126" y="52"/>
                    </a:lnTo>
                    <a:lnTo>
                      <a:pt x="112" y="48"/>
                    </a:lnTo>
                    <a:lnTo>
                      <a:pt x="102" y="44"/>
                    </a:lnTo>
                    <a:lnTo>
                      <a:pt x="96" y="42"/>
                    </a:lnTo>
                    <a:lnTo>
                      <a:pt x="90" y="44"/>
                    </a:lnTo>
                    <a:lnTo>
                      <a:pt x="80" y="48"/>
                    </a:lnTo>
                    <a:lnTo>
                      <a:pt x="70" y="50"/>
                    </a:lnTo>
                    <a:lnTo>
                      <a:pt x="64" y="50"/>
                    </a:lnTo>
                    <a:lnTo>
                      <a:pt x="60" y="48"/>
                    </a:lnTo>
                    <a:lnTo>
                      <a:pt x="54" y="44"/>
                    </a:lnTo>
                    <a:lnTo>
                      <a:pt x="50" y="40"/>
                    </a:lnTo>
                    <a:lnTo>
                      <a:pt x="34" y="20"/>
                    </a:lnTo>
                    <a:lnTo>
                      <a:pt x="28" y="14"/>
                    </a:lnTo>
                    <a:lnTo>
                      <a:pt x="20" y="10"/>
                    </a:lnTo>
                    <a:lnTo>
                      <a:pt x="12" y="8"/>
                    </a:lnTo>
                    <a:lnTo>
                      <a:pt x="4" y="10"/>
                    </a:lnTo>
                    <a:lnTo>
                      <a:pt x="0" y="14"/>
                    </a:lnTo>
                    <a:lnTo>
                      <a:pt x="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55" name="Freeform 91"/>
              <p:cNvSpPr>
                <a:spLocks/>
              </p:cNvSpPr>
              <p:nvPr/>
            </p:nvSpPr>
            <p:spPr bwMode="auto">
              <a:xfrm>
                <a:off x="2841" y="2208"/>
                <a:ext cx="92" cy="44"/>
              </a:xfrm>
              <a:custGeom>
                <a:avLst/>
                <a:gdLst>
                  <a:gd name="T0" fmla="*/ 6 w 92"/>
                  <a:gd name="T1" fmla="*/ 8 h 44"/>
                  <a:gd name="T2" fmla="*/ 6 w 92"/>
                  <a:gd name="T3" fmla="*/ 8 h 44"/>
                  <a:gd name="T4" fmla="*/ 14 w 92"/>
                  <a:gd name="T5" fmla="*/ 4 h 44"/>
                  <a:gd name="T6" fmla="*/ 18 w 92"/>
                  <a:gd name="T7" fmla="*/ 2 h 44"/>
                  <a:gd name="T8" fmla="*/ 24 w 92"/>
                  <a:gd name="T9" fmla="*/ 2 h 44"/>
                  <a:gd name="T10" fmla="*/ 24 w 92"/>
                  <a:gd name="T11" fmla="*/ 2 h 44"/>
                  <a:gd name="T12" fmla="*/ 38 w 92"/>
                  <a:gd name="T13" fmla="*/ 6 h 44"/>
                  <a:gd name="T14" fmla="*/ 44 w 92"/>
                  <a:gd name="T15" fmla="*/ 6 h 44"/>
                  <a:gd name="T16" fmla="*/ 44 w 92"/>
                  <a:gd name="T17" fmla="*/ 6 h 44"/>
                  <a:gd name="T18" fmla="*/ 46 w 92"/>
                  <a:gd name="T19" fmla="*/ 4 h 44"/>
                  <a:gd name="T20" fmla="*/ 52 w 92"/>
                  <a:gd name="T21" fmla="*/ 2 h 44"/>
                  <a:gd name="T22" fmla="*/ 64 w 92"/>
                  <a:gd name="T23" fmla="*/ 0 h 44"/>
                  <a:gd name="T24" fmla="*/ 78 w 92"/>
                  <a:gd name="T25" fmla="*/ 2 h 44"/>
                  <a:gd name="T26" fmla="*/ 78 w 92"/>
                  <a:gd name="T27" fmla="*/ 2 h 44"/>
                  <a:gd name="T28" fmla="*/ 84 w 92"/>
                  <a:gd name="T29" fmla="*/ 4 h 44"/>
                  <a:gd name="T30" fmla="*/ 88 w 92"/>
                  <a:gd name="T31" fmla="*/ 6 h 44"/>
                  <a:gd name="T32" fmla="*/ 90 w 92"/>
                  <a:gd name="T33" fmla="*/ 10 h 44"/>
                  <a:gd name="T34" fmla="*/ 92 w 92"/>
                  <a:gd name="T35" fmla="*/ 16 h 44"/>
                  <a:gd name="T36" fmla="*/ 90 w 92"/>
                  <a:gd name="T37" fmla="*/ 18 h 44"/>
                  <a:gd name="T38" fmla="*/ 86 w 92"/>
                  <a:gd name="T39" fmla="*/ 22 h 44"/>
                  <a:gd name="T40" fmla="*/ 84 w 92"/>
                  <a:gd name="T41" fmla="*/ 26 h 44"/>
                  <a:gd name="T42" fmla="*/ 80 w 92"/>
                  <a:gd name="T43" fmla="*/ 30 h 44"/>
                  <a:gd name="T44" fmla="*/ 80 w 92"/>
                  <a:gd name="T45" fmla="*/ 30 h 44"/>
                  <a:gd name="T46" fmla="*/ 70 w 92"/>
                  <a:gd name="T47" fmla="*/ 38 h 44"/>
                  <a:gd name="T48" fmla="*/ 60 w 92"/>
                  <a:gd name="T49" fmla="*/ 42 h 44"/>
                  <a:gd name="T50" fmla="*/ 50 w 92"/>
                  <a:gd name="T51" fmla="*/ 44 h 44"/>
                  <a:gd name="T52" fmla="*/ 40 w 92"/>
                  <a:gd name="T53" fmla="*/ 44 h 44"/>
                  <a:gd name="T54" fmla="*/ 32 w 92"/>
                  <a:gd name="T55" fmla="*/ 40 h 44"/>
                  <a:gd name="T56" fmla="*/ 22 w 92"/>
                  <a:gd name="T57" fmla="*/ 34 h 44"/>
                  <a:gd name="T58" fmla="*/ 14 w 92"/>
                  <a:gd name="T59" fmla="*/ 28 h 44"/>
                  <a:gd name="T60" fmla="*/ 4 w 92"/>
                  <a:gd name="T61" fmla="*/ 18 h 44"/>
                  <a:gd name="T62" fmla="*/ 4 w 92"/>
                  <a:gd name="T63" fmla="*/ 18 h 44"/>
                  <a:gd name="T64" fmla="*/ 0 w 92"/>
                  <a:gd name="T65" fmla="*/ 14 h 44"/>
                  <a:gd name="T66" fmla="*/ 6 w 92"/>
                  <a:gd name="T67" fmla="*/ 8 h 44"/>
                  <a:gd name="T68" fmla="*/ 6 w 92"/>
                  <a:gd name="T69" fmla="*/ 8 h 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2"/>
                  <a:gd name="T106" fmla="*/ 0 h 44"/>
                  <a:gd name="T107" fmla="*/ 92 w 92"/>
                  <a:gd name="T108" fmla="*/ 44 h 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2" h="44">
                    <a:moveTo>
                      <a:pt x="6" y="8"/>
                    </a:moveTo>
                    <a:lnTo>
                      <a:pt x="6" y="8"/>
                    </a:lnTo>
                    <a:lnTo>
                      <a:pt x="14" y="4"/>
                    </a:lnTo>
                    <a:lnTo>
                      <a:pt x="18" y="2"/>
                    </a:lnTo>
                    <a:lnTo>
                      <a:pt x="24" y="2"/>
                    </a:lnTo>
                    <a:lnTo>
                      <a:pt x="38" y="6"/>
                    </a:lnTo>
                    <a:lnTo>
                      <a:pt x="44" y="6"/>
                    </a:lnTo>
                    <a:lnTo>
                      <a:pt x="46" y="4"/>
                    </a:lnTo>
                    <a:lnTo>
                      <a:pt x="52" y="2"/>
                    </a:lnTo>
                    <a:lnTo>
                      <a:pt x="64" y="0"/>
                    </a:lnTo>
                    <a:lnTo>
                      <a:pt x="78" y="2"/>
                    </a:lnTo>
                    <a:lnTo>
                      <a:pt x="84" y="4"/>
                    </a:lnTo>
                    <a:lnTo>
                      <a:pt x="88" y="6"/>
                    </a:lnTo>
                    <a:lnTo>
                      <a:pt x="90" y="10"/>
                    </a:lnTo>
                    <a:lnTo>
                      <a:pt x="92" y="16"/>
                    </a:lnTo>
                    <a:lnTo>
                      <a:pt x="90" y="18"/>
                    </a:lnTo>
                    <a:lnTo>
                      <a:pt x="86" y="22"/>
                    </a:lnTo>
                    <a:lnTo>
                      <a:pt x="84" y="26"/>
                    </a:lnTo>
                    <a:lnTo>
                      <a:pt x="80" y="30"/>
                    </a:lnTo>
                    <a:lnTo>
                      <a:pt x="70" y="38"/>
                    </a:lnTo>
                    <a:lnTo>
                      <a:pt x="60" y="42"/>
                    </a:lnTo>
                    <a:lnTo>
                      <a:pt x="50" y="44"/>
                    </a:lnTo>
                    <a:lnTo>
                      <a:pt x="40" y="44"/>
                    </a:lnTo>
                    <a:lnTo>
                      <a:pt x="32" y="40"/>
                    </a:lnTo>
                    <a:lnTo>
                      <a:pt x="22" y="34"/>
                    </a:lnTo>
                    <a:lnTo>
                      <a:pt x="14" y="28"/>
                    </a:lnTo>
                    <a:lnTo>
                      <a:pt x="4" y="18"/>
                    </a:lnTo>
                    <a:lnTo>
                      <a:pt x="0" y="14"/>
                    </a:lnTo>
                    <a:lnTo>
                      <a:pt x="6" y="8"/>
                    </a:lnTo>
                    <a:close/>
                  </a:path>
                </a:pathLst>
              </a:custGeom>
              <a:solidFill>
                <a:srgbClr val="AE1C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56" name="Freeform 92"/>
              <p:cNvSpPr>
                <a:spLocks/>
              </p:cNvSpPr>
              <p:nvPr/>
            </p:nvSpPr>
            <p:spPr bwMode="auto">
              <a:xfrm>
                <a:off x="2853" y="2216"/>
                <a:ext cx="74" cy="38"/>
              </a:xfrm>
              <a:custGeom>
                <a:avLst/>
                <a:gdLst>
                  <a:gd name="T0" fmla="*/ 0 w 74"/>
                  <a:gd name="T1" fmla="*/ 18 h 38"/>
                  <a:gd name="T2" fmla="*/ 0 w 74"/>
                  <a:gd name="T3" fmla="*/ 18 h 38"/>
                  <a:gd name="T4" fmla="*/ 8 w 74"/>
                  <a:gd name="T5" fmla="*/ 6 h 38"/>
                  <a:gd name="T6" fmla="*/ 14 w 74"/>
                  <a:gd name="T7" fmla="*/ 2 h 38"/>
                  <a:gd name="T8" fmla="*/ 20 w 74"/>
                  <a:gd name="T9" fmla="*/ 2 h 38"/>
                  <a:gd name="T10" fmla="*/ 20 w 74"/>
                  <a:gd name="T11" fmla="*/ 2 h 38"/>
                  <a:gd name="T12" fmla="*/ 32 w 74"/>
                  <a:gd name="T13" fmla="*/ 6 h 38"/>
                  <a:gd name="T14" fmla="*/ 36 w 74"/>
                  <a:gd name="T15" fmla="*/ 6 h 38"/>
                  <a:gd name="T16" fmla="*/ 36 w 74"/>
                  <a:gd name="T17" fmla="*/ 6 h 38"/>
                  <a:gd name="T18" fmla="*/ 38 w 74"/>
                  <a:gd name="T19" fmla="*/ 4 h 38"/>
                  <a:gd name="T20" fmla="*/ 44 w 74"/>
                  <a:gd name="T21" fmla="*/ 2 h 38"/>
                  <a:gd name="T22" fmla="*/ 52 w 74"/>
                  <a:gd name="T23" fmla="*/ 0 h 38"/>
                  <a:gd name="T24" fmla="*/ 64 w 74"/>
                  <a:gd name="T25" fmla="*/ 0 h 38"/>
                  <a:gd name="T26" fmla="*/ 64 w 74"/>
                  <a:gd name="T27" fmla="*/ 0 h 38"/>
                  <a:gd name="T28" fmla="*/ 68 w 74"/>
                  <a:gd name="T29" fmla="*/ 2 h 38"/>
                  <a:gd name="T30" fmla="*/ 70 w 74"/>
                  <a:gd name="T31" fmla="*/ 6 h 38"/>
                  <a:gd name="T32" fmla="*/ 72 w 74"/>
                  <a:gd name="T33" fmla="*/ 10 h 38"/>
                  <a:gd name="T34" fmla="*/ 74 w 74"/>
                  <a:gd name="T35" fmla="*/ 16 h 38"/>
                  <a:gd name="T36" fmla="*/ 72 w 74"/>
                  <a:gd name="T37" fmla="*/ 18 h 38"/>
                  <a:gd name="T38" fmla="*/ 68 w 74"/>
                  <a:gd name="T39" fmla="*/ 22 h 38"/>
                  <a:gd name="T40" fmla="*/ 64 w 74"/>
                  <a:gd name="T41" fmla="*/ 26 h 38"/>
                  <a:gd name="T42" fmla="*/ 60 w 74"/>
                  <a:gd name="T43" fmla="*/ 28 h 38"/>
                  <a:gd name="T44" fmla="*/ 56 w 74"/>
                  <a:gd name="T45" fmla="*/ 30 h 38"/>
                  <a:gd name="T46" fmla="*/ 52 w 74"/>
                  <a:gd name="T47" fmla="*/ 34 h 38"/>
                  <a:gd name="T48" fmla="*/ 50 w 74"/>
                  <a:gd name="T49" fmla="*/ 34 h 38"/>
                  <a:gd name="T50" fmla="*/ 46 w 74"/>
                  <a:gd name="T51" fmla="*/ 36 h 38"/>
                  <a:gd name="T52" fmla="*/ 42 w 74"/>
                  <a:gd name="T53" fmla="*/ 36 h 38"/>
                  <a:gd name="T54" fmla="*/ 38 w 74"/>
                  <a:gd name="T55" fmla="*/ 38 h 38"/>
                  <a:gd name="T56" fmla="*/ 34 w 74"/>
                  <a:gd name="T57" fmla="*/ 38 h 38"/>
                  <a:gd name="T58" fmla="*/ 30 w 74"/>
                  <a:gd name="T59" fmla="*/ 36 h 38"/>
                  <a:gd name="T60" fmla="*/ 26 w 74"/>
                  <a:gd name="T61" fmla="*/ 36 h 38"/>
                  <a:gd name="T62" fmla="*/ 22 w 74"/>
                  <a:gd name="T63" fmla="*/ 34 h 38"/>
                  <a:gd name="T64" fmla="*/ 18 w 74"/>
                  <a:gd name="T65" fmla="*/ 32 h 38"/>
                  <a:gd name="T66" fmla="*/ 14 w 74"/>
                  <a:gd name="T67" fmla="*/ 30 h 38"/>
                  <a:gd name="T68" fmla="*/ 10 w 74"/>
                  <a:gd name="T69" fmla="*/ 26 h 38"/>
                  <a:gd name="T70" fmla="*/ 4 w 74"/>
                  <a:gd name="T71" fmla="*/ 22 h 38"/>
                  <a:gd name="T72" fmla="*/ 0 w 74"/>
                  <a:gd name="T73" fmla="*/ 18 h 38"/>
                  <a:gd name="T74" fmla="*/ 0 w 74"/>
                  <a:gd name="T75" fmla="*/ 18 h 38"/>
                  <a:gd name="T76" fmla="*/ 0 w 74"/>
                  <a:gd name="T77" fmla="*/ 18 h 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4"/>
                  <a:gd name="T118" fmla="*/ 0 h 38"/>
                  <a:gd name="T119" fmla="*/ 74 w 74"/>
                  <a:gd name="T120" fmla="*/ 38 h 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4" h="38">
                    <a:moveTo>
                      <a:pt x="0" y="18"/>
                    </a:moveTo>
                    <a:lnTo>
                      <a:pt x="0" y="18"/>
                    </a:lnTo>
                    <a:lnTo>
                      <a:pt x="8" y="6"/>
                    </a:lnTo>
                    <a:lnTo>
                      <a:pt x="14" y="2"/>
                    </a:lnTo>
                    <a:lnTo>
                      <a:pt x="20" y="2"/>
                    </a:lnTo>
                    <a:lnTo>
                      <a:pt x="32" y="6"/>
                    </a:lnTo>
                    <a:lnTo>
                      <a:pt x="36" y="6"/>
                    </a:lnTo>
                    <a:lnTo>
                      <a:pt x="38" y="4"/>
                    </a:lnTo>
                    <a:lnTo>
                      <a:pt x="44" y="2"/>
                    </a:lnTo>
                    <a:lnTo>
                      <a:pt x="52" y="0"/>
                    </a:lnTo>
                    <a:lnTo>
                      <a:pt x="64" y="0"/>
                    </a:lnTo>
                    <a:lnTo>
                      <a:pt x="68" y="2"/>
                    </a:lnTo>
                    <a:lnTo>
                      <a:pt x="70" y="6"/>
                    </a:lnTo>
                    <a:lnTo>
                      <a:pt x="72" y="10"/>
                    </a:lnTo>
                    <a:lnTo>
                      <a:pt x="74" y="16"/>
                    </a:lnTo>
                    <a:lnTo>
                      <a:pt x="72" y="18"/>
                    </a:lnTo>
                    <a:lnTo>
                      <a:pt x="68" y="22"/>
                    </a:lnTo>
                    <a:lnTo>
                      <a:pt x="64" y="26"/>
                    </a:lnTo>
                    <a:lnTo>
                      <a:pt x="60" y="28"/>
                    </a:lnTo>
                    <a:lnTo>
                      <a:pt x="56" y="30"/>
                    </a:lnTo>
                    <a:lnTo>
                      <a:pt x="52" y="34"/>
                    </a:lnTo>
                    <a:lnTo>
                      <a:pt x="50" y="34"/>
                    </a:lnTo>
                    <a:lnTo>
                      <a:pt x="46" y="36"/>
                    </a:lnTo>
                    <a:lnTo>
                      <a:pt x="42" y="36"/>
                    </a:lnTo>
                    <a:lnTo>
                      <a:pt x="38" y="38"/>
                    </a:lnTo>
                    <a:lnTo>
                      <a:pt x="34" y="38"/>
                    </a:lnTo>
                    <a:lnTo>
                      <a:pt x="30" y="36"/>
                    </a:lnTo>
                    <a:lnTo>
                      <a:pt x="26" y="36"/>
                    </a:lnTo>
                    <a:lnTo>
                      <a:pt x="22" y="34"/>
                    </a:lnTo>
                    <a:lnTo>
                      <a:pt x="18" y="32"/>
                    </a:lnTo>
                    <a:lnTo>
                      <a:pt x="14" y="30"/>
                    </a:lnTo>
                    <a:lnTo>
                      <a:pt x="10" y="26"/>
                    </a:lnTo>
                    <a:lnTo>
                      <a:pt x="4" y="22"/>
                    </a:lnTo>
                    <a:lnTo>
                      <a:pt x="0" y="18"/>
                    </a:lnTo>
                    <a:close/>
                  </a:path>
                </a:pathLst>
              </a:custGeom>
              <a:solidFill>
                <a:srgbClr val="CF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57" name="Freeform 93"/>
              <p:cNvSpPr>
                <a:spLocks/>
              </p:cNvSpPr>
              <p:nvPr/>
            </p:nvSpPr>
            <p:spPr bwMode="auto">
              <a:xfrm>
                <a:off x="2749" y="2118"/>
                <a:ext cx="274" cy="66"/>
              </a:xfrm>
              <a:custGeom>
                <a:avLst/>
                <a:gdLst>
                  <a:gd name="T0" fmla="*/ 20 w 274"/>
                  <a:gd name="T1" fmla="*/ 36 h 66"/>
                  <a:gd name="T2" fmla="*/ 30 w 274"/>
                  <a:gd name="T3" fmla="*/ 38 h 66"/>
                  <a:gd name="T4" fmla="*/ 38 w 274"/>
                  <a:gd name="T5" fmla="*/ 46 h 66"/>
                  <a:gd name="T6" fmla="*/ 52 w 274"/>
                  <a:gd name="T7" fmla="*/ 52 h 66"/>
                  <a:gd name="T8" fmla="*/ 58 w 274"/>
                  <a:gd name="T9" fmla="*/ 54 h 66"/>
                  <a:gd name="T10" fmla="*/ 68 w 274"/>
                  <a:gd name="T11" fmla="*/ 52 h 66"/>
                  <a:gd name="T12" fmla="*/ 76 w 274"/>
                  <a:gd name="T13" fmla="*/ 58 h 66"/>
                  <a:gd name="T14" fmla="*/ 86 w 274"/>
                  <a:gd name="T15" fmla="*/ 60 h 66"/>
                  <a:gd name="T16" fmla="*/ 118 w 274"/>
                  <a:gd name="T17" fmla="*/ 60 h 66"/>
                  <a:gd name="T18" fmla="*/ 124 w 274"/>
                  <a:gd name="T19" fmla="*/ 58 h 66"/>
                  <a:gd name="T20" fmla="*/ 132 w 274"/>
                  <a:gd name="T21" fmla="*/ 60 h 66"/>
                  <a:gd name="T22" fmla="*/ 152 w 274"/>
                  <a:gd name="T23" fmla="*/ 66 h 66"/>
                  <a:gd name="T24" fmla="*/ 170 w 274"/>
                  <a:gd name="T25" fmla="*/ 66 h 66"/>
                  <a:gd name="T26" fmla="*/ 198 w 274"/>
                  <a:gd name="T27" fmla="*/ 64 h 66"/>
                  <a:gd name="T28" fmla="*/ 214 w 274"/>
                  <a:gd name="T29" fmla="*/ 56 h 66"/>
                  <a:gd name="T30" fmla="*/ 222 w 274"/>
                  <a:gd name="T31" fmla="*/ 50 h 66"/>
                  <a:gd name="T32" fmla="*/ 234 w 274"/>
                  <a:gd name="T33" fmla="*/ 30 h 66"/>
                  <a:gd name="T34" fmla="*/ 244 w 274"/>
                  <a:gd name="T35" fmla="*/ 18 h 66"/>
                  <a:gd name="T36" fmla="*/ 250 w 274"/>
                  <a:gd name="T37" fmla="*/ 16 h 66"/>
                  <a:gd name="T38" fmla="*/ 262 w 274"/>
                  <a:gd name="T39" fmla="*/ 16 h 66"/>
                  <a:gd name="T40" fmla="*/ 274 w 274"/>
                  <a:gd name="T41" fmla="*/ 22 h 66"/>
                  <a:gd name="T42" fmla="*/ 268 w 274"/>
                  <a:gd name="T43" fmla="*/ 6 h 66"/>
                  <a:gd name="T44" fmla="*/ 260 w 274"/>
                  <a:gd name="T45" fmla="*/ 2 h 66"/>
                  <a:gd name="T46" fmla="*/ 250 w 274"/>
                  <a:gd name="T47" fmla="*/ 2 h 66"/>
                  <a:gd name="T48" fmla="*/ 244 w 274"/>
                  <a:gd name="T49" fmla="*/ 6 h 66"/>
                  <a:gd name="T50" fmla="*/ 216 w 274"/>
                  <a:gd name="T51" fmla="*/ 28 h 66"/>
                  <a:gd name="T52" fmla="*/ 196 w 274"/>
                  <a:gd name="T53" fmla="*/ 48 h 66"/>
                  <a:gd name="T54" fmla="*/ 184 w 274"/>
                  <a:gd name="T55" fmla="*/ 56 h 66"/>
                  <a:gd name="T56" fmla="*/ 182 w 274"/>
                  <a:gd name="T57" fmla="*/ 56 h 66"/>
                  <a:gd name="T58" fmla="*/ 162 w 274"/>
                  <a:gd name="T59" fmla="*/ 58 h 66"/>
                  <a:gd name="T60" fmla="*/ 144 w 274"/>
                  <a:gd name="T61" fmla="*/ 56 h 66"/>
                  <a:gd name="T62" fmla="*/ 112 w 274"/>
                  <a:gd name="T63" fmla="*/ 48 h 66"/>
                  <a:gd name="T64" fmla="*/ 96 w 274"/>
                  <a:gd name="T65" fmla="*/ 42 h 66"/>
                  <a:gd name="T66" fmla="*/ 90 w 274"/>
                  <a:gd name="T67" fmla="*/ 44 h 66"/>
                  <a:gd name="T68" fmla="*/ 70 w 274"/>
                  <a:gd name="T69" fmla="*/ 50 h 66"/>
                  <a:gd name="T70" fmla="*/ 60 w 274"/>
                  <a:gd name="T71" fmla="*/ 48 h 66"/>
                  <a:gd name="T72" fmla="*/ 50 w 274"/>
                  <a:gd name="T73" fmla="*/ 40 h 66"/>
                  <a:gd name="T74" fmla="*/ 34 w 274"/>
                  <a:gd name="T75" fmla="*/ 20 h 66"/>
                  <a:gd name="T76" fmla="*/ 20 w 274"/>
                  <a:gd name="T77" fmla="*/ 10 h 66"/>
                  <a:gd name="T78" fmla="*/ 12 w 274"/>
                  <a:gd name="T79" fmla="*/ 8 h 66"/>
                  <a:gd name="T80" fmla="*/ 0 w 274"/>
                  <a:gd name="T81" fmla="*/ 14 h 66"/>
                  <a:gd name="T82" fmla="*/ 0 w 274"/>
                  <a:gd name="T83" fmla="*/ 24 h 66"/>
                  <a:gd name="T84" fmla="*/ 10 w 274"/>
                  <a:gd name="T85" fmla="*/ 38 h 66"/>
                  <a:gd name="T86" fmla="*/ 20 w 274"/>
                  <a:gd name="T87" fmla="*/ 36 h 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74"/>
                  <a:gd name="T133" fmla="*/ 0 h 66"/>
                  <a:gd name="T134" fmla="*/ 274 w 274"/>
                  <a:gd name="T135" fmla="*/ 66 h 6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74" h="66">
                    <a:moveTo>
                      <a:pt x="20" y="36"/>
                    </a:moveTo>
                    <a:lnTo>
                      <a:pt x="20" y="36"/>
                    </a:lnTo>
                    <a:lnTo>
                      <a:pt x="26" y="36"/>
                    </a:lnTo>
                    <a:lnTo>
                      <a:pt x="30" y="38"/>
                    </a:lnTo>
                    <a:lnTo>
                      <a:pt x="38" y="46"/>
                    </a:lnTo>
                    <a:lnTo>
                      <a:pt x="48" y="52"/>
                    </a:lnTo>
                    <a:lnTo>
                      <a:pt x="52" y="52"/>
                    </a:lnTo>
                    <a:lnTo>
                      <a:pt x="58" y="54"/>
                    </a:lnTo>
                    <a:lnTo>
                      <a:pt x="62" y="52"/>
                    </a:lnTo>
                    <a:lnTo>
                      <a:pt x="68" y="52"/>
                    </a:lnTo>
                    <a:lnTo>
                      <a:pt x="76" y="58"/>
                    </a:lnTo>
                    <a:lnTo>
                      <a:pt x="86" y="60"/>
                    </a:lnTo>
                    <a:lnTo>
                      <a:pt x="96" y="62"/>
                    </a:lnTo>
                    <a:lnTo>
                      <a:pt x="118" y="60"/>
                    </a:lnTo>
                    <a:lnTo>
                      <a:pt x="124" y="58"/>
                    </a:lnTo>
                    <a:lnTo>
                      <a:pt x="132" y="60"/>
                    </a:lnTo>
                    <a:lnTo>
                      <a:pt x="142" y="62"/>
                    </a:lnTo>
                    <a:lnTo>
                      <a:pt x="152" y="66"/>
                    </a:lnTo>
                    <a:lnTo>
                      <a:pt x="170" y="66"/>
                    </a:lnTo>
                    <a:lnTo>
                      <a:pt x="190" y="66"/>
                    </a:lnTo>
                    <a:lnTo>
                      <a:pt x="198" y="64"/>
                    </a:lnTo>
                    <a:lnTo>
                      <a:pt x="206" y="60"/>
                    </a:lnTo>
                    <a:lnTo>
                      <a:pt x="214" y="56"/>
                    </a:lnTo>
                    <a:lnTo>
                      <a:pt x="222" y="50"/>
                    </a:lnTo>
                    <a:lnTo>
                      <a:pt x="228" y="40"/>
                    </a:lnTo>
                    <a:lnTo>
                      <a:pt x="234" y="30"/>
                    </a:lnTo>
                    <a:lnTo>
                      <a:pt x="240" y="22"/>
                    </a:lnTo>
                    <a:lnTo>
                      <a:pt x="244" y="18"/>
                    </a:lnTo>
                    <a:lnTo>
                      <a:pt x="250" y="16"/>
                    </a:lnTo>
                    <a:lnTo>
                      <a:pt x="256" y="16"/>
                    </a:lnTo>
                    <a:lnTo>
                      <a:pt x="262" y="16"/>
                    </a:lnTo>
                    <a:lnTo>
                      <a:pt x="274" y="22"/>
                    </a:lnTo>
                    <a:lnTo>
                      <a:pt x="272" y="10"/>
                    </a:lnTo>
                    <a:lnTo>
                      <a:pt x="268" y="6"/>
                    </a:lnTo>
                    <a:lnTo>
                      <a:pt x="264" y="2"/>
                    </a:lnTo>
                    <a:lnTo>
                      <a:pt x="260" y="2"/>
                    </a:lnTo>
                    <a:lnTo>
                      <a:pt x="256" y="0"/>
                    </a:lnTo>
                    <a:lnTo>
                      <a:pt x="250" y="2"/>
                    </a:lnTo>
                    <a:lnTo>
                      <a:pt x="244" y="6"/>
                    </a:lnTo>
                    <a:lnTo>
                      <a:pt x="228" y="16"/>
                    </a:lnTo>
                    <a:lnTo>
                      <a:pt x="216" y="28"/>
                    </a:lnTo>
                    <a:lnTo>
                      <a:pt x="206" y="40"/>
                    </a:lnTo>
                    <a:lnTo>
                      <a:pt x="196" y="48"/>
                    </a:lnTo>
                    <a:lnTo>
                      <a:pt x="184" y="56"/>
                    </a:lnTo>
                    <a:lnTo>
                      <a:pt x="182" y="56"/>
                    </a:lnTo>
                    <a:lnTo>
                      <a:pt x="174" y="58"/>
                    </a:lnTo>
                    <a:lnTo>
                      <a:pt x="162" y="58"/>
                    </a:lnTo>
                    <a:lnTo>
                      <a:pt x="144" y="56"/>
                    </a:lnTo>
                    <a:lnTo>
                      <a:pt x="126" y="52"/>
                    </a:lnTo>
                    <a:lnTo>
                      <a:pt x="112" y="48"/>
                    </a:lnTo>
                    <a:lnTo>
                      <a:pt x="102" y="44"/>
                    </a:lnTo>
                    <a:lnTo>
                      <a:pt x="96" y="42"/>
                    </a:lnTo>
                    <a:lnTo>
                      <a:pt x="90" y="44"/>
                    </a:lnTo>
                    <a:lnTo>
                      <a:pt x="80" y="48"/>
                    </a:lnTo>
                    <a:lnTo>
                      <a:pt x="70" y="50"/>
                    </a:lnTo>
                    <a:lnTo>
                      <a:pt x="64" y="50"/>
                    </a:lnTo>
                    <a:lnTo>
                      <a:pt x="60" y="48"/>
                    </a:lnTo>
                    <a:lnTo>
                      <a:pt x="54" y="44"/>
                    </a:lnTo>
                    <a:lnTo>
                      <a:pt x="50" y="40"/>
                    </a:lnTo>
                    <a:lnTo>
                      <a:pt x="34" y="20"/>
                    </a:lnTo>
                    <a:lnTo>
                      <a:pt x="28" y="14"/>
                    </a:lnTo>
                    <a:lnTo>
                      <a:pt x="20" y="10"/>
                    </a:lnTo>
                    <a:lnTo>
                      <a:pt x="12" y="8"/>
                    </a:lnTo>
                    <a:lnTo>
                      <a:pt x="4" y="10"/>
                    </a:lnTo>
                    <a:lnTo>
                      <a:pt x="0" y="14"/>
                    </a:lnTo>
                    <a:lnTo>
                      <a:pt x="0" y="24"/>
                    </a:lnTo>
                    <a:lnTo>
                      <a:pt x="10" y="38"/>
                    </a:lnTo>
                    <a:lnTo>
                      <a:pt x="14" y="36"/>
                    </a:lnTo>
                    <a:lnTo>
                      <a:pt x="20" y="36"/>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58" name="Freeform 94"/>
              <p:cNvSpPr>
                <a:spLocks/>
              </p:cNvSpPr>
              <p:nvPr/>
            </p:nvSpPr>
            <p:spPr bwMode="auto">
              <a:xfrm>
                <a:off x="2787" y="2072"/>
                <a:ext cx="64" cy="44"/>
              </a:xfrm>
              <a:custGeom>
                <a:avLst/>
                <a:gdLst>
                  <a:gd name="T0" fmla="*/ 64 w 64"/>
                  <a:gd name="T1" fmla="*/ 22 h 44"/>
                  <a:gd name="T2" fmla="*/ 64 w 64"/>
                  <a:gd name="T3" fmla="*/ 22 h 44"/>
                  <a:gd name="T4" fmla="*/ 64 w 64"/>
                  <a:gd name="T5" fmla="*/ 26 h 44"/>
                  <a:gd name="T6" fmla="*/ 62 w 64"/>
                  <a:gd name="T7" fmla="*/ 30 h 44"/>
                  <a:gd name="T8" fmla="*/ 54 w 64"/>
                  <a:gd name="T9" fmla="*/ 38 h 44"/>
                  <a:gd name="T10" fmla="*/ 44 w 64"/>
                  <a:gd name="T11" fmla="*/ 42 h 44"/>
                  <a:gd name="T12" fmla="*/ 32 w 64"/>
                  <a:gd name="T13" fmla="*/ 44 h 44"/>
                  <a:gd name="T14" fmla="*/ 32 w 64"/>
                  <a:gd name="T15" fmla="*/ 44 h 44"/>
                  <a:gd name="T16" fmla="*/ 20 w 64"/>
                  <a:gd name="T17" fmla="*/ 42 h 44"/>
                  <a:gd name="T18" fmla="*/ 10 w 64"/>
                  <a:gd name="T19" fmla="*/ 38 h 44"/>
                  <a:gd name="T20" fmla="*/ 2 w 64"/>
                  <a:gd name="T21" fmla="*/ 30 h 44"/>
                  <a:gd name="T22" fmla="*/ 0 w 64"/>
                  <a:gd name="T23" fmla="*/ 26 h 44"/>
                  <a:gd name="T24" fmla="*/ 0 w 64"/>
                  <a:gd name="T25" fmla="*/ 22 h 44"/>
                  <a:gd name="T26" fmla="*/ 0 w 64"/>
                  <a:gd name="T27" fmla="*/ 22 h 44"/>
                  <a:gd name="T28" fmla="*/ 0 w 64"/>
                  <a:gd name="T29" fmla="*/ 16 h 44"/>
                  <a:gd name="T30" fmla="*/ 2 w 64"/>
                  <a:gd name="T31" fmla="*/ 12 h 44"/>
                  <a:gd name="T32" fmla="*/ 10 w 64"/>
                  <a:gd name="T33" fmla="*/ 6 h 44"/>
                  <a:gd name="T34" fmla="*/ 20 w 64"/>
                  <a:gd name="T35" fmla="*/ 0 h 44"/>
                  <a:gd name="T36" fmla="*/ 32 w 64"/>
                  <a:gd name="T37" fmla="*/ 0 h 44"/>
                  <a:gd name="T38" fmla="*/ 32 w 64"/>
                  <a:gd name="T39" fmla="*/ 0 h 44"/>
                  <a:gd name="T40" fmla="*/ 44 w 64"/>
                  <a:gd name="T41" fmla="*/ 0 h 44"/>
                  <a:gd name="T42" fmla="*/ 54 w 64"/>
                  <a:gd name="T43" fmla="*/ 6 h 44"/>
                  <a:gd name="T44" fmla="*/ 62 w 64"/>
                  <a:gd name="T45" fmla="*/ 12 h 44"/>
                  <a:gd name="T46" fmla="*/ 64 w 64"/>
                  <a:gd name="T47" fmla="*/ 16 h 44"/>
                  <a:gd name="T48" fmla="*/ 64 w 64"/>
                  <a:gd name="T49" fmla="*/ 22 h 44"/>
                  <a:gd name="T50" fmla="*/ 64 w 64"/>
                  <a:gd name="T51" fmla="*/ 22 h 4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4"/>
                  <a:gd name="T79" fmla="*/ 0 h 44"/>
                  <a:gd name="T80" fmla="*/ 64 w 64"/>
                  <a:gd name="T81" fmla="*/ 44 h 4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4" h="44">
                    <a:moveTo>
                      <a:pt x="64" y="22"/>
                    </a:moveTo>
                    <a:lnTo>
                      <a:pt x="64" y="22"/>
                    </a:lnTo>
                    <a:lnTo>
                      <a:pt x="64" y="26"/>
                    </a:lnTo>
                    <a:lnTo>
                      <a:pt x="62" y="30"/>
                    </a:lnTo>
                    <a:lnTo>
                      <a:pt x="54" y="38"/>
                    </a:lnTo>
                    <a:lnTo>
                      <a:pt x="44" y="42"/>
                    </a:lnTo>
                    <a:lnTo>
                      <a:pt x="32" y="44"/>
                    </a:lnTo>
                    <a:lnTo>
                      <a:pt x="20" y="42"/>
                    </a:lnTo>
                    <a:lnTo>
                      <a:pt x="10" y="38"/>
                    </a:lnTo>
                    <a:lnTo>
                      <a:pt x="2" y="30"/>
                    </a:lnTo>
                    <a:lnTo>
                      <a:pt x="0" y="26"/>
                    </a:lnTo>
                    <a:lnTo>
                      <a:pt x="0" y="22"/>
                    </a:lnTo>
                    <a:lnTo>
                      <a:pt x="0" y="16"/>
                    </a:lnTo>
                    <a:lnTo>
                      <a:pt x="2" y="12"/>
                    </a:lnTo>
                    <a:lnTo>
                      <a:pt x="10" y="6"/>
                    </a:lnTo>
                    <a:lnTo>
                      <a:pt x="20" y="0"/>
                    </a:lnTo>
                    <a:lnTo>
                      <a:pt x="32" y="0"/>
                    </a:lnTo>
                    <a:lnTo>
                      <a:pt x="44" y="0"/>
                    </a:lnTo>
                    <a:lnTo>
                      <a:pt x="54" y="6"/>
                    </a:lnTo>
                    <a:lnTo>
                      <a:pt x="62" y="12"/>
                    </a:lnTo>
                    <a:lnTo>
                      <a:pt x="64" y="16"/>
                    </a:lnTo>
                    <a:lnTo>
                      <a:pt x="64" y="22"/>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59" name="Freeform 95"/>
              <p:cNvSpPr>
                <a:spLocks/>
              </p:cNvSpPr>
              <p:nvPr/>
            </p:nvSpPr>
            <p:spPr bwMode="auto">
              <a:xfrm>
                <a:off x="2789" y="2072"/>
                <a:ext cx="60" cy="42"/>
              </a:xfrm>
              <a:custGeom>
                <a:avLst/>
                <a:gdLst>
                  <a:gd name="T0" fmla="*/ 60 w 60"/>
                  <a:gd name="T1" fmla="*/ 22 h 42"/>
                  <a:gd name="T2" fmla="*/ 60 w 60"/>
                  <a:gd name="T3" fmla="*/ 22 h 42"/>
                  <a:gd name="T4" fmla="*/ 60 w 60"/>
                  <a:gd name="T5" fmla="*/ 26 h 42"/>
                  <a:gd name="T6" fmla="*/ 58 w 60"/>
                  <a:gd name="T7" fmla="*/ 30 h 42"/>
                  <a:gd name="T8" fmla="*/ 52 w 60"/>
                  <a:gd name="T9" fmla="*/ 36 h 42"/>
                  <a:gd name="T10" fmla="*/ 42 w 60"/>
                  <a:gd name="T11" fmla="*/ 42 h 42"/>
                  <a:gd name="T12" fmla="*/ 30 w 60"/>
                  <a:gd name="T13" fmla="*/ 42 h 42"/>
                  <a:gd name="T14" fmla="*/ 30 w 60"/>
                  <a:gd name="T15" fmla="*/ 42 h 42"/>
                  <a:gd name="T16" fmla="*/ 18 w 60"/>
                  <a:gd name="T17" fmla="*/ 42 h 42"/>
                  <a:gd name="T18" fmla="*/ 8 w 60"/>
                  <a:gd name="T19" fmla="*/ 36 h 42"/>
                  <a:gd name="T20" fmla="*/ 2 w 60"/>
                  <a:gd name="T21" fmla="*/ 30 h 42"/>
                  <a:gd name="T22" fmla="*/ 0 w 60"/>
                  <a:gd name="T23" fmla="*/ 26 h 42"/>
                  <a:gd name="T24" fmla="*/ 0 w 60"/>
                  <a:gd name="T25" fmla="*/ 22 h 42"/>
                  <a:gd name="T26" fmla="*/ 0 w 60"/>
                  <a:gd name="T27" fmla="*/ 22 h 42"/>
                  <a:gd name="T28" fmla="*/ 0 w 60"/>
                  <a:gd name="T29" fmla="*/ 16 h 42"/>
                  <a:gd name="T30" fmla="*/ 2 w 60"/>
                  <a:gd name="T31" fmla="*/ 12 h 42"/>
                  <a:gd name="T32" fmla="*/ 8 w 60"/>
                  <a:gd name="T33" fmla="*/ 6 h 42"/>
                  <a:gd name="T34" fmla="*/ 18 w 60"/>
                  <a:gd name="T35" fmla="*/ 2 h 42"/>
                  <a:gd name="T36" fmla="*/ 30 w 60"/>
                  <a:gd name="T37" fmla="*/ 0 h 42"/>
                  <a:gd name="T38" fmla="*/ 30 w 60"/>
                  <a:gd name="T39" fmla="*/ 0 h 42"/>
                  <a:gd name="T40" fmla="*/ 42 w 60"/>
                  <a:gd name="T41" fmla="*/ 2 h 42"/>
                  <a:gd name="T42" fmla="*/ 52 w 60"/>
                  <a:gd name="T43" fmla="*/ 6 h 42"/>
                  <a:gd name="T44" fmla="*/ 58 w 60"/>
                  <a:gd name="T45" fmla="*/ 12 h 42"/>
                  <a:gd name="T46" fmla="*/ 60 w 60"/>
                  <a:gd name="T47" fmla="*/ 16 h 42"/>
                  <a:gd name="T48" fmla="*/ 60 w 60"/>
                  <a:gd name="T49" fmla="*/ 22 h 42"/>
                  <a:gd name="T50" fmla="*/ 60 w 60"/>
                  <a:gd name="T51" fmla="*/ 22 h 4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0"/>
                  <a:gd name="T79" fmla="*/ 0 h 42"/>
                  <a:gd name="T80" fmla="*/ 60 w 60"/>
                  <a:gd name="T81" fmla="*/ 42 h 4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0" h="42">
                    <a:moveTo>
                      <a:pt x="60" y="22"/>
                    </a:moveTo>
                    <a:lnTo>
                      <a:pt x="60" y="22"/>
                    </a:lnTo>
                    <a:lnTo>
                      <a:pt x="60" y="26"/>
                    </a:lnTo>
                    <a:lnTo>
                      <a:pt x="58" y="30"/>
                    </a:lnTo>
                    <a:lnTo>
                      <a:pt x="52" y="36"/>
                    </a:lnTo>
                    <a:lnTo>
                      <a:pt x="42" y="42"/>
                    </a:lnTo>
                    <a:lnTo>
                      <a:pt x="30" y="42"/>
                    </a:lnTo>
                    <a:lnTo>
                      <a:pt x="18" y="42"/>
                    </a:lnTo>
                    <a:lnTo>
                      <a:pt x="8" y="36"/>
                    </a:lnTo>
                    <a:lnTo>
                      <a:pt x="2" y="30"/>
                    </a:lnTo>
                    <a:lnTo>
                      <a:pt x="0" y="26"/>
                    </a:lnTo>
                    <a:lnTo>
                      <a:pt x="0" y="22"/>
                    </a:lnTo>
                    <a:lnTo>
                      <a:pt x="0" y="16"/>
                    </a:lnTo>
                    <a:lnTo>
                      <a:pt x="2" y="12"/>
                    </a:lnTo>
                    <a:lnTo>
                      <a:pt x="8" y="6"/>
                    </a:lnTo>
                    <a:lnTo>
                      <a:pt x="18" y="2"/>
                    </a:lnTo>
                    <a:lnTo>
                      <a:pt x="30" y="0"/>
                    </a:lnTo>
                    <a:lnTo>
                      <a:pt x="42" y="2"/>
                    </a:lnTo>
                    <a:lnTo>
                      <a:pt x="52" y="6"/>
                    </a:lnTo>
                    <a:lnTo>
                      <a:pt x="58" y="12"/>
                    </a:lnTo>
                    <a:lnTo>
                      <a:pt x="60" y="16"/>
                    </a:lnTo>
                    <a:lnTo>
                      <a:pt x="60" y="22"/>
                    </a:lnTo>
                    <a:close/>
                  </a:path>
                </a:pathLst>
              </a:custGeom>
              <a:solidFill>
                <a:srgbClr val="FFFB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60" name="Freeform 96"/>
              <p:cNvSpPr>
                <a:spLocks/>
              </p:cNvSpPr>
              <p:nvPr/>
            </p:nvSpPr>
            <p:spPr bwMode="auto">
              <a:xfrm>
                <a:off x="2789" y="2072"/>
                <a:ext cx="60" cy="42"/>
              </a:xfrm>
              <a:custGeom>
                <a:avLst/>
                <a:gdLst>
                  <a:gd name="T0" fmla="*/ 60 w 60"/>
                  <a:gd name="T1" fmla="*/ 22 h 42"/>
                  <a:gd name="T2" fmla="*/ 60 w 60"/>
                  <a:gd name="T3" fmla="*/ 22 h 42"/>
                  <a:gd name="T4" fmla="*/ 58 w 60"/>
                  <a:gd name="T5" fmla="*/ 30 h 42"/>
                  <a:gd name="T6" fmla="*/ 50 w 60"/>
                  <a:gd name="T7" fmla="*/ 36 h 42"/>
                  <a:gd name="T8" fmla="*/ 42 w 60"/>
                  <a:gd name="T9" fmla="*/ 40 h 42"/>
                  <a:gd name="T10" fmla="*/ 30 w 60"/>
                  <a:gd name="T11" fmla="*/ 42 h 42"/>
                  <a:gd name="T12" fmla="*/ 30 w 60"/>
                  <a:gd name="T13" fmla="*/ 42 h 42"/>
                  <a:gd name="T14" fmla="*/ 18 w 60"/>
                  <a:gd name="T15" fmla="*/ 40 h 42"/>
                  <a:gd name="T16" fmla="*/ 8 w 60"/>
                  <a:gd name="T17" fmla="*/ 36 h 42"/>
                  <a:gd name="T18" fmla="*/ 2 w 60"/>
                  <a:gd name="T19" fmla="*/ 30 h 42"/>
                  <a:gd name="T20" fmla="*/ 0 w 60"/>
                  <a:gd name="T21" fmla="*/ 22 h 42"/>
                  <a:gd name="T22" fmla="*/ 0 w 60"/>
                  <a:gd name="T23" fmla="*/ 22 h 42"/>
                  <a:gd name="T24" fmla="*/ 2 w 60"/>
                  <a:gd name="T25" fmla="*/ 14 h 42"/>
                  <a:gd name="T26" fmla="*/ 8 w 60"/>
                  <a:gd name="T27" fmla="*/ 6 h 42"/>
                  <a:gd name="T28" fmla="*/ 18 w 60"/>
                  <a:gd name="T29" fmla="*/ 2 h 42"/>
                  <a:gd name="T30" fmla="*/ 30 w 60"/>
                  <a:gd name="T31" fmla="*/ 0 h 42"/>
                  <a:gd name="T32" fmla="*/ 30 w 60"/>
                  <a:gd name="T33" fmla="*/ 0 h 42"/>
                  <a:gd name="T34" fmla="*/ 42 w 60"/>
                  <a:gd name="T35" fmla="*/ 2 h 42"/>
                  <a:gd name="T36" fmla="*/ 50 w 60"/>
                  <a:gd name="T37" fmla="*/ 6 h 42"/>
                  <a:gd name="T38" fmla="*/ 58 w 60"/>
                  <a:gd name="T39" fmla="*/ 14 h 42"/>
                  <a:gd name="T40" fmla="*/ 60 w 60"/>
                  <a:gd name="T41" fmla="*/ 22 h 42"/>
                  <a:gd name="T42" fmla="*/ 60 w 60"/>
                  <a:gd name="T43" fmla="*/ 22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0"/>
                  <a:gd name="T67" fmla="*/ 0 h 42"/>
                  <a:gd name="T68" fmla="*/ 60 w 60"/>
                  <a:gd name="T69" fmla="*/ 42 h 4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0" h="42">
                    <a:moveTo>
                      <a:pt x="60" y="22"/>
                    </a:moveTo>
                    <a:lnTo>
                      <a:pt x="60" y="22"/>
                    </a:lnTo>
                    <a:lnTo>
                      <a:pt x="58" y="30"/>
                    </a:lnTo>
                    <a:lnTo>
                      <a:pt x="50" y="36"/>
                    </a:lnTo>
                    <a:lnTo>
                      <a:pt x="42" y="40"/>
                    </a:lnTo>
                    <a:lnTo>
                      <a:pt x="30" y="42"/>
                    </a:lnTo>
                    <a:lnTo>
                      <a:pt x="18" y="40"/>
                    </a:lnTo>
                    <a:lnTo>
                      <a:pt x="8" y="36"/>
                    </a:lnTo>
                    <a:lnTo>
                      <a:pt x="2" y="30"/>
                    </a:lnTo>
                    <a:lnTo>
                      <a:pt x="0" y="22"/>
                    </a:lnTo>
                    <a:lnTo>
                      <a:pt x="2" y="14"/>
                    </a:lnTo>
                    <a:lnTo>
                      <a:pt x="8" y="6"/>
                    </a:lnTo>
                    <a:lnTo>
                      <a:pt x="18" y="2"/>
                    </a:lnTo>
                    <a:lnTo>
                      <a:pt x="30" y="0"/>
                    </a:lnTo>
                    <a:lnTo>
                      <a:pt x="42" y="2"/>
                    </a:lnTo>
                    <a:lnTo>
                      <a:pt x="50" y="6"/>
                    </a:lnTo>
                    <a:lnTo>
                      <a:pt x="58" y="14"/>
                    </a:lnTo>
                    <a:lnTo>
                      <a:pt x="60" y="22"/>
                    </a:lnTo>
                    <a:close/>
                  </a:path>
                </a:pathLst>
              </a:custGeom>
              <a:solidFill>
                <a:srgbClr val="FFF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61" name="Freeform 97"/>
              <p:cNvSpPr>
                <a:spLocks/>
              </p:cNvSpPr>
              <p:nvPr/>
            </p:nvSpPr>
            <p:spPr bwMode="auto">
              <a:xfrm>
                <a:off x="2791" y="2074"/>
                <a:ext cx="56" cy="40"/>
              </a:xfrm>
              <a:custGeom>
                <a:avLst/>
                <a:gdLst>
                  <a:gd name="T0" fmla="*/ 56 w 56"/>
                  <a:gd name="T1" fmla="*/ 20 h 40"/>
                  <a:gd name="T2" fmla="*/ 56 w 56"/>
                  <a:gd name="T3" fmla="*/ 20 h 40"/>
                  <a:gd name="T4" fmla="*/ 54 w 56"/>
                  <a:gd name="T5" fmla="*/ 28 h 40"/>
                  <a:gd name="T6" fmla="*/ 48 w 56"/>
                  <a:gd name="T7" fmla="*/ 34 h 40"/>
                  <a:gd name="T8" fmla="*/ 40 w 56"/>
                  <a:gd name="T9" fmla="*/ 38 h 40"/>
                  <a:gd name="T10" fmla="*/ 28 w 56"/>
                  <a:gd name="T11" fmla="*/ 40 h 40"/>
                  <a:gd name="T12" fmla="*/ 28 w 56"/>
                  <a:gd name="T13" fmla="*/ 40 h 40"/>
                  <a:gd name="T14" fmla="*/ 16 w 56"/>
                  <a:gd name="T15" fmla="*/ 38 h 40"/>
                  <a:gd name="T16" fmla="*/ 8 w 56"/>
                  <a:gd name="T17" fmla="*/ 34 h 40"/>
                  <a:gd name="T18" fmla="*/ 2 w 56"/>
                  <a:gd name="T19" fmla="*/ 28 h 40"/>
                  <a:gd name="T20" fmla="*/ 0 w 56"/>
                  <a:gd name="T21" fmla="*/ 20 h 40"/>
                  <a:gd name="T22" fmla="*/ 0 w 56"/>
                  <a:gd name="T23" fmla="*/ 20 h 40"/>
                  <a:gd name="T24" fmla="*/ 2 w 56"/>
                  <a:gd name="T25" fmla="*/ 12 h 40"/>
                  <a:gd name="T26" fmla="*/ 8 w 56"/>
                  <a:gd name="T27" fmla="*/ 6 h 40"/>
                  <a:gd name="T28" fmla="*/ 16 w 56"/>
                  <a:gd name="T29" fmla="*/ 0 h 40"/>
                  <a:gd name="T30" fmla="*/ 28 w 56"/>
                  <a:gd name="T31" fmla="*/ 0 h 40"/>
                  <a:gd name="T32" fmla="*/ 28 w 56"/>
                  <a:gd name="T33" fmla="*/ 0 h 40"/>
                  <a:gd name="T34" fmla="*/ 40 w 56"/>
                  <a:gd name="T35" fmla="*/ 0 h 40"/>
                  <a:gd name="T36" fmla="*/ 48 w 56"/>
                  <a:gd name="T37" fmla="*/ 6 h 40"/>
                  <a:gd name="T38" fmla="*/ 54 w 56"/>
                  <a:gd name="T39" fmla="*/ 12 h 40"/>
                  <a:gd name="T40" fmla="*/ 56 w 56"/>
                  <a:gd name="T41" fmla="*/ 20 h 40"/>
                  <a:gd name="T42" fmla="*/ 56 w 56"/>
                  <a:gd name="T43" fmla="*/ 20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6"/>
                  <a:gd name="T67" fmla="*/ 0 h 40"/>
                  <a:gd name="T68" fmla="*/ 56 w 56"/>
                  <a:gd name="T69" fmla="*/ 40 h 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6" h="40">
                    <a:moveTo>
                      <a:pt x="56" y="20"/>
                    </a:moveTo>
                    <a:lnTo>
                      <a:pt x="56" y="20"/>
                    </a:lnTo>
                    <a:lnTo>
                      <a:pt x="54" y="28"/>
                    </a:lnTo>
                    <a:lnTo>
                      <a:pt x="48" y="34"/>
                    </a:lnTo>
                    <a:lnTo>
                      <a:pt x="40" y="38"/>
                    </a:lnTo>
                    <a:lnTo>
                      <a:pt x="28" y="40"/>
                    </a:lnTo>
                    <a:lnTo>
                      <a:pt x="16" y="38"/>
                    </a:lnTo>
                    <a:lnTo>
                      <a:pt x="8" y="34"/>
                    </a:lnTo>
                    <a:lnTo>
                      <a:pt x="2" y="28"/>
                    </a:lnTo>
                    <a:lnTo>
                      <a:pt x="0" y="20"/>
                    </a:lnTo>
                    <a:lnTo>
                      <a:pt x="2" y="12"/>
                    </a:lnTo>
                    <a:lnTo>
                      <a:pt x="8" y="6"/>
                    </a:lnTo>
                    <a:lnTo>
                      <a:pt x="16" y="0"/>
                    </a:lnTo>
                    <a:lnTo>
                      <a:pt x="28" y="0"/>
                    </a:lnTo>
                    <a:lnTo>
                      <a:pt x="40" y="0"/>
                    </a:lnTo>
                    <a:lnTo>
                      <a:pt x="48" y="6"/>
                    </a:lnTo>
                    <a:lnTo>
                      <a:pt x="54" y="12"/>
                    </a:lnTo>
                    <a:lnTo>
                      <a:pt x="56" y="20"/>
                    </a:lnTo>
                    <a:close/>
                  </a:path>
                </a:pathLst>
              </a:custGeom>
              <a:solidFill>
                <a:srgbClr val="FFF4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62" name="Freeform 98"/>
              <p:cNvSpPr>
                <a:spLocks/>
              </p:cNvSpPr>
              <p:nvPr/>
            </p:nvSpPr>
            <p:spPr bwMode="auto">
              <a:xfrm>
                <a:off x="2791" y="2074"/>
                <a:ext cx="56" cy="38"/>
              </a:xfrm>
              <a:custGeom>
                <a:avLst/>
                <a:gdLst>
                  <a:gd name="T0" fmla="*/ 56 w 56"/>
                  <a:gd name="T1" fmla="*/ 20 h 38"/>
                  <a:gd name="T2" fmla="*/ 56 w 56"/>
                  <a:gd name="T3" fmla="*/ 20 h 38"/>
                  <a:gd name="T4" fmla="*/ 54 w 56"/>
                  <a:gd name="T5" fmla="*/ 26 h 38"/>
                  <a:gd name="T6" fmla="*/ 48 w 56"/>
                  <a:gd name="T7" fmla="*/ 32 h 38"/>
                  <a:gd name="T8" fmla="*/ 38 w 56"/>
                  <a:gd name="T9" fmla="*/ 38 h 38"/>
                  <a:gd name="T10" fmla="*/ 28 w 56"/>
                  <a:gd name="T11" fmla="*/ 38 h 38"/>
                  <a:gd name="T12" fmla="*/ 28 w 56"/>
                  <a:gd name="T13" fmla="*/ 38 h 38"/>
                  <a:gd name="T14" fmla="*/ 18 w 56"/>
                  <a:gd name="T15" fmla="*/ 38 h 38"/>
                  <a:gd name="T16" fmla="*/ 8 w 56"/>
                  <a:gd name="T17" fmla="*/ 32 h 38"/>
                  <a:gd name="T18" fmla="*/ 2 w 56"/>
                  <a:gd name="T19" fmla="*/ 26 h 38"/>
                  <a:gd name="T20" fmla="*/ 0 w 56"/>
                  <a:gd name="T21" fmla="*/ 20 h 38"/>
                  <a:gd name="T22" fmla="*/ 0 w 56"/>
                  <a:gd name="T23" fmla="*/ 20 h 38"/>
                  <a:gd name="T24" fmla="*/ 2 w 56"/>
                  <a:gd name="T25" fmla="*/ 12 h 38"/>
                  <a:gd name="T26" fmla="*/ 8 w 56"/>
                  <a:gd name="T27" fmla="*/ 6 h 38"/>
                  <a:gd name="T28" fmla="*/ 18 w 56"/>
                  <a:gd name="T29" fmla="*/ 2 h 38"/>
                  <a:gd name="T30" fmla="*/ 28 w 56"/>
                  <a:gd name="T31" fmla="*/ 0 h 38"/>
                  <a:gd name="T32" fmla="*/ 28 w 56"/>
                  <a:gd name="T33" fmla="*/ 0 h 38"/>
                  <a:gd name="T34" fmla="*/ 38 w 56"/>
                  <a:gd name="T35" fmla="*/ 2 h 38"/>
                  <a:gd name="T36" fmla="*/ 48 w 56"/>
                  <a:gd name="T37" fmla="*/ 6 h 38"/>
                  <a:gd name="T38" fmla="*/ 54 w 56"/>
                  <a:gd name="T39" fmla="*/ 12 h 38"/>
                  <a:gd name="T40" fmla="*/ 56 w 56"/>
                  <a:gd name="T41" fmla="*/ 20 h 38"/>
                  <a:gd name="T42" fmla="*/ 56 w 56"/>
                  <a:gd name="T43" fmla="*/ 20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6"/>
                  <a:gd name="T67" fmla="*/ 0 h 38"/>
                  <a:gd name="T68" fmla="*/ 56 w 56"/>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6" h="38">
                    <a:moveTo>
                      <a:pt x="56" y="20"/>
                    </a:moveTo>
                    <a:lnTo>
                      <a:pt x="56" y="20"/>
                    </a:lnTo>
                    <a:lnTo>
                      <a:pt x="54" y="26"/>
                    </a:lnTo>
                    <a:lnTo>
                      <a:pt x="48" y="32"/>
                    </a:lnTo>
                    <a:lnTo>
                      <a:pt x="38" y="38"/>
                    </a:lnTo>
                    <a:lnTo>
                      <a:pt x="28" y="38"/>
                    </a:lnTo>
                    <a:lnTo>
                      <a:pt x="18" y="38"/>
                    </a:lnTo>
                    <a:lnTo>
                      <a:pt x="8" y="32"/>
                    </a:lnTo>
                    <a:lnTo>
                      <a:pt x="2" y="26"/>
                    </a:lnTo>
                    <a:lnTo>
                      <a:pt x="0" y="20"/>
                    </a:lnTo>
                    <a:lnTo>
                      <a:pt x="2" y="12"/>
                    </a:lnTo>
                    <a:lnTo>
                      <a:pt x="8" y="6"/>
                    </a:lnTo>
                    <a:lnTo>
                      <a:pt x="18" y="2"/>
                    </a:lnTo>
                    <a:lnTo>
                      <a:pt x="28" y="0"/>
                    </a:lnTo>
                    <a:lnTo>
                      <a:pt x="38" y="2"/>
                    </a:lnTo>
                    <a:lnTo>
                      <a:pt x="48" y="6"/>
                    </a:lnTo>
                    <a:lnTo>
                      <a:pt x="54" y="12"/>
                    </a:lnTo>
                    <a:lnTo>
                      <a:pt x="56" y="2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63" name="Freeform 99"/>
              <p:cNvSpPr>
                <a:spLocks/>
              </p:cNvSpPr>
              <p:nvPr/>
            </p:nvSpPr>
            <p:spPr bwMode="auto">
              <a:xfrm>
                <a:off x="2793" y="2074"/>
                <a:ext cx="52" cy="38"/>
              </a:xfrm>
              <a:custGeom>
                <a:avLst/>
                <a:gdLst>
                  <a:gd name="T0" fmla="*/ 52 w 52"/>
                  <a:gd name="T1" fmla="*/ 20 h 38"/>
                  <a:gd name="T2" fmla="*/ 52 w 52"/>
                  <a:gd name="T3" fmla="*/ 20 h 38"/>
                  <a:gd name="T4" fmla="*/ 50 w 52"/>
                  <a:gd name="T5" fmla="*/ 26 h 38"/>
                  <a:gd name="T6" fmla="*/ 44 w 52"/>
                  <a:gd name="T7" fmla="*/ 32 h 38"/>
                  <a:gd name="T8" fmla="*/ 36 w 52"/>
                  <a:gd name="T9" fmla="*/ 36 h 38"/>
                  <a:gd name="T10" fmla="*/ 26 w 52"/>
                  <a:gd name="T11" fmla="*/ 38 h 38"/>
                  <a:gd name="T12" fmla="*/ 26 w 52"/>
                  <a:gd name="T13" fmla="*/ 38 h 38"/>
                  <a:gd name="T14" fmla="*/ 16 w 52"/>
                  <a:gd name="T15" fmla="*/ 36 h 38"/>
                  <a:gd name="T16" fmla="*/ 8 w 52"/>
                  <a:gd name="T17" fmla="*/ 32 h 38"/>
                  <a:gd name="T18" fmla="*/ 2 w 52"/>
                  <a:gd name="T19" fmla="*/ 26 h 38"/>
                  <a:gd name="T20" fmla="*/ 0 w 52"/>
                  <a:gd name="T21" fmla="*/ 20 h 38"/>
                  <a:gd name="T22" fmla="*/ 0 w 52"/>
                  <a:gd name="T23" fmla="*/ 20 h 38"/>
                  <a:gd name="T24" fmla="*/ 2 w 52"/>
                  <a:gd name="T25" fmla="*/ 12 h 38"/>
                  <a:gd name="T26" fmla="*/ 8 w 52"/>
                  <a:gd name="T27" fmla="*/ 6 h 38"/>
                  <a:gd name="T28" fmla="*/ 16 w 52"/>
                  <a:gd name="T29" fmla="*/ 2 h 38"/>
                  <a:gd name="T30" fmla="*/ 26 w 52"/>
                  <a:gd name="T31" fmla="*/ 0 h 38"/>
                  <a:gd name="T32" fmla="*/ 26 w 52"/>
                  <a:gd name="T33" fmla="*/ 0 h 38"/>
                  <a:gd name="T34" fmla="*/ 36 w 52"/>
                  <a:gd name="T35" fmla="*/ 2 h 38"/>
                  <a:gd name="T36" fmla="*/ 44 w 52"/>
                  <a:gd name="T37" fmla="*/ 6 h 38"/>
                  <a:gd name="T38" fmla="*/ 50 w 52"/>
                  <a:gd name="T39" fmla="*/ 12 h 38"/>
                  <a:gd name="T40" fmla="*/ 52 w 52"/>
                  <a:gd name="T41" fmla="*/ 20 h 38"/>
                  <a:gd name="T42" fmla="*/ 52 w 52"/>
                  <a:gd name="T43" fmla="*/ 20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2"/>
                  <a:gd name="T67" fmla="*/ 0 h 38"/>
                  <a:gd name="T68" fmla="*/ 52 w 52"/>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2" h="38">
                    <a:moveTo>
                      <a:pt x="52" y="20"/>
                    </a:moveTo>
                    <a:lnTo>
                      <a:pt x="52" y="20"/>
                    </a:lnTo>
                    <a:lnTo>
                      <a:pt x="50" y="26"/>
                    </a:lnTo>
                    <a:lnTo>
                      <a:pt x="44" y="32"/>
                    </a:lnTo>
                    <a:lnTo>
                      <a:pt x="36" y="36"/>
                    </a:lnTo>
                    <a:lnTo>
                      <a:pt x="26" y="38"/>
                    </a:lnTo>
                    <a:lnTo>
                      <a:pt x="16" y="36"/>
                    </a:lnTo>
                    <a:lnTo>
                      <a:pt x="8" y="32"/>
                    </a:lnTo>
                    <a:lnTo>
                      <a:pt x="2" y="26"/>
                    </a:lnTo>
                    <a:lnTo>
                      <a:pt x="0" y="20"/>
                    </a:lnTo>
                    <a:lnTo>
                      <a:pt x="2" y="12"/>
                    </a:lnTo>
                    <a:lnTo>
                      <a:pt x="8" y="6"/>
                    </a:lnTo>
                    <a:lnTo>
                      <a:pt x="16" y="2"/>
                    </a:lnTo>
                    <a:lnTo>
                      <a:pt x="26" y="0"/>
                    </a:lnTo>
                    <a:lnTo>
                      <a:pt x="36" y="2"/>
                    </a:lnTo>
                    <a:lnTo>
                      <a:pt x="44" y="6"/>
                    </a:lnTo>
                    <a:lnTo>
                      <a:pt x="50" y="12"/>
                    </a:lnTo>
                    <a:lnTo>
                      <a:pt x="52" y="20"/>
                    </a:lnTo>
                    <a:close/>
                  </a:path>
                </a:pathLst>
              </a:custGeom>
              <a:solidFill>
                <a:srgbClr val="FFE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64" name="Freeform 100"/>
              <p:cNvSpPr>
                <a:spLocks/>
              </p:cNvSpPr>
              <p:nvPr/>
            </p:nvSpPr>
            <p:spPr bwMode="auto">
              <a:xfrm>
                <a:off x="2793" y="2076"/>
                <a:ext cx="52" cy="36"/>
              </a:xfrm>
              <a:custGeom>
                <a:avLst/>
                <a:gdLst>
                  <a:gd name="T0" fmla="*/ 52 w 52"/>
                  <a:gd name="T1" fmla="*/ 18 h 36"/>
                  <a:gd name="T2" fmla="*/ 52 w 52"/>
                  <a:gd name="T3" fmla="*/ 18 h 36"/>
                  <a:gd name="T4" fmla="*/ 50 w 52"/>
                  <a:gd name="T5" fmla="*/ 24 h 36"/>
                  <a:gd name="T6" fmla="*/ 44 w 52"/>
                  <a:gd name="T7" fmla="*/ 30 h 36"/>
                  <a:gd name="T8" fmla="*/ 36 w 52"/>
                  <a:gd name="T9" fmla="*/ 34 h 36"/>
                  <a:gd name="T10" fmla="*/ 26 w 52"/>
                  <a:gd name="T11" fmla="*/ 36 h 36"/>
                  <a:gd name="T12" fmla="*/ 26 w 52"/>
                  <a:gd name="T13" fmla="*/ 36 h 36"/>
                  <a:gd name="T14" fmla="*/ 16 w 52"/>
                  <a:gd name="T15" fmla="*/ 34 h 36"/>
                  <a:gd name="T16" fmla="*/ 8 w 52"/>
                  <a:gd name="T17" fmla="*/ 30 h 36"/>
                  <a:gd name="T18" fmla="*/ 2 w 52"/>
                  <a:gd name="T19" fmla="*/ 24 h 36"/>
                  <a:gd name="T20" fmla="*/ 0 w 52"/>
                  <a:gd name="T21" fmla="*/ 18 h 36"/>
                  <a:gd name="T22" fmla="*/ 0 w 52"/>
                  <a:gd name="T23" fmla="*/ 18 h 36"/>
                  <a:gd name="T24" fmla="*/ 2 w 52"/>
                  <a:gd name="T25" fmla="*/ 10 h 36"/>
                  <a:gd name="T26" fmla="*/ 8 w 52"/>
                  <a:gd name="T27" fmla="*/ 4 h 36"/>
                  <a:gd name="T28" fmla="*/ 16 w 52"/>
                  <a:gd name="T29" fmla="*/ 0 h 36"/>
                  <a:gd name="T30" fmla="*/ 26 w 52"/>
                  <a:gd name="T31" fmla="*/ 0 h 36"/>
                  <a:gd name="T32" fmla="*/ 26 w 52"/>
                  <a:gd name="T33" fmla="*/ 0 h 36"/>
                  <a:gd name="T34" fmla="*/ 36 w 52"/>
                  <a:gd name="T35" fmla="*/ 0 h 36"/>
                  <a:gd name="T36" fmla="*/ 44 w 52"/>
                  <a:gd name="T37" fmla="*/ 4 h 36"/>
                  <a:gd name="T38" fmla="*/ 50 w 52"/>
                  <a:gd name="T39" fmla="*/ 10 h 36"/>
                  <a:gd name="T40" fmla="*/ 52 w 52"/>
                  <a:gd name="T41" fmla="*/ 18 h 36"/>
                  <a:gd name="T42" fmla="*/ 52 w 52"/>
                  <a:gd name="T43" fmla="*/ 18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2"/>
                  <a:gd name="T67" fmla="*/ 0 h 36"/>
                  <a:gd name="T68" fmla="*/ 52 w 52"/>
                  <a:gd name="T69" fmla="*/ 36 h 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2" h="36">
                    <a:moveTo>
                      <a:pt x="52" y="18"/>
                    </a:moveTo>
                    <a:lnTo>
                      <a:pt x="52" y="18"/>
                    </a:lnTo>
                    <a:lnTo>
                      <a:pt x="50" y="24"/>
                    </a:lnTo>
                    <a:lnTo>
                      <a:pt x="44" y="30"/>
                    </a:lnTo>
                    <a:lnTo>
                      <a:pt x="36" y="34"/>
                    </a:lnTo>
                    <a:lnTo>
                      <a:pt x="26" y="36"/>
                    </a:lnTo>
                    <a:lnTo>
                      <a:pt x="16" y="34"/>
                    </a:lnTo>
                    <a:lnTo>
                      <a:pt x="8" y="30"/>
                    </a:lnTo>
                    <a:lnTo>
                      <a:pt x="2" y="24"/>
                    </a:lnTo>
                    <a:lnTo>
                      <a:pt x="0" y="18"/>
                    </a:lnTo>
                    <a:lnTo>
                      <a:pt x="2" y="10"/>
                    </a:lnTo>
                    <a:lnTo>
                      <a:pt x="8" y="4"/>
                    </a:lnTo>
                    <a:lnTo>
                      <a:pt x="16" y="0"/>
                    </a:lnTo>
                    <a:lnTo>
                      <a:pt x="26" y="0"/>
                    </a:lnTo>
                    <a:lnTo>
                      <a:pt x="36" y="0"/>
                    </a:lnTo>
                    <a:lnTo>
                      <a:pt x="44" y="4"/>
                    </a:lnTo>
                    <a:lnTo>
                      <a:pt x="50" y="10"/>
                    </a:lnTo>
                    <a:lnTo>
                      <a:pt x="52" y="18"/>
                    </a:lnTo>
                    <a:close/>
                  </a:path>
                </a:pathLst>
              </a:custGeom>
              <a:solidFill>
                <a:srgbClr val="FFE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65" name="Freeform 101"/>
              <p:cNvSpPr>
                <a:spLocks/>
              </p:cNvSpPr>
              <p:nvPr/>
            </p:nvSpPr>
            <p:spPr bwMode="auto">
              <a:xfrm>
                <a:off x="2795" y="2076"/>
                <a:ext cx="48" cy="34"/>
              </a:xfrm>
              <a:custGeom>
                <a:avLst/>
                <a:gdLst>
                  <a:gd name="T0" fmla="*/ 48 w 48"/>
                  <a:gd name="T1" fmla="*/ 18 h 34"/>
                  <a:gd name="T2" fmla="*/ 48 w 48"/>
                  <a:gd name="T3" fmla="*/ 18 h 34"/>
                  <a:gd name="T4" fmla="*/ 46 w 48"/>
                  <a:gd name="T5" fmla="*/ 24 h 34"/>
                  <a:gd name="T6" fmla="*/ 42 w 48"/>
                  <a:gd name="T7" fmla="*/ 30 h 34"/>
                  <a:gd name="T8" fmla="*/ 34 w 48"/>
                  <a:gd name="T9" fmla="*/ 32 h 34"/>
                  <a:gd name="T10" fmla="*/ 24 w 48"/>
                  <a:gd name="T11" fmla="*/ 34 h 34"/>
                  <a:gd name="T12" fmla="*/ 24 w 48"/>
                  <a:gd name="T13" fmla="*/ 34 h 34"/>
                  <a:gd name="T14" fmla="*/ 14 w 48"/>
                  <a:gd name="T15" fmla="*/ 32 h 34"/>
                  <a:gd name="T16" fmla="*/ 6 w 48"/>
                  <a:gd name="T17" fmla="*/ 30 h 34"/>
                  <a:gd name="T18" fmla="*/ 2 w 48"/>
                  <a:gd name="T19" fmla="*/ 24 h 34"/>
                  <a:gd name="T20" fmla="*/ 0 w 48"/>
                  <a:gd name="T21" fmla="*/ 18 h 34"/>
                  <a:gd name="T22" fmla="*/ 0 w 48"/>
                  <a:gd name="T23" fmla="*/ 18 h 34"/>
                  <a:gd name="T24" fmla="*/ 2 w 48"/>
                  <a:gd name="T25" fmla="*/ 10 h 34"/>
                  <a:gd name="T26" fmla="*/ 6 w 48"/>
                  <a:gd name="T27" fmla="*/ 6 h 34"/>
                  <a:gd name="T28" fmla="*/ 14 w 48"/>
                  <a:gd name="T29" fmla="*/ 2 h 34"/>
                  <a:gd name="T30" fmla="*/ 24 w 48"/>
                  <a:gd name="T31" fmla="*/ 0 h 34"/>
                  <a:gd name="T32" fmla="*/ 24 w 48"/>
                  <a:gd name="T33" fmla="*/ 0 h 34"/>
                  <a:gd name="T34" fmla="*/ 34 w 48"/>
                  <a:gd name="T35" fmla="*/ 2 h 34"/>
                  <a:gd name="T36" fmla="*/ 42 w 48"/>
                  <a:gd name="T37" fmla="*/ 6 h 34"/>
                  <a:gd name="T38" fmla="*/ 46 w 48"/>
                  <a:gd name="T39" fmla="*/ 10 h 34"/>
                  <a:gd name="T40" fmla="*/ 48 w 48"/>
                  <a:gd name="T41" fmla="*/ 18 h 34"/>
                  <a:gd name="T42" fmla="*/ 48 w 48"/>
                  <a:gd name="T43" fmla="*/ 18 h 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8"/>
                  <a:gd name="T67" fmla="*/ 0 h 34"/>
                  <a:gd name="T68" fmla="*/ 48 w 48"/>
                  <a:gd name="T69" fmla="*/ 34 h 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8" h="34">
                    <a:moveTo>
                      <a:pt x="48" y="18"/>
                    </a:moveTo>
                    <a:lnTo>
                      <a:pt x="48" y="18"/>
                    </a:lnTo>
                    <a:lnTo>
                      <a:pt x="46" y="24"/>
                    </a:lnTo>
                    <a:lnTo>
                      <a:pt x="42" y="30"/>
                    </a:lnTo>
                    <a:lnTo>
                      <a:pt x="34" y="32"/>
                    </a:lnTo>
                    <a:lnTo>
                      <a:pt x="24" y="34"/>
                    </a:lnTo>
                    <a:lnTo>
                      <a:pt x="14" y="32"/>
                    </a:lnTo>
                    <a:lnTo>
                      <a:pt x="6" y="30"/>
                    </a:lnTo>
                    <a:lnTo>
                      <a:pt x="2" y="24"/>
                    </a:lnTo>
                    <a:lnTo>
                      <a:pt x="0" y="18"/>
                    </a:lnTo>
                    <a:lnTo>
                      <a:pt x="2" y="10"/>
                    </a:lnTo>
                    <a:lnTo>
                      <a:pt x="6" y="6"/>
                    </a:lnTo>
                    <a:lnTo>
                      <a:pt x="14" y="2"/>
                    </a:lnTo>
                    <a:lnTo>
                      <a:pt x="24" y="0"/>
                    </a:lnTo>
                    <a:lnTo>
                      <a:pt x="34" y="2"/>
                    </a:lnTo>
                    <a:lnTo>
                      <a:pt x="42" y="6"/>
                    </a:lnTo>
                    <a:lnTo>
                      <a:pt x="46" y="10"/>
                    </a:lnTo>
                    <a:lnTo>
                      <a:pt x="48" y="18"/>
                    </a:lnTo>
                    <a:close/>
                  </a:path>
                </a:pathLst>
              </a:custGeom>
              <a:solidFill>
                <a:srgbClr val="FFE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66" name="Freeform 102"/>
              <p:cNvSpPr>
                <a:spLocks/>
              </p:cNvSpPr>
              <p:nvPr/>
            </p:nvSpPr>
            <p:spPr bwMode="auto">
              <a:xfrm>
                <a:off x="2795" y="2076"/>
                <a:ext cx="48" cy="34"/>
              </a:xfrm>
              <a:custGeom>
                <a:avLst/>
                <a:gdLst>
                  <a:gd name="T0" fmla="*/ 48 w 48"/>
                  <a:gd name="T1" fmla="*/ 18 h 34"/>
                  <a:gd name="T2" fmla="*/ 48 w 48"/>
                  <a:gd name="T3" fmla="*/ 18 h 34"/>
                  <a:gd name="T4" fmla="*/ 46 w 48"/>
                  <a:gd name="T5" fmla="*/ 24 h 34"/>
                  <a:gd name="T6" fmla="*/ 40 w 48"/>
                  <a:gd name="T7" fmla="*/ 28 h 34"/>
                  <a:gd name="T8" fmla="*/ 34 w 48"/>
                  <a:gd name="T9" fmla="*/ 32 h 34"/>
                  <a:gd name="T10" fmla="*/ 24 w 48"/>
                  <a:gd name="T11" fmla="*/ 34 h 34"/>
                  <a:gd name="T12" fmla="*/ 24 w 48"/>
                  <a:gd name="T13" fmla="*/ 34 h 34"/>
                  <a:gd name="T14" fmla="*/ 14 w 48"/>
                  <a:gd name="T15" fmla="*/ 32 h 34"/>
                  <a:gd name="T16" fmla="*/ 8 w 48"/>
                  <a:gd name="T17" fmla="*/ 28 h 34"/>
                  <a:gd name="T18" fmla="*/ 2 w 48"/>
                  <a:gd name="T19" fmla="*/ 24 h 34"/>
                  <a:gd name="T20" fmla="*/ 0 w 48"/>
                  <a:gd name="T21" fmla="*/ 18 h 34"/>
                  <a:gd name="T22" fmla="*/ 0 w 48"/>
                  <a:gd name="T23" fmla="*/ 18 h 34"/>
                  <a:gd name="T24" fmla="*/ 2 w 48"/>
                  <a:gd name="T25" fmla="*/ 10 h 34"/>
                  <a:gd name="T26" fmla="*/ 8 w 48"/>
                  <a:gd name="T27" fmla="*/ 6 h 34"/>
                  <a:gd name="T28" fmla="*/ 14 w 48"/>
                  <a:gd name="T29" fmla="*/ 2 h 34"/>
                  <a:gd name="T30" fmla="*/ 24 w 48"/>
                  <a:gd name="T31" fmla="*/ 0 h 34"/>
                  <a:gd name="T32" fmla="*/ 24 w 48"/>
                  <a:gd name="T33" fmla="*/ 0 h 34"/>
                  <a:gd name="T34" fmla="*/ 34 w 48"/>
                  <a:gd name="T35" fmla="*/ 2 h 34"/>
                  <a:gd name="T36" fmla="*/ 40 w 48"/>
                  <a:gd name="T37" fmla="*/ 6 h 34"/>
                  <a:gd name="T38" fmla="*/ 46 w 48"/>
                  <a:gd name="T39" fmla="*/ 10 h 34"/>
                  <a:gd name="T40" fmla="*/ 48 w 48"/>
                  <a:gd name="T41" fmla="*/ 18 h 34"/>
                  <a:gd name="T42" fmla="*/ 48 w 48"/>
                  <a:gd name="T43" fmla="*/ 18 h 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8"/>
                  <a:gd name="T67" fmla="*/ 0 h 34"/>
                  <a:gd name="T68" fmla="*/ 48 w 48"/>
                  <a:gd name="T69" fmla="*/ 34 h 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8" h="34">
                    <a:moveTo>
                      <a:pt x="48" y="18"/>
                    </a:moveTo>
                    <a:lnTo>
                      <a:pt x="48" y="18"/>
                    </a:lnTo>
                    <a:lnTo>
                      <a:pt x="46" y="24"/>
                    </a:lnTo>
                    <a:lnTo>
                      <a:pt x="40" y="28"/>
                    </a:lnTo>
                    <a:lnTo>
                      <a:pt x="34" y="32"/>
                    </a:lnTo>
                    <a:lnTo>
                      <a:pt x="24" y="34"/>
                    </a:lnTo>
                    <a:lnTo>
                      <a:pt x="14" y="32"/>
                    </a:lnTo>
                    <a:lnTo>
                      <a:pt x="8" y="28"/>
                    </a:lnTo>
                    <a:lnTo>
                      <a:pt x="2" y="24"/>
                    </a:lnTo>
                    <a:lnTo>
                      <a:pt x="0" y="18"/>
                    </a:lnTo>
                    <a:lnTo>
                      <a:pt x="2" y="10"/>
                    </a:lnTo>
                    <a:lnTo>
                      <a:pt x="8" y="6"/>
                    </a:lnTo>
                    <a:lnTo>
                      <a:pt x="14" y="2"/>
                    </a:lnTo>
                    <a:lnTo>
                      <a:pt x="24" y="0"/>
                    </a:lnTo>
                    <a:lnTo>
                      <a:pt x="34" y="2"/>
                    </a:lnTo>
                    <a:lnTo>
                      <a:pt x="40" y="6"/>
                    </a:lnTo>
                    <a:lnTo>
                      <a:pt x="46" y="10"/>
                    </a:lnTo>
                    <a:lnTo>
                      <a:pt x="48" y="18"/>
                    </a:lnTo>
                    <a:close/>
                  </a:path>
                </a:pathLst>
              </a:custGeom>
              <a:solidFill>
                <a:srgbClr val="FFE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67" name="Freeform 103"/>
              <p:cNvSpPr>
                <a:spLocks/>
              </p:cNvSpPr>
              <p:nvPr/>
            </p:nvSpPr>
            <p:spPr bwMode="auto">
              <a:xfrm>
                <a:off x="2797" y="2078"/>
                <a:ext cx="44" cy="30"/>
              </a:xfrm>
              <a:custGeom>
                <a:avLst/>
                <a:gdLst>
                  <a:gd name="T0" fmla="*/ 44 w 44"/>
                  <a:gd name="T1" fmla="*/ 16 h 30"/>
                  <a:gd name="T2" fmla="*/ 44 w 44"/>
                  <a:gd name="T3" fmla="*/ 16 h 30"/>
                  <a:gd name="T4" fmla="*/ 42 w 44"/>
                  <a:gd name="T5" fmla="*/ 22 h 30"/>
                  <a:gd name="T6" fmla="*/ 38 w 44"/>
                  <a:gd name="T7" fmla="*/ 26 h 30"/>
                  <a:gd name="T8" fmla="*/ 30 w 44"/>
                  <a:gd name="T9" fmla="*/ 30 h 30"/>
                  <a:gd name="T10" fmla="*/ 22 w 44"/>
                  <a:gd name="T11" fmla="*/ 30 h 30"/>
                  <a:gd name="T12" fmla="*/ 22 w 44"/>
                  <a:gd name="T13" fmla="*/ 30 h 30"/>
                  <a:gd name="T14" fmla="*/ 14 w 44"/>
                  <a:gd name="T15" fmla="*/ 30 h 30"/>
                  <a:gd name="T16" fmla="*/ 6 w 44"/>
                  <a:gd name="T17" fmla="*/ 26 h 30"/>
                  <a:gd name="T18" fmla="*/ 2 w 44"/>
                  <a:gd name="T19" fmla="*/ 22 h 30"/>
                  <a:gd name="T20" fmla="*/ 0 w 44"/>
                  <a:gd name="T21" fmla="*/ 16 h 30"/>
                  <a:gd name="T22" fmla="*/ 0 w 44"/>
                  <a:gd name="T23" fmla="*/ 16 h 30"/>
                  <a:gd name="T24" fmla="*/ 2 w 44"/>
                  <a:gd name="T25" fmla="*/ 10 h 30"/>
                  <a:gd name="T26" fmla="*/ 6 w 44"/>
                  <a:gd name="T27" fmla="*/ 4 h 30"/>
                  <a:gd name="T28" fmla="*/ 14 w 44"/>
                  <a:gd name="T29" fmla="*/ 0 h 30"/>
                  <a:gd name="T30" fmla="*/ 22 w 44"/>
                  <a:gd name="T31" fmla="*/ 0 h 30"/>
                  <a:gd name="T32" fmla="*/ 22 w 44"/>
                  <a:gd name="T33" fmla="*/ 0 h 30"/>
                  <a:gd name="T34" fmla="*/ 30 w 44"/>
                  <a:gd name="T35" fmla="*/ 0 h 30"/>
                  <a:gd name="T36" fmla="*/ 38 w 44"/>
                  <a:gd name="T37" fmla="*/ 4 h 30"/>
                  <a:gd name="T38" fmla="*/ 42 w 44"/>
                  <a:gd name="T39" fmla="*/ 10 h 30"/>
                  <a:gd name="T40" fmla="*/ 44 w 44"/>
                  <a:gd name="T41" fmla="*/ 16 h 30"/>
                  <a:gd name="T42" fmla="*/ 44 w 44"/>
                  <a:gd name="T43" fmla="*/ 16 h 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
                  <a:gd name="T67" fmla="*/ 0 h 30"/>
                  <a:gd name="T68" fmla="*/ 44 w 44"/>
                  <a:gd name="T69" fmla="*/ 30 h 3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 h="30">
                    <a:moveTo>
                      <a:pt x="44" y="16"/>
                    </a:moveTo>
                    <a:lnTo>
                      <a:pt x="44" y="16"/>
                    </a:lnTo>
                    <a:lnTo>
                      <a:pt x="42" y="22"/>
                    </a:lnTo>
                    <a:lnTo>
                      <a:pt x="38" y="26"/>
                    </a:lnTo>
                    <a:lnTo>
                      <a:pt x="30" y="30"/>
                    </a:lnTo>
                    <a:lnTo>
                      <a:pt x="22" y="30"/>
                    </a:lnTo>
                    <a:lnTo>
                      <a:pt x="14" y="30"/>
                    </a:lnTo>
                    <a:lnTo>
                      <a:pt x="6" y="26"/>
                    </a:lnTo>
                    <a:lnTo>
                      <a:pt x="2" y="22"/>
                    </a:lnTo>
                    <a:lnTo>
                      <a:pt x="0" y="16"/>
                    </a:lnTo>
                    <a:lnTo>
                      <a:pt x="2" y="10"/>
                    </a:lnTo>
                    <a:lnTo>
                      <a:pt x="6" y="4"/>
                    </a:lnTo>
                    <a:lnTo>
                      <a:pt x="14" y="0"/>
                    </a:lnTo>
                    <a:lnTo>
                      <a:pt x="22" y="0"/>
                    </a:lnTo>
                    <a:lnTo>
                      <a:pt x="30" y="0"/>
                    </a:lnTo>
                    <a:lnTo>
                      <a:pt x="38" y="4"/>
                    </a:lnTo>
                    <a:lnTo>
                      <a:pt x="42" y="10"/>
                    </a:lnTo>
                    <a:lnTo>
                      <a:pt x="44" y="16"/>
                    </a:lnTo>
                    <a:close/>
                  </a:path>
                </a:pathLst>
              </a:custGeom>
              <a:solidFill>
                <a:srgbClr val="FFD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68" name="Freeform 104"/>
              <p:cNvSpPr>
                <a:spLocks/>
              </p:cNvSpPr>
              <p:nvPr/>
            </p:nvSpPr>
            <p:spPr bwMode="auto">
              <a:xfrm>
                <a:off x="2797" y="2078"/>
                <a:ext cx="44" cy="30"/>
              </a:xfrm>
              <a:custGeom>
                <a:avLst/>
                <a:gdLst>
                  <a:gd name="T0" fmla="*/ 44 w 44"/>
                  <a:gd name="T1" fmla="*/ 16 h 30"/>
                  <a:gd name="T2" fmla="*/ 44 w 44"/>
                  <a:gd name="T3" fmla="*/ 16 h 30"/>
                  <a:gd name="T4" fmla="*/ 42 w 44"/>
                  <a:gd name="T5" fmla="*/ 22 h 30"/>
                  <a:gd name="T6" fmla="*/ 36 w 44"/>
                  <a:gd name="T7" fmla="*/ 26 h 30"/>
                  <a:gd name="T8" fmla="*/ 30 w 44"/>
                  <a:gd name="T9" fmla="*/ 28 h 30"/>
                  <a:gd name="T10" fmla="*/ 22 w 44"/>
                  <a:gd name="T11" fmla="*/ 30 h 30"/>
                  <a:gd name="T12" fmla="*/ 22 w 44"/>
                  <a:gd name="T13" fmla="*/ 30 h 30"/>
                  <a:gd name="T14" fmla="*/ 14 w 44"/>
                  <a:gd name="T15" fmla="*/ 28 h 30"/>
                  <a:gd name="T16" fmla="*/ 6 w 44"/>
                  <a:gd name="T17" fmla="*/ 26 h 30"/>
                  <a:gd name="T18" fmla="*/ 2 w 44"/>
                  <a:gd name="T19" fmla="*/ 22 h 30"/>
                  <a:gd name="T20" fmla="*/ 0 w 44"/>
                  <a:gd name="T21" fmla="*/ 16 h 30"/>
                  <a:gd name="T22" fmla="*/ 0 w 44"/>
                  <a:gd name="T23" fmla="*/ 16 h 30"/>
                  <a:gd name="T24" fmla="*/ 2 w 44"/>
                  <a:gd name="T25" fmla="*/ 10 h 30"/>
                  <a:gd name="T26" fmla="*/ 6 w 44"/>
                  <a:gd name="T27" fmla="*/ 4 h 30"/>
                  <a:gd name="T28" fmla="*/ 14 w 44"/>
                  <a:gd name="T29" fmla="*/ 2 h 30"/>
                  <a:gd name="T30" fmla="*/ 22 w 44"/>
                  <a:gd name="T31" fmla="*/ 0 h 30"/>
                  <a:gd name="T32" fmla="*/ 22 w 44"/>
                  <a:gd name="T33" fmla="*/ 0 h 30"/>
                  <a:gd name="T34" fmla="*/ 30 w 44"/>
                  <a:gd name="T35" fmla="*/ 2 h 30"/>
                  <a:gd name="T36" fmla="*/ 36 w 44"/>
                  <a:gd name="T37" fmla="*/ 4 h 30"/>
                  <a:gd name="T38" fmla="*/ 42 w 44"/>
                  <a:gd name="T39" fmla="*/ 10 h 30"/>
                  <a:gd name="T40" fmla="*/ 44 w 44"/>
                  <a:gd name="T41" fmla="*/ 16 h 30"/>
                  <a:gd name="T42" fmla="*/ 44 w 44"/>
                  <a:gd name="T43" fmla="*/ 16 h 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
                  <a:gd name="T67" fmla="*/ 0 h 30"/>
                  <a:gd name="T68" fmla="*/ 44 w 44"/>
                  <a:gd name="T69" fmla="*/ 30 h 3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 h="30">
                    <a:moveTo>
                      <a:pt x="44" y="16"/>
                    </a:moveTo>
                    <a:lnTo>
                      <a:pt x="44" y="16"/>
                    </a:lnTo>
                    <a:lnTo>
                      <a:pt x="42" y="22"/>
                    </a:lnTo>
                    <a:lnTo>
                      <a:pt x="36" y="26"/>
                    </a:lnTo>
                    <a:lnTo>
                      <a:pt x="30" y="28"/>
                    </a:lnTo>
                    <a:lnTo>
                      <a:pt x="22" y="30"/>
                    </a:lnTo>
                    <a:lnTo>
                      <a:pt x="14" y="28"/>
                    </a:lnTo>
                    <a:lnTo>
                      <a:pt x="6" y="26"/>
                    </a:lnTo>
                    <a:lnTo>
                      <a:pt x="2" y="22"/>
                    </a:lnTo>
                    <a:lnTo>
                      <a:pt x="0" y="16"/>
                    </a:lnTo>
                    <a:lnTo>
                      <a:pt x="2" y="10"/>
                    </a:lnTo>
                    <a:lnTo>
                      <a:pt x="6" y="4"/>
                    </a:lnTo>
                    <a:lnTo>
                      <a:pt x="14" y="2"/>
                    </a:lnTo>
                    <a:lnTo>
                      <a:pt x="22" y="0"/>
                    </a:lnTo>
                    <a:lnTo>
                      <a:pt x="30" y="2"/>
                    </a:lnTo>
                    <a:lnTo>
                      <a:pt x="36" y="4"/>
                    </a:lnTo>
                    <a:lnTo>
                      <a:pt x="42" y="10"/>
                    </a:lnTo>
                    <a:lnTo>
                      <a:pt x="44" y="16"/>
                    </a:lnTo>
                    <a:close/>
                  </a:path>
                </a:pathLst>
              </a:custGeom>
              <a:solidFill>
                <a:srgbClr val="FFD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69" name="Freeform 105"/>
              <p:cNvSpPr>
                <a:spLocks/>
              </p:cNvSpPr>
              <p:nvPr/>
            </p:nvSpPr>
            <p:spPr bwMode="auto">
              <a:xfrm>
                <a:off x="2799" y="2080"/>
                <a:ext cx="40" cy="28"/>
              </a:xfrm>
              <a:custGeom>
                <a:avLst/>
                <a:gdLst>
                  <a:gd name="T0" fmla="*/ 40 w 40"/>
                  <a:gd name="T1" fmla="*/ 14 h 28"/>
                  <a:gd name="T2" fmla="*/ 40 w 40"/>
                  <a:gd name="T3" fmla="*/ 14 h 28"/>
                  <a:gd name="T4" fmla="*/ 38 w 40"/>
                  <a:gd name="T5" fmla="*/ 18 h 28"/>
                  <a:gd name="T6" fmla="*/ 34 w 40"/>
                  <a:gd name="T7" fmla="*/ 24 h 28"/>
                  <a:gd name="T8" fmla="*/ 28 w 40"/>
                  <a:gd name="T9" fmla="*/ 26 h 28"/>
                  <a:gd name="T10" fmla="*/ 20 w 40"/>
                  <a:gd name="T11" fmla="*/ 28 h 28"/>
                  <a:gd name="T12" fmla="*/ 20 w 40"/>
                  <a:gd name="T13" fmla="*/ 28 h 28"/>
                  <a:gd name="T14" fmla="*/ 12 w 40"/>
                  <a:gd name="T15" fmla="*/ 26 h 28"/>
                  <a:gd name="T16" fmla="*/ 6 w 40"/>
                  <a:gd name="T17" fmla="*/ 24 h 28"/>
                  <a:gd name="T18" fmla="*/ 2 w 40"/>
                  <a:gd name="T19" fmla="*/ 18 h 28"/>
                  <a:gd name="T20" fmla="*/ 0 w 40"/>
                  <a:gd name="T21" fmla="*/ 14 h 28"/>
                  <a:gd name="T22" fmla="*/ 0 w 40"/>
                  <a:gd name="T23" fmla="*/ 14 h 28"/>
                  <a:gd name="T24" fmla="*/ 2 w 40"/>
                  <a:gd name="T25" fmla="*/ 8 h 28"/>
                  <a:gd name="T26" fmla="*/ 6 w 40"/>
                  <a:gd name="T27" fmla="*/ 4 h 28"/>
                  <a:gd name="T28" fmla="*/ 12 w 40"/>
                  <a:gd name="T29" fmla="*/ 0 h 28"/>
                  <a:gd name="T30" fmla="*/ 20 w 40"/>
                  <a:gd name="T31" fmla="*/ 0 h 28"/>
                  <a:gd name="T32" fmla="*/ 20 w 40"/>
                  <a:gd name="T33" fmla="*/ 0 h 28"/>
                  <a:gd name="T34" fmla="*/ 28 w 40"/>
                  <a:gd name="T35" fmla="*/ 0 h 28"/>
                  <a:gd name="T36" fmla="*/ 34 w 40"/>
                  <a:gd name="T37" fmla="*/ 4 h 28"/>
                  <a:gd name="T38" fmla="*/ 38 w 40"/>
                  <a:gd name="T39" fmla="*/ 8 h 28"/>
                  <a:gd name="T40" fmla="*/ 40 w 40"/>
                  <a:gd name="T41" fmla="*/ 14 h 28"/>
                  <a:gd name="T42" fmla="*/ 40 w 40"/>
                  <a:gd name="T43" fmla="*/ 14 h 2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28"/>
                  <a:gd name="T68" fmla="*/ 40 w 40"/>
                  <a:gd name="T69" fmla="*/ 28 h 2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28">
                    <a:moveTo>
                      <a:pt x="40" y="14"/>
                    </a:moveTo>
                    <a:lnTo>
                      <a:pt x="40" y="14"/>
                    </a:lnTo>
                    <a:lnTo>
                      <a:pt x="38" y="18"/>
                    </a:lnTo>
                    <a:lnTo>
                      <a:pt x="34" y="24"/>
                    </a:lnTo>
                    <a:lnTo>
                      <a:pt x="28" y="26"/>
                    </a:lnTo>
                    <a:lnTo>
                      <a:pt x="20" y="28"/>
                    </a:lnTo>
                    <a:lnTo>
                      <a:pt x="12" y="26"/>
                    </a:lnTo>
                    <a:lnTo>
                      <a:pt x="6" y="24"/>
                    </a:lnTo>
                    <a:lnTo>
                      <a:pt x="2" y="18"/>
                    </a:lnTo>
                    <a:lnTo>
                      <a:pt x="0" y="14"/>
                    </a:lnTo>
                    <a:lnTo>
                      <a:pt x="2" y="8"/>
                    </a:lnTo>
                    <a:lnTo>
                      <a:pt x="6" y="4"/>
                    </a:lnTo>
                    <a:lnTo>
                      <a:pt x="12" y="0"/>
                    </a:lnTo>
                    <a:lnTo>
                      <a:pt x="20" y="0"/>
                    </a:lnTo>
                    <a:lnTo>
                      <a:pt x="28" y="0"/>
                    </a:lnTo>
                    <a:lnTo>
                      <a:pt x="34" y="4"/>
                    </a:lnTo>
                    <a:lnTo>
                      <a:pt x="38" y="8"/>
                    </a:lnTo>
                    <a:lnTo>
                      <a:pt x="40" y="14"/>
                    </a:lnTo>
                    <a:close/>
                  </a:path>
                </a:pathLst>
              </a:custGeom>
              <a:solidFill>
                <a:srgbClr val="FFD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70" name="Freeform 106"/>
              <p:cNvSpPr>
                <a:spLocks/>
              </p:cNvSpPr>
              <p:nvPr/>
            </p:nvSpPr>
            <p:spPr bwMode="auto">
              <a:xfrm>
                <a:off x="2799" y="2080"/>
                <a:ext cx="38" cy="26"/>
              </a:xfrm>
              <a:custGeom>
                <a:avLst/>
                <a:gdLst>
                  <a:gd name="T0" fmla="*/ 38 w 38"/>
                  <a:gd name="T1" fmla="*/ 14 h 26"/>
                  <a:gd name="T2" fmla="*/ 38 w 38"/>
                  <a:gd name="T3" fmla="*/ 14 h 26"/>
                  <a:gd name="T4" fmla="*/ 38 w 38"/>
                  <a:gd name="T5" fmla="*/ 18 h 26"/>
                  <a:gd name="T6" fmla="*/ 34 w 38"/>
                  <a:gd name="T7" fmla="*/ 22 h 26"/>
                  <a:gd name="T8" fmla="*/ 28 w 38"/>
                  <a:gd name="T9" fmla="*/ 26 h 26"/>
                  <a:gd name="T10" fmla="*/ 20 w 38"/>
                  <a:gd name="T11" fmla="*/ 26 h 26"/>
                  <a:gd name="T12" fmla="*/ 20 w 38"/>
                  <a:gd name="T13" fmla="*/ 26 h 26"/>
                  <a:gd name="T14" fmla="*/ 12 w 38"/>
                  <a:gd name="T15" fmla="*/ 26 h 26"/>
                  <a:gd name="T16" fmla="*/ 6 w 38"/>
                  <a:gd name="T17" fmla="*/ 22 h 26"/>
                  <a:gd name="T18" fmla="*/ 2 w 38"/>
                  <a:gd name="T19" fmla="*/ 18 h 26"/>
                  <a:gd name="T20" fmla="*/ 0 w 38"/>
                  <a:gd name="T21" fmla="*/ 14 h 26"/>
                  <a:gd name="T22" fmla="*/ 0 w 38"/>
                  <a:gd name="T23" fmla="*/ 14 h 26"/>
                  <a:gd name="T24" fmla="*/ 2 w 38"/>
                  <a:gd name="T25" fmla="*/ 8 h 26"/>
                  <a:gd name="T26" fmla="*/ 6 w 38"/>
                  <a:gd name="T27" fmla="*/ 4 h 26"/>
                  <a:gd name="T28" fmla="*/ 12 w 38"/>
                  <a:gd name="T29" fmla="*/ 0 h 26"/>
                  <a:gd name="T30" fmla="*/ 20 w 38"/>
                  <a:gd name="T31" fmla="*/ 0 h 26"/>
                  <a:gd name="T32" fmla="*/ 20 w 38"/>
                  <a:gd name="T33" fmla="*/ 0 h 26"/>
                  <a:gd name="T34" fmla="*/ 28 w 38"/>
                  <a:gd name="T35" fmla="*/ 0 h 26"/>
                  <a:gd name="T36" fmla="*/ 34 w 38"/>
                  <a:gd name="T37" fmla="*/ 4 h 26"/>
                  <a:gd name="T38" fmla="*/ 38 w 38"/>
                  <a:gd name="T39" fmla="*/ 8 h 26"/>
                  <a:gd name="T40" fmla="*/ 38 w 38"/>
                  <a:gd name="T41" fmla="*/ 14 h 26"/>
                  <a:gd name="T42" fmla="*/ 38 w 38"/>
                  <a:gd name="T43" fmla="*/ 14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8"/>
                  <a:gd name="T67" fmla="*/ 0 h 26"/>
                  <a:gd name="T68" fmla="*/ 38 w 38"/>
                  <a:gd name="T69" fmla="*/ 26 h 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8" h="26">
                    <a:moveTo>
                      <a:pt x="38" y="14"/>
                    </a:moveTo>
                    <a:lnTo>
                      <a:pt x="38" y="14"/>
                    </a:lnTo>
                    <a:lnTo>
                      <a:pt x="38" y="18"/>
                    </a:lnTo>
                    <a:lnTo>
                      <a:pt x="34" y="22"/>
                    </a:lnTo>
                    <a:lnTo>
                      <a:pt x="28" y="26"/>
                    </a:lnTo>
                    <a:lnTo>
                      <a:pt x="20" y="26"/>
                    </a:lnTo>
                    <a:lnTo>
                      <a:pt x="12" y="26"/>
                    </a:lnTo>
                    <a:lnTo>
                      <a:pt x="6" y="22"/>
                    </a:lnTo>
                    <a:lnTo>
                      <a:pt x="2" y="18"/>
                    </a:lnTo>
                    <a:lnTo>
                      <a:pt x="0" y="14"/>
                    </a:lnTo>
                    <a:lnTo>
                      <a:pt x="2" y="8"/>
                    </a:lnTo>
                    <a:lnTo>
                      <a:pt x="6" y="4"/>
                    </a:lnTo>
                    <a:lnTo>
                      <a:pt x="12" y="0"/>
                    </a:lnTo>
                    <a:lnTo>
                      <a:pt x="20" y="0"/>
                    </a:lnTo>
                    <a:lnTo>
                      <a:pt x="28" y="0"/>
                    </a:lnTo>
                    <a:lnTo>
                      <a:pt x="34" y="4"/>
                    </a:lnTo>
                    <a:lnTo>
                      <a:pt x="38" y="8"/>
                    </a:lnTo>
                    <a:lnTo>
                      <a:pt x="38" y="14"/>
                    </a:lnTo>
                    <a:close/>
                  </a:path>
                </a:pathLst>
              </a:custGeom>
              <a:solidFill>
                <a:srgbClr val="FFD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71" name="Freeform 107"/>
              <p:cNvSpPr>
                <a:spLocks/>
              </p:cNvSpPr>
              <p:nvPr/>
            </p:nvSpPr>
            <p:spPr bwMode="auto">
              <a:xfrm>
                <a:off x="2801" y="2080"/>
                <a:ext cx="36" cy="26"/>
              </a:xfrm>
              <a:custGeom>
                <a:avLst/>
                <a:gdLst>
                  <a:gd name="T0" fmla="*/ 36 w 36"/>
                  <a:gd name="T1" fmla="*/ 14 h 26"/>
                  <a:gd name="T2" fmla="*/ 36 w 36"/>
                  <a:gd name="T3" fmla="*/ 14 h 26"/>
                  <a:gd name="T4" fmla="*/ 34 w 36"/>
                  <a:gd name="T5" fmla="*/ 18 h 26"/>
                  <a:gd name="T6" fmla="*/ 30 w 36"/>
                  <a:gd name="T7" fmla="*/ 22 h 26"/>
                  <a:gd name="T8" fmla="*/ 24 w 36"/>
                  <a:gd name="T9" fmla="*/ 24 h 26"/>
                  <a:gd name="T10" fmla="*/ 18 w 36"/>
                  <a:gd name="T11" fmla="*/ 26 h 26"/>
                  <a:gd name="T12" fmla="*/ 18 w 36"/>
                  <a:gd name="T13" fmla="*/ 26 h 26"/>
                  <a:gd name="T14" fmla="*/ 10 w 36"/>
                  <a:gd name="T15" fmla="*/ 24 h 26"/>
                  <a:gd name="T16" fmla="*/ 6 w 36"/>
                  <a:gd name="T17" fmla="*/ 22 h 26"/>
                  <a:gd name="T18" fmla="*/ 2 w 36"/>
                  <a:gd name="T19" fmla="*/ 18 h 26"/>
                  <a:gd name="T20" fmla="*/ 0 w 36"/>
                  <a:gd name="T21" fmla="*/ 14 h 26"/>
                  <a:gd name="T22" fmla="*/ 0 w 36"/>
                  <a:gd name="T23" fmla="*/ 14 h 26"/>
                  <a:gd name="T24" fmla="*/ 2 w 36"/>
                  <a:gd name="T25" fmla="*/ 8 h 26"/>
                  <a:gd name="T26" fmla="*/ 6 w 36"/>
                  <a:gd name="T27" fmla="*/ 4 h 26"/>
                  <a:gd name="T28" fmla="*/ 10 w 36"/>
                  <a:gd name="T29" fmla="*/ 2 h 26"/>
                  <a:gd name="T30" fmla="*/ 18 w 36"/>
                  <a:gd name="T31" fmla="*/ 0 h 26"/>
                  <a:gd name="T32" fmla="*/ 18 w 36"/>
                  <a:gd name="T33" fmla="*/ 0 h 26"/>
                  <a:gd name="T34" fmla="*/ 24 w 36"/>
                  <a:gd name="T35" fmla="*/ 2 h 26"/>
                  <a:gd name="T36" fmla="*/ 30 w 36"/>
                  <a:gd name="T37" fmla="*/ 4 h 26"/>
                  <a:gd name="T38" fmla="*/ 34 w 36"/>
                  <a:gd name="T39" fmla="*/ 8 h 26"/>
                  <a:gd name="T40" fmla="*/ 36 w 36"/>
                  <a:gd name="T41" fmla="*/ 14 h 26"/>
                  <a:gd name="T42" fmla="*/ 36 w 36"/>
                  <a:gd name="T43" fmla="*/ 14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26"/>
                  <a:gd name="T68" fmla="*/ 36 w 36"/>
                  <a:gd name="T69" fmla="*/ 26 h 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26">
                    <a:moveTo>
                      <a:pt x="36" y="14"/>
                    </a:moveTo>
                    <a:lnTo>
                      <a:pt x="36" y="14"/>
                    </a:lnTo>
                    <a:lnTo>
                      <a:pt x="34" y="18"/>
                    </a:lnTo>
                    <a:lnTo>
                      <a:pt x="30" y="22"/>
                    </a:lnTo>
                    <a:lnTo>
                      <a:pt x="24" y="24"/>
                    </a:lnTo>
                    <a:lnTo>
                      <a:pt x="18" y="26"/>
                    </a:lnTo>
                    <a:lnTo>
                      <a:pt x="10" y="24"/>
                    </a:lnTo>
                    <a:lnTo>
                      <a:pt x="6" y="22"/>
                    </a:lnTo>
                    <a:lnTo>
                      <a:pt x="2" y="18"/>
                    </a:lnTo>
                    <a:lnTo>
                      <a:pt x="0" y="14"/>
                    </a:lnTo>
                    <a:lnTo>
                      <a:pt x="2" y="8"/>
                    </a:lnTo>
                    <a:lnTo>
                      <a:pt x="6" y="4"/>
                    </a:lnTo>
                    <a:lnTo>
                      <a:pt x="10" y="2"/>
                    </a:lnTo>
                    <a:lnTo>
                      <a:pt x="18" y="0"/>
                    </a:lnTo>
                    <a:lnTo>
                      <a:pt x="24" y="2"/>
                    </a:lnTo>
                    <a:lnTo>
                      <a:pt x="30" y="4"/>
                    </a:lnTo>
                    <a:lnTo>
                      <a:pt x="34" y="8"/>
                    </a:lnTo>
                    <a:lnTo>
                      <a:pt x="36" y="14"/>
                    </a:lnTo>
                    <a:close/>
                  </a:path>
                </a:pathLst>
              </a:custGeom>
              <a:solidFill>
                <a:srgbClr val="FFC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72" name="Freeform 108"/>
              <p:cNvSpPr>
                <a:spLocks/>
              </p:cNvSpPr>
              <p:nvPr/>
            </p:nvSpPr>
            <p:spPr bwMode="auto">
              <a:xfrm>
                <a:off x="2937" y="2072"/>
                <a:ext cx="62" cy="44"/>
              </a:xfrm>
              <a:custGeom>
                <a:avLst/>
                <a:gdLst>
                  <a:gd name="T0" fmla="*/ 62 w 62"/>
                  <a:gd name="T1" fmla="*/ 22 h 44"/>
                  <a:gd name="T2" fmla="*/ 62 w 62"/>
                  <a:gd name="T3" fmla="*/ 22 h 44"/>
                  <a:gd name="T4" fmla="*/ 62 w 62"/>
                  <a:gd name="T5" fmla="*/ 26 h 44"/>
                  <a:gd name="T6" fmla="*/ 60 w 62"/>
                  <a:gd name="T7" fmla="*/ 30 h 44"/>
                  <a:gd name="T8" fmla="*/ 54 w 62"/>
                  <a:gd name="T9" fmla="*/ 38 h 44"/>
                  <a:gd name="T10" fmla="*/ 44 w 62"/>
                  <a:gd name="T11" fmla="*/ 42 h 44"/>
                  <a:gd name="T12" fmla="*/ 32 w 62"/>
                  <a:gd name="T13" fmla="*/ 44 h 44"/>
                  <a:gd name="T14" fmla="*/ 32 w 62"/>
                  <a:gd name="T15" fmla="*/ 44 h 44"/>
                  <a:gd name="T16" fmla="*/ 18 w 62"/>
                  <a:gd name="T17" fmla="*/ 42 h 44"/>
                  <a:gd name="T18" fmla="*/ 8 w 62"/>
                  <a:gd name="T19" fmla="*/ 38 h 44"/>
                  <a:gd name="T20" fmla="*/ 2 w 62"/>
                  <a:gd name="T21" fmla="*/ 30 h 44"/>
                  <a:gd name="T22" fmla="*/ 0 w 62"/>
                  <a:gd name="T23" fmla="*/ 26 h 44"/>
                  <a:gd name="T24" fmla="*/ 0 w 62"/>
                  <a:gd name="T25" fmla="*/ 22 h 44"/>
                  <a:gd name="T26" fmla="*/ 0 w 62"/>
                  <a:gd name="T27" fmla="*/ 22 h 44"/>
                  <a:gd name="T28" fmla="*/ 0 w 62"/>
                  <a:gd name="T29" fmla="*/ 16 h 44"/>
                  <a:gd name="T30" fmla="*/ 2 w 62"/>
                  <a:gd name="T31" fmla="*/ 12 h 44"/>
                  <a:gd name="T32" fmla="*/ 8 w 62"/>
                  <a:gd name="T33" fmla="*/ 6 h 44"/>
                  <a:gd name="T34" fmla="*/ 18 w 62"/>
                  <a:gd name="T35" fmla="*/ 0 h 44"/>
                  <a:gd name="T36" fmla="*/ 32 w 62"/>
                  <a:gd name="T37" fmla="*/ 0 h 44"/>
                  <a:gd name="T38" fmla="*/ 32 w 62"/>
                  <a:gd name="T39" fmla="*/ 0 h 44"/>
                  <a:gd name="T40" fmla="*/ 44 w 62"/>
                  <a:gd name="T41" fmla="*/ 0 h 44"/>
                  <a:gd name="T42" fmla="*/ 54 w 62"/>
                  <a:gd name="T43" fmla="*/ 6 h 44"/>
                  <a:gd name="T44" fmla="*/ 60 w 62"/>
                  <a:gd name="T45" fmla="*/ 12 h 44"/>
                  <a:gd name="T46" fmla="*/ 62 w 62"/>
                  <a:gd name="T47" fmla="*/ 16 h 44"/>
                  <a:gd name="T48" fmla="*/ 62 w 62"/>
                  <a:gd name="T49" fmla="*/ 22 h 44"/>
                  <a:gd name="T50" fmla="*/ 62 w 62"/>
                  <a:gd name="T51" fmla="*/ 22 h 4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2"/>
                  <a:gd name="T79" fmla="*/ 0 h 44"/>
                  <a:gd name="T80" fmla="*/ 62 w 62"/>
                  <a:gd name="T81" fmla="*/ 44 h 4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2" h="44">
                    <a:moveTo>
                      <a:pt x="62" y="22"/>
                    </a:moveTo>
                    <a:lnTo>
                      <a:pt x="62" y="22"/>
                    </a:lnTo>
                    <a:lnTo>
                      <a:pt x="62" y="26"/>
                    </a:lnTo>
                    <a:lnTo>
                      <a:pt x="60" y="30"/>
                    </a:lnTo>
                    <a:lnTo>
                      <a:pt x="54" y="38"/>
                    </a:lnTo>
                    <a:lnTo>
                      <a:pt x="44" y="42"/>
                    </a:lnTo>
                    <a:lnTo>
                      <a:pt x="32" y="44"/>
                    </a:lnTo>
                    <a:lnTo>
                      <a:pt x="18" y="42"/>
                    </a:lnTo>
                    <a:lnTo>
                      <a:pt x="8" y="38"/>
                    </a:lnTo>
                    <a:lnTo>
                      <a:pt x="2" y="30"/>
                    </a:lnTo>
                    <a:lnTo>
                      <a:pt x="0" y="26"/>
                    </a:lnTo>
                    <a:lnTo>
                      <a:pt x="0" y="22"/>
                    </a:lnTo>
                    <a:lnTo>
                      <a:pt x="0" y="16"/>
                    </a:lnTo>
                    <a:lnTo>
                      <a:pt x="2" y="12"/>
                    </a:lnTo>
                    <a:lnTo>
                      <a:pt x="8" y="6"/>
                    </a:lnTo>
                    <a:lnTo>
                      <a:pt x="18" y="0"/>
                    </a:lnTo>
                    <a:lnTo>
                      <a:pt x="32" y="0"/>
                    </a:lnTo>
                    <a:lnTo>
                      <a:pt x="44" y="0"/>
                    </a:lnTo>
                    <a:lnTo>
                      <a:pt x="54" y="6"/>
                    </a:lnTo>
                    <a:lnTo>
                      <a:pt x="60" y="12"/>
                    </a:lnTo>
                    <a:lnTo>
                      <a:pt x="62" y="16"/>
                    </a:lnTo>
                    <a:lnTo>
                      <a:pt x="62" y="22"/>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73" name="Freeform 109"/>
              <p:cNvSpPr>
                <a:spLocks/>
              </p:cNvSpPr>
              <p:nvPr/>
            </p:nvSpPr>
            <p:spPr bwMode="auto">
              <a:xfrm>
                <a:off x="2937" y="2072"/>
                <a:ext cx="62" cy="42"/>
              </a:xfrm>
              <a:custGeom>
                <a:avLst/>
                <a:gdLst>
                  <a:gd name="T0" fmla="*/ 62 w 62"/>
                  <a:gd name="T1" fmla="*/ 22 h 42"/>
                  <a:gd name="T2" fmla="*/ 62 w 62"/>
                  <a:gd name="T3" fmla="*/ 22 h 42"/>
                  <a:gd name="T4" fmla="*/ 62 w 62"/>
                  <a:gd name="T5" fmla="*/ 26 h 42"/>
                  <a:gd name="T6" fmla="*/ 60 w 62"/>
                  <a:gd name="T7" fmla="*/ 30 h 42"/>
                  <a:gd name="T8" fmla="*/ 52 w 62"/>
                  <a:gd name="T9" fmla="*/ 36 h 42"/>
                  <a:gd name="T10" fmla="*/ 44 w 62"/>
                  <a:gd name="T11" fmla="*/ 42 h 42"/>
                  <a:gd name="T12" fmla="*/ 32 w 62"/>
                  <a:gd name="T13" fmla="*/ 42 h 42"/>
                  <a:gd name="T14" fmla="*/ 32 w 62"/>
                  <a:gd name="T15" fmla="*/ 42 h 42"/>
                  <a:gd name="T16" fmla="*/ 20 w 62"/>
                  <a:gd name="T17" fmla="*/ 42 h 42"/>
                  <a:gd name="T18" fmla="*/ 10 w 62"/>
                  <a:gd name="T19" fmla="*/ 36 h 42"/>
                  <a:gd name="T20" fmla="*/ 2 w 62"/>
                  <a:gd name="T21" fmla="*/ 30 h 42"/>
                  <a:gd name="T22" fmla="*/ 2 w 62"/>
                  <a:gd name="T23" fmla="*/ 26 h 42"/>
                  <a:gd name="T24" fmla="*/ 0 w 62"/>
                  <a:gd name="T25" fmla="*/ 22 h 42"/>
                  <a:gd name="T26" fmla="*/ 0 w 62"/>
                  <a:gd name="T27" fmla="*/ 22 h 42"/>
                  <a:gd name="T28" fmla="*/ 2 w 62"/>
                  <a:gd name="T29" fmla="*/ 16 h 42"/>
                  <a:gd name="T30" fmla="*/ 2 w 62"/>
                  <a:gd name="T31" fmla="*/ 12 h 42"/>
                  <a:gd name="T32" fmla="*/ 10 w 62"/>
                  <a:gd name="T33" fmla="*/ 6 h 42"/>
                  <a:gd name="T34" fmla="*/ 20 w 62"/>
                  <a:gd name="T35" fmla="*/ 2 h 42"/>
                  <a:gd name="T36" fmla="*/ 32 w 62"/>
                  <a:gd name="T37" fmla="*/ 0 h 42"/>
                  <a:gd name="T38" fmla="*/ 32 w 62"/>
                  <a:gd name="T39" fmla="*/ 0 h 42"/>
                  <a:gd name="T40" fmla="*/ 44 w 62"/>
                  <a:gd name="T41" fmla="*/ 2 h 42"/>
                  <a:gd name="T42" fmla="*/ 52 w 62"/>
                  <a:gd name="T43" fmla="*/ 6 h 42"/>
                  <a:gd name="T44" fmla="*/ 60 w 62"/>
                  <a:gd name="T45" fmla="*/ 12 h 42"/>
                  <a:gd name="T46" fmla="*/ 62 w 62"/>
                  <a:gd name="T47" fmla="*/ 16 h 42"/>
                  <a:gd name="T48" fmla="*/ 62 w 62"/>
                  <a:gd name="T49" fmla="*/ 22 h 42"/>
                  <a:gd name="T50" fmla="*/ 62 w 62"/>
                  <a:gd name="T51" fmla="*/ 22 h 4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2"/>
                  <a:gd name="T79" fmla="*/ 0 h 42"/>
                  <a:gd name="T80" fmla="*/ 62 w 62"/>
                  <a:gd name="T81" fmla="*/ 42 h 4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2" h="42">
                    <a:moveTo>
                      <a:pt x="62" y="22"/>
                    </a:moveTo>
                    <a:lnTo>
                      <a:pt x="62" y="22"/>
                    </a:lnTo>
                    <a:lnTo>
                      <a:pt x="62" y="26"/>
                    </a:lnTo>
                    <a:lnTo>
                      <a:pt x="60" y="30"/>
                    </a:lnTo>
                    <a:lnTo>
                      <a:pt x="52" y="36"/>
                    </a:lnTo>
                    <a:lnTo>
                      <a:pt x="44" y="42"/>
                    </a:lnTo>
                    <a:lnTo>
                      <a:pt x="32" y="42"/>
                    </a:lnTo>
                    <a:lnTo>
                      <a:pt x="20" y="42"/>
                    </a:lnTo>
                    <a:lnTo>
                      <a:pt x="10" y="36"/>
                    </a:lnTo>
                    <a:lnTo>
                      <a:pt x="2" y="30"/>
                    </a:lnTo>
                    <a:lnTo>
                      <a:pt x="2" y="26"/>
                    </a:lnTo>
                    <a:lnTo>
                      <a:pt x="0" y="22"/>
                    </a:lnTo>
                    <a:lnTo>
                      <a:pt x="2" y="16"/>
                    </a:lnTo>
                    <a:lnTo>
                      <a:pt x="2" y="12"/>
                    </a:lnTo>
                    <a:lnTo>
                      <a:pt x="10" y="6"/>
                    </a:lnTo>
                    <a:lnTo>
                      <a:pt x="20" y="2"/>
                    </a:lnTo>
                    <a:lnTo>
                      <a:pt x="32" y="0"/>
                    </a:lnTo>
                    <a:lnTo>
                      <a:pt x="44" y="2"/>
                    </a:lnTo>
                    <a:lnTo>
                      <a:pt x="52" y="6"/>
                    </a:lnTo>
                    <a:lnTo>
                      <a:pt x="60" y="12"/>
                    </a:lnTo>
                    <a:lnTo>
                      <a:pt x="62" y="16"/>
                    </a:lnTo>
                    <a:lnTo>
                      <a:pt x="62" y="22"/>
                    </a:lnTo>
                    <a:close/>
                  </a:path>
                </a:pathLst>
              </a:custGeom>
              <a:solidFill>
                <a:srgbClr val="FFFB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74" name="Freeform 110"/>
              <p:cNvSpPr>
                <a:spLocks/>
              </p:cNvSpPr>
              <p:nvPr/>
            </p:nvSpPr>
            <p:spPr bwMode="auto">
              <a:xfrm>
                <a:off x="2939" y="2072"/>
                <a:ext cx="58" cy="42"/>
              </a:xfrm>
              <a:custGeom>
                <a:avLst/>
                <a:gdLst>
                  <a:gd name="T0" fmla="*/ 58 w 58"/>
                  <a:gd name="T1" fmla="*/ 22 h 42"/>
                  <a:gd name="T2" fmla="*/ 58 w 58"/>
                  <a:gd name="T3" fmla="*/ 22 h 42"/>
                  <a:gd name="T4" fmla="*/ 56 w 58"/>
                  <a:gd name="T5" fmla="*/ 30 h 42"/>
                  <a:gd name="T6" fmla="*/ 50 w 58"/>
                  <a:gd name="T7" fmla="*/ 36 h 42"/>
                  <a:gd name="T8" fmla="*/ 40 w 58"/>
                  <a:gd name="T9" fmla="*/ 40 h 42"/>
                  <a:gd name="T10" fmla="*/ 30 w 58"/>
                  <a:gd name="T11" fmla="*/ 42 h 42"/>
                  <a:gd name="T12" fmla="*/ 30 w 58"/>
                  <a:gd name="T13" fmla="*/ 42 h 42"/>
                  <a:gd name="T14" fmla="*/ 18 w 58"/>
                  <a:gd name="T15" fmla="*/ 40 h 42"/>
                  <a:gd name="T16" fmla="*/ 8 w 58"/>
                  <a:gd name="T17" fmla="*/ 36 h 42"/>
                  <a:gd name="T18" fmla="*/ 2 w 58"/>
                  <a:gd name="T19" fmla="*/ 30 h 42"/>
                  <a:gd name="T20" fmla="*/ 0 w 58"/>
                  <a:gd name="T21" fmla="*/ 22 h 42"/>
                  <a:gd name="T22" fmla="*/ 0 w 58"/>
                  <a:gd name="T23" fmla="*/ 22 h 42"/>
                  <a:gd name="T24" fmla="*/ 2 w 58"/>
                  <a:gd name="T25" fmla="*/ 14 h 42"/>
                  <a:gd name="T26" fmla="*/ 8 w 58"/>
                  <a:gd name="T27" fmla="*/ 6 h 42"/>
                  <a:gd name="T28" fmla="*/ 18 w 58"/>
                  <a:gd name="T29" fmla="*/ 2 h 42"/>
                  <a:gd name="T30" fmla="*/ 30 w 58"/>
                  <a:gd name="T31" fmla="*/ 0 h 42"/>
                  <a:gd name="T32" fmla="*/ 30 w 58"/>
                  <a:gd name="T33" fmla="*/ 0 h 42"/>
                  <a:gd name="T34" fmla="*/ 40 w 58"/>
                  <a:gd name="T35" fmla="*/ 2 h 42"/>
                  <a:gd name="T36" fmla="*/ 50 w 58"/>
                  <a:gd name="T37" fmla="*/ 6 h 42"/>
                  <a:gd name="T38" fmla="*/ 56 w 58"/>
                  <a:gd name="T39" fmla="*/ 14 h 42"/>
                  <a:gd name="T40" fmla="*/ 58 w 58"/>
                  <a:gd name="T41" fmla="*/ 22 h 42"/>
                  <a:gd name="T42" fmla="*/ 58 w 58"/>
                  <a:gd name="T43" fmla="*/ 22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8"/>
                  <a:gd name="T67" fmla="*/ 0 h 42"/>
                  <a:gd name="T68" fmla="*/ 58 w 58"/>
                  <a:gd name="T69" fmla="*/ 42 h 4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8" h="42">
                    <a:moveTo>
                      <a:pt x="58" y="22"/>
                    </a:moveTo>
                    <a:lnTo>
                      <a:pt x="58" y="22"/>
                    </a:lnTo>
                    <a:lnTo>
                      <a:pt x="56" y="30"/>
                    </a:lnTo>
                    <a:lnTo>
                      <a:pt x="50" y="36"/>
                    </a:lnTo>
                    <a:lnTo>
                      <a:pt x="40" y="40"/>
                    </a:lnTo>
                    <a:lnTo>
                      <a:pt x="30" y="42"/>
                    </a:lnTo>
                    <a:lnTo>
                      <a:pt x="18" y="40"/>
                    </a:lnTo>
                    <a:lnTo>
                      <a:pt x="8" y="36"/>
                    </a:lnTo>
                    <a:lnTo>
                      <a:pt x="2" y="30"/>
                    </a:lnTo>
                    <a:lnTo>
                      <a:pt x="0" y="22"/>
                    </a:lnTo>
                    <a:lnTo>
                      <a:pt x="2" y="14"/>
                    </a:lnTo>
                    <a:lnTo>
                      <a:pt x="8" y="6"/>
                    </a:lnTo>
                    <a:lnTo>
                      <a:pt x="18" y="2"/>
                    </a:lnTo>
                    <a:lnTo>
                      <a:pt x="30" y="0"/>
                    </a:lnTo>
                    <a:lnTo>
                      <a:pt x="40" y="2"/>
                    </a:lnTo>
                    <a:lnTo>
                      <a:pt x="50" y="6"/>
                    </a:lnTo>
                    <a:lnTo>
                      <a:pt x="56" y="14"/>
                    </a:lnTo>
                    <a:lnTo>
                      <a:pt x="58" y="22"/>
                    </a:lnTo>
                    <a:close/>
                  </a:path>
                </a:pathLst>
              </a:custGeom>
              <a:solidFill>
                <a:srgbClr val="FFF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75" name="Freeform 111"/>
              <p:cNvSpPr>
                <a:spLocks/>
              </p:cNvSpPr>
              <p:nvPr/>
            </p:nvSpPr>
            <p:spPr bwMode="auto">
              <a:xfrm>
                <a:off x="2939" y="2074"/>
                <a:ext cx="58" cy="40"/>
              </a:xfrm>
              <a:custGeom>
                <a:avLst/>
                <a:gdLst>
                  <a:gd name="T0" fmla="*/ 58 w 58"/>
                  <a:gd name="T1" fmla="*/ 20 h 40"/>
                  <a:gd name="T2" fmla="*/ 58 w 58"/>
                  <a:gd name="T3" fmla="*/ 20 h 40"/>
                  <a:gd name="T4" fmla="*/ 56 w 58"/>
                  <a:gd name="T5" fmla="*/ 28 h 40"/>
                  <a:gd name="T6" fmla="*/ 50 w 58"/>
                  <a:gd name="T7" fmla="*/ 34 h 40"/>
                  <a:gd name="T8" fmla="*/ 40 w 58"/>
                  <a:gd name="T9" fmla="*/ 38 h 40"/>
                  <a:gd name="T10" fmla="*/ 30 w 58"/>
                  <a:gd name="T11" fmla="*/ 40 h 40"/>
                  <a:gd name="T12" fmla="*/ 30 w 58"/>
                  <a:gd name="T13" fmla="*/ 40 h 40"/>
                  <a:gd name="T14" fmla="*/ 18 w 58"/>
                  <a:gd name="T15" fmla="*/ 38 h 40"/>
                  <a:gd name="T16" fmla="*/ 8 w 58"/>
                  <a:gd name="T17" fmla="*/ 34 h 40"/>
                  <a:gd name="T18" fmla="*/ 2 w 58"/>
                  <a:gd name="T19" fmla="*/ 28 h 40"/>
                  <a:gd name="T20" fmla="*/ 0 w 58"/>
                  <a:gd name="T21" fmla="*/ 20 h 40"/>
                  <a:gd name="T22" fmla="*/ 0 w 58"/>
                  <a:gd name="T23" fmla="*/ 20 h 40"/>
                  <a:gd name="T24" fmla="*/ 2 w 58"/>
                  <a:gd name="T25" fmla="*/ 12 h 40"/>
                  <a:gd name="T26" fmla="*/ 8 w 58"/>
                  <a:gd name="T27" fmla="*/ 6 h 40"/>
                  <a:gd name="T28" fmla="*/ 18 w 58"/>
                  <a:gd name="T29" fmla="*/ 0 h 40"/>
                  <a:gd name="T30" fmla="*/ 30 w 58"/>
                  <a:gd name="T31" fmla="*/ 0 h 40"/>
                  <a:gd name="T32" fmla="*/ 30 w 58"/>
                  <a:gd name="T33" fmla="*/ 0 h 40"/>
                  <a:gd name="T34" fmla="*/ 40 w 58"/>
                  <a:gd name="T35" fmla="*/ 0 h 40"/>
                  <a:gd name="T36" fmla="*/ 50 w 58"/>
                  <a:gd name="T37" fmla="*/ 6 h 40"/>
                  <a:gd name="T38" fmla="*/ 56 w 58"/>
                  <a:gd name="T39" fmla="*/ 12 h 40"/>
                  <a:gd name="T40" fmla="*/ 58 w 58"/>
                  <a:gd name="T41" fmla="*/ 20 h 40"/>
                  <a:gd name="T42" fmla="*/ 58 w 58"/>
                  <a:gd name="T43" fmla="*/ 20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8"/>
                  <a:gd name="T67" fmla="*/ 0 h 40"/>
                  <a:gd name="T68" fmla="*/ 58 w 58"/>
                  <a:gd name="T69" fmla="*/ 40 h 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8" h="40">
                    <a:moveTo>
                      <a:pt x="58" y="20"/>
                    </a:moveTo>
                    <a:lnTo>
                      <a:pt x="58" y="20"/>
                    </a:lnTo>
                    <a:lnTo>
                      <a:pt x="56" y="28"/>
                    </a:lnTo>
                    <a:lnTo>
                      <a:pt x="50" y="34"/>
                    </a:lnTo>
                    <a:lnTo>
                      <a:pt x="40" y="38"/>
                    </a:lnTo>
                    <a:lnTo>
                      <a:pt x="30" y="40"/>
                    </a:lnTo>
                    <a:lnTo>
                      <a:pt x="18" y="38"/>
                    </a:lnTo>
                    <a:lnTo>
                      <a:pt x="8" y="34"/>
                    </a:lnTo>
                    <a:lnTo>
                      <a:pt x="2" y="28"/>
                    </a:lnTo>
                    <a:lnTo>
                      <a:pt x="0" y="20"/>
                    </a:lnTo>
                    <a:lnTo>
                      <a:pt x="2" y="12"/>
                    </a:lnTo>
                    <a:lnTo>
                      <a:pt x="8" y="6"/>
                    </a:lnTo>
                    <a:lnTo>
                      <a:pt x="18" y="0"/>
                    </a:lnTo>
                    <a:lnTo>
                      <a:pt x="30" y="0"/>
                    </a:lnTo>
                    <a:lnTo>
                      <a:pt x="40" y="0"/>
                    </a:lnTo>
                    <a:lnTo>
                      <a:pt x="50" y="6"/>
                    </a:lnTo>
                    <a:lnTo>
                      <a:pt x="56" y="12"/>
                    </a:lnTo>
                    <a:lnTo>
                      <a:pt x="58" y="20"/>
                    </a:lnTo>
                    <a:close/>
                  </a:path>
                </a:pathLst>
              </a:custGeom>
              <a:solidFill>
                <a:srgbClr val="FFF4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76" name="Freeform 112"/>
              <p:cNvSpPr>
                <a:spLocks/>
              </p:cNvSpPr>
              <p:nvPr/>
            </p:nvSpPr>
            <p:spPr bwMode="auto">
              <a:xfrm>
                <a:off x="2941" y="2074"/>
                <a:ext cx="54" cy="38"/>
              </a:xfrm>
              <a:custGeom>
                <a:avLst/>
                <a:gdLst>
                  <a:gd name="T0" fmla="*/ 54 w 54"/>
                  <a:gd name="T1" fmla="*/ 20 h 38"/>
                  <a:gd name="T2" fmla="*/ 54 w 54"/>
                  <a:gd name="T3" fmla="*/ 20 h 38"/>
                  <a:gd name="T4" fmla="*/ 52 w 54"/>
                  <a:gd name="T5" fmla="*/ 26 h 38"/>
                  <a:gd name="T6" fmla="*/ 46 w 54"/>
                  <a:gd name="T7" fmla="*/ 32 h 38"/>
                  <a:gd name="T8" fmla="*/ 38 w 54"/>
                  <a:gd name="T9" fmla="*/ 38 h 38"/>
                  <a:gd name="T10" fmla="*/ 28 w 54"/>
                  <a:gd name="T11" fmla="*/ 38 h 38"/>
                  <a:gd name="T12" fmla="*/ 28 w 54"/>
                  <a:gd name="T13" fmla="*/ 38 h 38"/>
                  <a:gd name="T14" fmla="*/ 16 w 54"/>
                  <a:gd name="T15" fmla="*/ 38 h 38"/>
                  <a:gd name="T16" fmla="*/ 8 w 54"/>
                  <a:gd name="T17" fmla="*/ 32 h 38"/>
                  <a:gd name="T18" fmla="*/ 2 w 54"/>
                  <a:gd name="T19" fmla="*/ 26 h 38"/>
                  <a:gd name="T20" fmla="*/ 0 w 54"/>
                  <a:gd name="T21" fmla="*/ 20 h 38"/>
                  <a:gd name="T22" fmla="*/ 0 w 54"/>
                  <a:gd name="T23" fmla="*/ 20 h 38"/>
                  <a:gd name="T24" fmla="*/ 2 w 54"/>
                  <a:gd name="T25" fmla="*/ 12 h 38"/>
                  <a:gd name="T26" fmla="*/ 8 w 54"/>
                  <a:gd name="T27" fmla="*/ 6 h 38"/>
                  <a:gd name="T28" fmla="*/ 16 w 54"/>
                  <a:gd name="T29" fmla="*/ 2 h 38"/>
                  <a:gd name="T30" fmla="*/ 28 w 54"/>
                  <a:gd name="T31" fmla="*/ 0 h 38"/>
                  <a:gd name="T32" fmla="*/ 28 w 54"/>
                  <a:gd name="T33" fmla="*/ 0 h 38"/>
                  <a:gd name="T34" fmla="*/ 38 w 54"/>
                  <a:gd name="T35" fmla="*/ 2 h 38"/>
                  <a:gd name="T36" fmla="*/ 46 w 54"/>
                  <a:gd name="T37" fmla="*/ 6 h 38"/>
                  <a:gd name="T38" fmla="*/ 52 w 54"/>
                  <a:gd name="T39" fmla="*/ 12 h 38"/>
                  <a:gd name="T40" fmla="*/ 54 w 54"/>
                  <a:gd name="T41" fmla="*/ 20 h 38"/>
                  <a:gd name="T42" fmla="*/ 54 w 54"/>
                  <a:gd name="T43" fmla="*/ 20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4"/>
                  <a:gd name="T67" fmla="*/ 0 h 38"/>
                  <a:gd name="T68" fmla="*/ 54 w 54"/>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4" h="38">
                    <a:moveTo>
                      <a:pt x="54" y="20"/>
                    </a:moveTo>
                    <a:lnTo>
                      <a:pt x="54" y="20"/>
                    </a:lnTo>
                    <a:lnTo>
                      <a:pt x="52" y="26"/>
                    </a:lnTo>
                    <a:lnTo>
                      <a:pt x="46" y="32"/>
                    </a:lnTo>
                    <a:lnTo>
                      <a:pt x="38" y="38"/>
                    </a:lnTo>
                    <a:lnTo>
                      <a:pt x="28" y="38"/>
                    </a:lnTo>
                    <a:lnTo>
                      <a:pt x="16" y="38"/>
                    </a:lnTo>
                    <a:lnTo>
                      <a:pt x="8" y="32"/>
                    </a:lnTo>
                    <a:lnTo>
                      <a:pt x="2" y="26"/>
                    </a:lnTo>
                    <a:lnTo>
                      <a:pt x="0" y="20"/>
                    </a:lnTo>
                    <a:lnTo>
                      <a:pt x="2" y="12"/>
                    </a:lnTo>
                    <a:lnTo>
                      <a:pt x="8" y="6"/>
                    </a:lnTo>
                    <a:lnTo>
                      <a:pt x="16" y="2"/>
                    </a:lnTo>
                    <a:lnTo>
                      <a:pt x="28" y="0"/>
                    </a:lnTo>
                    <a:lnTo>
                      <a:pt x="38" y="2"/>
                    </a:lnTo>
                    <a:lnTo>
                      <a:pt x="46" y="6"/>
                    </a:lnTo>
                    <a:lnTo>
                      <a:pt x="52" y="12"/>
                    </a:lnTo>
                    <a:lnTo>
                      <a:pt x="54" y="2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77" name="Freeform 113"/>
              <p:cNvSpPr>
                <a:spLocks/>
              </p:cNvSpPr>
              <p:nvPr/>
            </p:nvSpPr>
            <p:spPr bwMode="auto">
              <a:xfrm>
                <a:off x="2941" y="2074"/>
                <a:ext cx="54" cy="38"/>
              </a:xfrm>
              <a:custGeom>
                <a:avLst/>
                <a:gdLst>
                  <a:gd name="T0" fmla="*/ 54 w 54"/>
                  <a:gd name="T1" fmla="*/ 20 h 38"/>
                  <a:gd name="T2" fmla="*/ 54 w 54"/>
                  <a:gd name="T3" fmla="*/ 20 h 38"/>
                  <a:gd name="T4" fmla="*/ 52 w 54"/>
                  <a:gd name="T5" fmla="*/ 26 h 38"/>
                  <a:gd name="T6" fmla="*/ 46 w 54"/>
                  <a:gd name="T7" fmla="*/ 32 h 38"/>
                  <a:gd name="T8" fmla="*/ 38 w 54"/>
                  <a:gd name="T9" fmla="*/ 36 h 38"/>
                  <a:gd name="T10" fmla="*/ 28 w 54"/>
                  <a:gd name="T11" fmla="*/ 38 h 38"/>
                  <a:gd name="T12" fmla="*/ 28 w 54"/>
                  <a:gd name="T13" fmla="*/ 38 h 38"/>
                  <a:gd name="T14" fmla="*/ 16 w 54"/>
                  <a:gd name="T15" fmla="*/ 36 h 38"/>
                  <a:gd name="T16" fmla="*/ 8 w 54"/>
                  <a:gd name="T17" fmla="*/ 32 h 38"/>
                  <a:gd name="T18" fmla="*/ 2 w 54"/>
                  <a:gd name="T19" fmla="*/ 26 h 38"/>
                  <a:gd name="T20" fmla="*/ 0 w 54"/>
                  <a:gd name="T21" fmla="*/ 20 h 38"/>
                  <a:gd name="T22" fmla="*/ 0 w 54"/>
                  <a:gd name="T23" fmla="*/ 20 h 38"/>
                  <a:gd name="T24" fmla="*/ 2 w 54"/>
                  <a:gd name="T25" fmla="*/ 12 h 38"/>
                  <a:gd name="T26" fmla="*/ 8 w 54"/>
                  <a:gd name="T27" fmla="*/ 6 h 38"/>
                  <a:gd name="T28" fmla="*/ 16 w 54"/>
                  <a:gd name="T29" fmla="*/ 2 h 38"/>
                  <a:gd name="T30" fmla="*/ 28 w 54"/>
                  <a:gd name="T31" fmla="*/ 0 h 38"/>
                  <a:gd name="T32" fmla="*/ 28 w 54"/>
                  <a:gd name="T33" fmla="*/ 0 h 38"/>
                  <a:gd name="T34" fmla="*/ 38 w 54"/>
                  <a:gd name="T35" fmla="*/ 2 h 38"/>
                  <a:gd name="T36" fmla="*/ 46 w 54"/>
                  <a:gd name="T37" fmla="*/ 6 h 38"/>
                  <a:gd name="T38" fmla="*/ 52 w 54"/>
                  <a:gd name="T39" fmla="*/ 12 h 38"/>
                  <a:gd name="T40" fmla="*/ 54 w 54"/>
                  <a:gd name="T41" fmla="*/ 20 h 38"/>
                  <a:gd name="T42" fmla="*/ 54 w 54"/>
                  <a:gd name="T43" fmla="*/ 20 h 3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4"/>
                  <a:gd name="T67" fmla="*/ 0 h 38"/>
                  <a:gd name="T68" fmla="*/ 54 w 54"/>
                  <a:gd name="T69" fmla="*/ 38 h 3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4" h="38">
                    <a:moveTo>
                      <a:pt x="54" y="20"/>
                    </a:moveTo>
                    <a:lnTo>
                      <a:pt x="54" y="20"/>
                    </a:lnTo>
                    <a:lnTo>
                      <a:pt x="52" y="26"/>
                    </a:lnTo>
                    <a:lnTo>
                      <a:pt x="46" y="32"/>
                    </a:lnTo>
                    <a:lnTo>
                      <a:pt x="38" y="36"/>
                    </a:lnTo>
                    <a:lnTo>
                      <a:pt x="28" y="38"/>
                    </a:lnTo>
                    <a:lnTo>
                      <a:pt x="16" y="36"/>
                    </a:lnTo>
                    <a:lnTo>
                      <a:pt x="8" y="32"/>
                    </a:lnTo>
                    <a:lnTo>
                      <a:pt x="2" y="26"/>
                    </a:lnTo>
                    <a:lnTo>
                      <a:pt x="0" y="20"/>
                    </a:lnTo>
                    <a:lnTo>
                      <a:pt x="2" y="12"/>
                    </a:lnTo>
                    <a:lnTo>
                      <a:pt x="8" y="6"/>
                    </a:lnTo>
                    <a:lnTo>
                      <a:pt x="16" y="2"/>
                    </a:lnTo>
                    <a:lnTo>
                      <a:pt x="28" y="0"/>
                    </a:lnTo>
                    <a:lnTo>
                      <a:pt x="38" y="2"/>
                    </a:lnTo>
                    <a:lnTo>
                      <a:pt x="46" y="6"/>
                    </a:lnTo>
                    <a:lnTo>
                      <a:pt x="52" y="12"/>
                    </a:lnTo>
                    <a:lnTo>
                      <a:pt x="54" y="20"/>
                    </a:lnTo>
                    <a:close/>
                  </a:path>
                </a:pathLst>
              </a:custGeom>
              <a:solidFill>
                <a:srgbClr val="FFE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78" name="Freeform 114"/>
              <p:cNvSpPr>
                <a:spLocks/>
              </p:cNvSpPr>
              <p:nvPr/>
            </p:nvSpPr>
            <p:spPr bwMode="auto">
              <a:xfrm>
                <a:off x="2943" y="2076"/>
                <a:ext cx="50" cy="36"/>
              </a:xfrm>
              <a:custGeom>
                <a:avLst/>
                <a:gdLst>
                  <a:gd name="T0" fmla="*/ 50 w 50"/>
                  <a:gd name="T1" fmla="*/ 18 h 36"/>
                  <a:gd name="T2" fmla="*/ 50 w 50"/>
                  <a:gd name="T3" fmla="*/ 18 h 36"/>
                  <a:gd name="T4" fmla="*/ 48 w 50"/>
                  <a:gd name="T5" fmla="*/ 24 h 36"/>
                  <a:gd name="T6" fmla="*/ 44 w 50"/>
                  <a:gd name="T7" fmla="*/ 30 h 36"/>
                  <a:gd name="T8" fmla="*/ 36 w 50"/>
                  <a:gd name="T9" fmla="*/ 34 h 36"/>
                  <a:gd name="T10" fmla="*/ 26 w 50"/>
                  <a:gd name="T11" fmla="*/ 36 h 36"/>
                  <a:gd name="T12" fmla="*/ 26 w 50"/>
                  <a:gd name="T13" fmla="*/ 36 h 36"/>
                  <a:gd name="T14" fmla="*/ 16 w 50"/>
                  <a:gd name="T15" fmla="*/ 34 h 36"/>
                  <a:gd name="T16" fmla="*/ 8 w 50"/>
                  <a:gd name="T17" fmla="*/ 30 h 36"/>
                  <a:gd name="T18" fmla="*/ 2 w 50"/>
                  <a:gd name="T19" fmla="*/ 24 h 36"/>
                  <a:gd name="T20" fmla="*/ 0 w 50"/>
                  <a:gd name="T21" fmla="*/ 18 h 36"/>
                  <a:gd name="T22" fmla="*/ 0 w 50"/>
                  <a:gd name="T23" fmla="*/ 18 h 36"/>
                  <a:gd name="T24" fmla="*/ 2 w 50"/>
                  <a:gd name="T25" fmla="*/ 10 h 36"/>
                  <a:gd name="T26" fmla="*/ 8 w 50"/>
                  <a:gd name="T27" fmla="*/ 4 h 36"/>
                  <a:gd name="T28" fmla="*/ 16 w 50"/>
                  <a:gd name="T29" fmla="*/ 0 h 36"/>
                  <a:gd name="T30" fmla="*/ 26 w 50"/>
                  <a:gd name="T31" fmla="*/ 0 h 36"/>
                  <a:gd name="T32" fmla="*/ 26 w 50"/>
                  <a:gd name="T33" fmla="*/ 0 h 36"/>
                  <a:gd name="T34" fmla="*/ 36 w 50"/>
                  <a:gd name="T35" fmla="*/ 0 h 36"/>
                  <a:gd name="T36" fmla="*/ 44 w 50"/>
                  <a:gd name="T37" fmla="*/ 4 h 36"/>
                  <a:gd name="T38" fmla="*/ 48 w 50"/>
                  <a:gd name="T39" fmla="*/ 10 h 36"/>
                  <a:gd name="T40" fmla="*/ 50 w 50"/>
                  <a:gd name="T41" fmla="*/ 18 h 36"/>
                  <a:gd name="T42" fmla="*/ 50 w 50"/>
                  <a:gd name="T43" fmla="*/ 18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0"/>
                  <a:gd name="T67" fmla="*/ 0 h 36"/>
                  <a:gd name="T68" fmla="*/ 50 w 50"/>
                  <a:gd name="T69" fmla="*/ 36 h 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0" h="36">
                    <a:moveTo>
                      <a:pt x="50" y="18"/>
                    </a:moveTo>
                    <a:lnTo>
                      <a:pt x="50" y="18"/>
                    </a:lnTo>
                    <a:lnTo>
                      <a:pt x="48" y="24"/>
                    </a:lnTo>
                    <a:lnTo>
                      <a:pt x="44" y="30"/>
                    </a:lnTo>
                    <a:lnTo>
                      <a:pt x="36" y="34"/>
                    </a:lnTo>
                    <a:lnTo>
                      <a:pt x="26" y="36"/>
                    </a:lnTo>
                    <a:lnTo>
                      <a:pt x="16" y="34"/>
                    </a:lnTo>
                    <a:lnTo>
                      <a:pt x="8" y="30"/>
                    </a:lnTo>
                    <a:lnTo>
                      <a:pt x="2" y="24"/>
                    </a:lnTo>
                    <a:lnTo>
                      <a:pt x="0" y="18"/>
                    </a:lnTo>
                    <a:lnTo>
                      <a:pt x="2" y="10"/>
                    </a:lnTo>
                    <a:lnTo>
                      <a:pt x="8" y="4"/>
                    </a:lnTo>
                    <a:lnTo>
                      <a:pt x="16" y="0"/>
                    </a:lnTo>
                    <a:lnTo>
                      <a:pt x="26" y="0"/>
                    </a:lnTo>
                    <a:lnTo>
                      <a:pt x="36" y="0"/>
                    </a:lnTo>
                    <a:lnTo>
                      <a:pt x="44" y="4"/>
                    </a:lnTo>
                    <a:lnTo>
                      <a:pt x="48" y="10"/>
                    </a:lnTo>
                    <a:lnTo>
                      <a:pt x="50" y="18"/>
                    </a:lnTo>
                    <a:close/>
                  </a:path>
                </a:pathLst>
              </a:custGeom>
              <a:solidFill>
                <a:srgbClr val="FFE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79" name="Freeform 115"/>
              <p:cNvSpPr>
                <a:spLocks/>
              </p:cNvSpPr>
              <p:nvPr/>
            </p:nvSpPr>
            <p:spPr bwMode="auto">
              <a:xfrm>
                <a:off x="2943" y="2076"/>
                <a:ext cx="50" cy="34"/>
              </a:xfrm>
              <a:custGeom>
                <a:avLst/>
                <a:gdLst>
                  <a:gd name="T0" fmla="*/ 50 w 50"/>
                  <a:gd name="T1" fmla="*/ 18 h 34"/>
                  <a:gd name="T2" fmla="*/ 50 w 50"/>
                  <a:gd name="T3" fmla="*/ 18 h 34"/>
                  <a:gd name="T4" fmla="*/ 48 w 50"/>
                  <a:gd name="T5" fmla="*/ 24 h 34"/>
                  <a:gd name="T6" fmla="*/ 42 w 50"/>
                  <a:gd name="T7" fmla="*/ 30 h 34"/>
                  <a:gd name="T8" fmla="*/ 34 w 50"/>
                  <a:gd name="T9" fmla="*/ 32 h 34"/>
                  <a:gd name="T10" fmla="*/ 26 w 50"/>
                  <a:gd name="T11" fmla="*/ 34 h 34"/>
                  <a:gd name="T12" fmla="*/ 26 w 50"/>
                  <a:gd name="T13" fmla="*/ 34 h 34"/>
                  <a:gd name="T14" fmla="*/ 16 w 50"/>
                  <a:gd name="T15" fmla="*/ 32 h 34"/>
                  <a:gd name="T16" fmla="*/ 8 w 50"/>
                  <a:gd name="T17" fmla="*/ 30 h 34"/>
                  <a:gd name="T18" fmla="*/ 2 w 50"/>
                  <a:gd name="T19" fmla="*/ 24 h 34"/>
                  <a:gd name="T20" fmla="*/ 0 w 50"/>
                  <a:gd name="T21" fmla="*/ 18 h 34"/>
                  <a:gd name="T22" fmla="*/ 0 w 50"/>
                  <a:gd name="T23" fmla="*/ 18 h 34"/>
                  <a:gd name="T24" fmla="*/ 2 w 50"/>
                  <a:gd name="T25" fmla="*/ 10 h 34"/>
                  <a:gd name="T26" fmla="*/ 8 w 50"/>
                  <a:gd name="T27" fmla="*/ 6 h 34"/>
                  <a:gd name="T28" fmla="*/ 16 w 50"/>
                  <a:gd name="T29" fmla="*/ 2 h 34"/>
                  <a:gd name="T30" fmla="*/ 26 w 50"/>
                  <a:gd name="T31" fmla="*/ 0 h 34"/>
                  <a:gd name="T32" fmla="*/ 26 w 50"/>
                  <a:gd name="T33" fmla="*/ 0 h 34"/>
                  <a:gd name="T34" fmla="*/ 34 w 50"/>
                  <a:gd name="T35" fmla="*/ 2 h 34"/>
                  <a:gd name="T36" fmla="*/ 42 w 50"/>
                  <a:gd name="T37" fmla="*/ 6 h 34"/>
                  <a:gd name="T38" fmla="*/ 48 w 50"/>
                  <a:gd name="T39" fmla="*/ 10 h 34"/>
                  <a:gd name="T40" fmla="*/ 50 w 50"/>
                  <a:gd name="T41" fmla="*/ 18 h 34"/>
                  <a:gd name="T42" fmla="*/ 50 w 50"/>
                  <a:gd name="T43" fmla="*/ 18 h 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0"/>
                  <a:gd name="T67" fmla="*/ 0 h 34"/>
                  <a:gd name="T68" fmla="*/ 50 w 50"/>
                  <a:gd name="T69" fmla="*/ 34 h 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0" h="34">
                    <a:moveTo>
                      <a:pt x="50" y="18"/>
                    </a:moveTo>
                    <a:lnTo>
                      <a:pt x="50" y="18"/>
                    </a:lnTo>
                    <a:lnTo>
                      <a:pt x="48" y="24"/>
                    </a:lnTo>
                    <a:lnTo>
                      <a:pt x="42" y="30"/>
                    </a:lnTo>
                    <a:lnTo>
                      <a:pt x="34" y="32"/>
                    </a:lnTo>
                    <a:lnTo>
                      <a:pt x="26" y="34"/>
                    </a:lnTo>
                    <a:lnTo>
                      <a:pt x="16" y="32"/>
                    </a:lnTo>
                    <a:lnTo>
                      <a:pt x="8" y="30"/>
                    </a:lnTo>
                    <a:lnTo>
                      <a:pt x="2" y="24"/>
                    </a:lnTo>
                    <a:lnTo>
                      <a:pt x="0" y="18"/>
                    </a:lnTo>
                    <a:lnTo>
                      <a:pt x="2" y="10"/>
                    </a:lnTo>
                    <a:lnTo>
                      <a:pt x="8" y="6"/>
                    </a:lnTo>
                    <a:lnTo>
                      <a:pt x="16" y="2"/>
                    </a:lnTo>
                    <a:lnTo>
                      <a:pt x="26" y="0"/>
                    </a:lnTo>
                    <a:lnTo>
                      <a:pt x="34" y="2"/>
                    </a:lnTo>
                    <a:lnTo>
                      <a:pt x="42" y="6"/>
                    </a:lnTo>
                    <a:lnTo>
                      <a:pt x="48" y="10"/>
                    </a:lnTo>
                    <a:lnTo>
                      <a:pt x="50" y="18"/>
                    </a:lnTo>
                    <a:close/>
                  </a:path>
                </a:pathLst>
              </a:custGeom>
              <a:solidFill>
                <a:srgbClr val="FFE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80" name="Freeform 116"/>
              <p:cNvSpPr>
                <a:spLocks/>
              </p:cNvSpPr>
              <p:nvPr/>
            </p:nvSpPr>
            <p:spPr bwMode="auto">
              <a:xfrm>
                <a:off x="2945" y="2076"/>
                <a:ext cx="46" cy="34"/>
              </a:xfrm>
              <a:custGeom>
                <a:avLst/>
                <a:gdLst>
                  <a:gd name="T0" fmla="*/ 46 w 46"/>
                  <a:gd name="T1" fmla="*/ 18 h 34"/>
                  <a:gd name="T2" fmla="*/ 46 w 46"/>
                  <a:gd name="T3" fmla="*/ 18 h 34"/>
                  <a:gd name="T4" fmla="*/ 44 w 46"/>
                  <a:gd name="T5" fmla="*/ 24 h 34"/>
                  <a:gd name="T6" fmla="*/ 40 w 46"/>
                  <a:gd name="T7" fmla="*/ 28 h 34"/>
                  <a:gd name="T8" fmla="*/ 32 w 46"/>
                  <a:gd name="T9" fmla="*/ 32 h 34"/>
                  <a:gd name="T10" fmla="*/ 24 w 46"/>
                  <a:gd name="T11" fmla="*/ 34 h 34"/>
                  <a:gd name="T12" fmla="*/ 24 w 46"/>
                  <a:gd name="T13" fmla="*/ 34 h 34"/>
                  <a:gd name="T14" fmla="*/ 14 w 46"/>
                  <a:gd name="T15" fmla="*/ 32 h 34"/>
                  <a:gd name="T16" fmla="*/ 6 w 46"/>
                  <a:gd name="T17" fmla="*/ 28 h 34"/>
                  <a:gd name="T18" fmla="*/ 2 w 46"/>
                  <a:gd name="T19" fmla="*/ 24 h 34"/>
                  <a:gd name="T20" fmla="*/ 0 w 46"/>
                  <a:gd name="T21" fmla="*/ 18 h 34"/>
                  <a:gd name="T22" fmla="*/ 0 w 46"/>
                  <a:gd name="T23" fmla="*/ 18 h 34"/>
                  <a:gd name="T24" fmla="*/ 2 w 46"/>
                  <a:gd name="T25" fmla="*/ 10 h 34"/>
                  <a:gd name="T26" fmla="*/ 6 w 46"/>
                  <a:gd name="T27" fmla="*/ 6 h 34"/>
                  <a:gd name="T28" fmla="*/ 14 w 46"/>
                  <a:gd name="T29" fmla="*/ 2 h 34"/>
                  <a:gd name="T30" fmla="*/ 24 w 46"/>
                  <a:gd name="T31" fmla="*/ 0 h 34"/>
                  <a:gd name="T32" fmla="*/ 24 w 46"/>
                  <a:gd name="T33" fmla="*/ 0 h 34"/>
                  <a:gd name="T34" fmla="*/ 32 w 46"/>
                  <a:gd name="T35" fmla="*/ 2 h 34"/>
                  <a:gd name="T36" fmla="*/ 40 w 46"/>
                  <a:gd name="T37" fmla="*/ 6 h 34"/>
                  <a:gd name="T38" fmla="*/ 44 w 46"/>
                  <a:gd name="T39" fmla="*/ 10 h 34"/>
                  <a:gd name="T40" fmla="*/ 46 w 46"/>
                  <a:gd name="T41" fmla="*/ 18 h 34"/>
                  <a:gd name="T42" fmla="*/ 46 w 46"/>
                  <a:gd name="T43" fmla="*/ 18 h 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6"/>
                  <a:gd name="T67" fmla="*/ 0 h 34"/>
                  <a:gd name="T68" fmla="*/ 46 w 46"/>
                  <a:gd name="T69" fmla="*/ 34 h 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6" h="34">
                    <a:moveTo>
                      <a:pt x="46" y="18"/>
                    </a:moveTo>
                    <a:lnTo>
                      <a:pt x="46" y="18"/>
                    </a:lnTo>
                    <a:lnTo>
                      <a:pt x="44" y="24"/>
                    </a:lnTo>
                    <a:lnTo>
                      <a:pt x="40" y="28"/>
                    </a:lnTo>
                    <a:lnTo>
                      <a:pt x="32" y="32"/>
                    </a:lnTo>
                    <a:lnTo>
                      <a:pt x="24" y="34"/>
                    </a:lnTo>
                    <a:lnTo>
                      <a:pt x="14" y="32"/>
                    </a:lnTo>
                    <a:lnTo>
                      <a:pt x="6" y="28"/>
                    </a:lnTo>
                    <a:lnTo>
                      <a:pt x="2" y="24"/>
                    </a:lnTo>
                    <a:lnTo>
                      <a:pt x="0" y="18"/>
                    </a:lnTo>
                    <a:lnTo>
                      <a:pt x="2" y="10"/>
                    </a:lnTo>
                    <a:lnTo>
                      <a:pt x="6" y="6"/>
                    </a:lnTo>
                    <a:lnTo>
                      <a:pt x="14" y="2"/>
                    </a:lnTo>
                    <a:lnTo>
                      <a:pt x="24" y="0"/>
                    </a:lnTo>
                    <a:lnTo>
                      <a:pt x="32" y="2"/>
                    </a:lnTo>
                    <a:lnTo>
                      <a:pt x="40" y="6"/>
                    </a:lnTo>
                    <a:lnTo>
                      <a:pt x="44" y="10"/>
                    </a:lnTo>
                    <a:lnTo>
                      <a:pt x="46" y="18"/>
                    </a:lnTo>
                    <a:close/>
                  </a:path>
                </a:pathLst>
              </a:custGeom>
              <a:solidFill>
                <a:srgbClr val="FFE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81" name="Freeform 117"/>
              <p:cNvSpPr>
                <a:spLocks/>
              </p:cNvSpPr>
              <p:nvPr/>
            </p:nvSpPr>
            <p:spPr bwMode="auto">
              <a:xfrm>
                <a:off x="2945" y="2078"/>
                <a:ext cx="46" cy="30"/>
              </a:xfrm>
              <a:custGeom>
                <a:avLst/>
                <a:gdLst>
                  <a:gd name="T0" fmla="*/ 46 w 46"/>
                  <a:gd name="T1" fmla="*/ 16 h 30"/>
                  <a:gd name="T2" fmla="*/ 46 w 46"/>
                  <a:gd name="T3" fmla="*/ 16 h 30"/>
                  <a:gd name="T4" fmla="*/ 44 w 46"/>
                  <a:gd name="T5" fmla="*/ 22 h 30"/>
                  <a:gd name="T6" fmla="*/ 38 w 46"/>
                  <a:gd name="T7" fmla="*/ 26 h 30"/>
                  <a:gd name="T8" fmla="*/ 32 w 46"/>
                  <a:gd name="T9" fmla="*/ 30 h 30"/>
                  <a:gd name="T10" fmla="*/ 24 w 46"/>
                  <a:gd name="T11" fmla="*/ 30 h 30"/>
                  <a:gd name="T12" fmla="*/ 24 w 46"/>
                  <a:gd name="T13" fmla="*/ 30 h 30"/>
                  <a:gd name="T14" fmla="*/ 14 w 46"/>
                  <a:gd name="T15" fmla="*/ 30 h 30"/>
                  <a:gd name="T16" fmla="*/ 8 w 46"/>
                  <a:gd name="T17" fmla="*/ 26 h 30"/>
                  <a:gd name="T18" fmla="*/ 2 w 46"/>
                  <a:gd name="T19" fmla="*/ 22 h 30"/>
                  <a:gd name="T20" fmla="*/ 0 w 46"/>
                  <a:gd name="T21" fmla="*/ 16 h 30"/>
                  <a:gd name="T22" fmla="*/ 0 w 46"/>
                  <a:gd name="T23" fmla="*/ 16 h 30"/>
                  <a:gd name="T24" fmla="*/ 2 w 46"/>
                  <a:gd name="T25" fmla="*/ 10 h 30"/>
                  <a:gd name="T26" fmla="*/ 8 w 46"/>
                  <a:gd name="T27" fmla="*/ 4 h 30"/>
                  <a:gd name="T28" fmla="*/ 14 w 46"/>
                  <a:gd name="T29" fmla="*/ 0 h 30"/>
                  <a:gd name="T30" fmla="*/ 24 w 46"/>
                  <a:gd name="T31" fmla="*/ 0 h 30"/>
                  <a:gd name="T32" fmla="*/ 24 w 46"/>
                  <a:gd name="T33" fmla="*/ 0 h 30"/>
                  <a:gd name="T34" fmla="*/ 32 w 46"/>
                  <a:gd name="T35" fmla="*/ 0 h 30"/>
                  <a:gd name="T36" fmla="*/ 38 w 46"/>
                  <a:gd name="T37" fmla="*/ 4 h 30"/>
                  <a:gd name="T38" fmla="*/ 44 w 46"/>
                  <a:gd name="T39" fmla="*/ 10 h 30"/>
                  <a:gd name="T40" fmla="*/ 46 w 46"/>
                  <a:gd name="T41" fmla="*/ 16 h 30"/>
                  <a:gd name="T42" fmla="*/ 46 w 46"/>
                  <a:gd name="T43" fmla="*/ 16 h 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6"/>
                  <a:gd name="T67" fmla="*/ 0 h 30"/>
                  <a:gd name="T68" fmla="*/ 46 w 46"/>
                  <a:gd name="T69" fmla="*/ 30 h 3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6" h="30">
                    <a:moveTo>
                      <a:pt x="46" y="16"/>
                    </a:moveTo>
                    <a:lnTo>
                      <a:pt x="46" y="16"/>
                    </a:lnTo>
                    <a:lnTo>
                      <a:pt x="44" y="22"/>
                    </a:lnTo>
                    <a:lnTo>
                      <a:pt x="38" y="26"/>
                    </a:lnTo>
                    <a:lnTo>
                      <a:pt x="32" y="30"/>
                    </a:lnTo>
                    <a:lnTo>
                      <a:pt x="24" y="30"/>
                    </a:lnTo>
                    <a:lnTo>
                      <a:pt x="14" y="30"/>
                    </a:lnTo>
                    <a:lnTo>
                      <a:pt x="8" y="26"/>
                    </a:lnTo>
                    <a:lnTo>
                      <a:pt x="2" y="22"/>
                    </a:lnTo>
                    <a:lnTo>
                      <a:pt x="0" y="16"/>
                    </a:lnTo>
                    <a:lnTo>
                      <a:pt x="2" y="10"/>
                    </a:lnTo>
                    <a:lnTo>
                      <a:pt x="8" y="4"/>
                    </a:lnTo>
                    <a:lnTo>
                      <a:pt x="14" y="0"/>
                    </a:lnTo>
                    <a:lnTo>
                      <a:pt x="24" y="0"/>
                    </a:lnTo>
                    <a:lnTo>
                      <a:pt x="32" y="0"/>
                    </a:lnTo>
                    <a:lnTo>
                      <a:pt x="38" y="4"/>
                    </a:lnTo>
                    <a:lnTo>
                      <a:pt x="44" y="10"/>
                    </a:lnTo>
                    <a:lnTo>
                      <a:pt x="46" y="16"/>
                    </a:lnTo>
                    <a:close/>
                  </a:path>
                </a:pathLst>
              </a:custGeom>
              <a:solidFill>
                <a:srgbClr val="FFD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82" name="Freeform 118"/>
              <p:cNvSpPr>
                <a:spLocks/>
              </p:cNvSpPr>
              <p:nvPr/>
            </p:nvSpPr>
            <p:spPr bwMode="auto">
              <a:xfrm>
                <a:off x="2947" y="2078"/>
                <a:ext cx="42" cy="30"/>
              </a:xfrm>
              <a:custGeom>
                <a:avLst/>
                <a:gdLst>
                  <a:gd name="T0" fmla="*/ 42 w 42"/>
                  <a:gd name="T1" fmla="*/ 16 h 30"/>
                  <a:gd name="T2" fmla="*/ 42 w 42"/>
                  <a:gd name="T3" fmla="*/ 16 h 30"/>
                  <a:gd name="T4" fmla="*/ 40 w 42"/>
                  <a:gd name="T5" fmla="*/ 22 h 30"/>
                  <a:gd name="T6" fmla="*/ 36 w 42"/>
                  <a:gd name="T7" fmla="*/ 26 h 30"/>
                  <a:gd name="T8" fmla="*/ 30 w 42"/>
                  <a:gd name="T9" fmla="*/ 28 h 30"/>
                  <a:gd name="T10" fmla="*/ 22 w 42"/>
                  <a:gd name="T11" fmla="*/ 30 h 30"/>
                  <a:gd name="T12" fmla="*/ 22 w 42"/>
                  <a:gd name="T13" fmla="*/ 30 h 30"/>
                  <a:gd name="T14" fmla="*/ 12 w 42"/>
                  <a:gd name="T15" fmla="*/ 28 h 30"/>
                  <a:gd name="T16" fmla="*/ 6 w 42"/>
                  <a:gd name="T17" fmla="*/ 26 h 30"/>
                  <a:gd name="T18" fmla="*/ 2 w 42"/>
                  <a:gd name="T19" fmla="*/ 22 h 30"/>
                  <a:gd name="T20" fmla="*/ 0 w 42"/>
                  <a:gd name="T21" fmla="*/ 16 h 30"/>
                  <a:gd name="T22" fmla="*/ 0 w 42"/>
                  <a:gd name="T23" fmla="*/ 16 h 30"/>
                  <a:gd name="T24" fmla="*/ 2 w 42"/>
                  <a:gd name="T25" fmla="*/ 10 h 30"/>
                  <a:gd name="T26" fmla="*/ 6 w 42"/>
                  <a:gd name="T27" fmla="*/ 4 h 30"/>
                  <a:gd name="T28" fmla="*/ 12 w 42"/>
                  <a:gd name="T29" fmla="*/ 2 h 30"/>
                  <a:gd name="T30" fmla="*/ 22 w 42"/>
                  <a:gd name="T31" fmla="*/ 0 h 30"/>
                  <a:gd name="T32" fmla="*/ 22 w 42"/>
                  <a:gd name="T33" fmla="*/ 0 h 30"/>
                  <a:gd name="T34" fmla="*/ 30 w 42"/>
                  <a:gd name="T35" fmla="*/ 2 h 30"/>
                  <a:gd name="T36" fmla="*/ 36 w 42"/>
                  <a:gd name="T37" fmla="*/ 4 h 30"/>
                  <a:gd name="T38" fmla="*/ 40 w 42"/>
                  <a:gd name="T39" fmla="*/ 10 h 30"/>
                  <a:gd name="T40" fmla="*/ 42 w 42"/>
                  <a:gd name="T41" fmla="*/ 16 h 30"/>
                  <a:gd name="T42" fmla="*/ 42 w 42"/>
                  <a:gd name="T43" fmla="*/ 16 h 3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2"/>
                  <a:gd name="T67" fmla="*/ 0 h 30"/>
                  <a:gd name="T68" fmla="*/ 42 w 42"/>
                  <a:gd name="T69" fmla="*/ 30 h 3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2" h="30">
                    <a:moveTo>
                      <a:pt x="42" y="16"/>
                    </a:moveTo>
                    <a:lnTo>
                      <a:pt x="42" y="16"/>
                    </a:lnTo>
                    <a:lnTo>
                      <a:pt x="40" y="22"/>
                    </a:lnTo>
                    <a:lnTo>
                      <a:pt x="36" y="26"/>
                    </a:lnTo>
                    <a:lnTo>
                      <a:pt x="30" y="28"/>
                    </a:lnTo>
                    <a:lnTo>
                      <a:pt x="22" y="30"/>
                    </a:lnTo>
                    <a:lnTo>
                      <a:pt x="12" y="28"/>
                    </a:lnTo>
                    <a:lnTo>
                      <a:pt x="6" y="26"/>
                    </a:lnTo>
                    <a:lnTo>
                      <a:pt x="2" y="22"/>
                    </a:lnTo>
                    <a:lnTo>
                      <a:pt x="0" y="16"/>
                    </a:lnTo>
                    <a:lnTo>
                      <a:pt x="2" y="10"/>
                    </a:lnTo>
                    <a:lnTo>
                      <a:pt x="6" y="4"/>
                    </a:lnTo>
                    <a:lnTo>
                      <a:pt x="12" y="2"/>
                    </a:lnTo>
                    <a:lnTo>
                      <a:pt x="22" y="0"/>
                    </a:lnTo>
                    <a:lnTo>
                      <a:pt x="30" y="2"/>
                    </a:lnTo>
                    <a:lnTo>
                      <a:pt x="36" y="4"/>
                    </a:lnTo>
                    <a:lnTo>
                      <a:pt x="40" y="10"/>
                    </a:lnTo>
                    <a:lnTo>
                      <a:pt x="42" y="16"/>
                    </a:lnTo>
                    <a:close/>
                  </a:path>
                </a:pathLst>
              </a:custGeom>
              <a:solidFill>
                <a:srgbClr val="FFD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83" name="Freeform 119"/>
              <p:cNvSpPr>
                <a:spLocks/>
              </p:cNvSpPr>
              <p:nvPr/>
            </p:nvSpPr>
            <p:spPr bwMode="auto">
              <a:xfrm>
                <a:off x="2949" y="2080"/>
                <a:ext cx="40" cy="28"/>
              </a:xfrm>
              <a:custGeom>
                <a:avLst/>
                <a:gdLst>
                  <a:gd name="T0" fmla="*/ 40 w 40"/>
                  <a:gd name="T1" fmla="*/ 14 h 28"/>
                  <a:gd name="T2" fmla="*/ 40 w 40"/>
                  <a:gd name="T3" fmla="*/ 14 h 28"/>
                  <a:gd name="T4" fmla="*/ 38 w 40"/>
                  <a:gd name="T5" fmla="*/ 18 h 28"/>
                  <a:gd name="T6" fmla="*/ 34 w 40"/>
                  <a:gd name="T7" fmla="*/ 24 h 28"/>
                  <a:gd name="T8" fmla="*/ 26 w 40"/>
                  <a:gd name="T9" fmla="*/ 26 h 28"/>
                  <a:gd name="T10" fmla="*/ 20 w 40"/>
                  <a:gd name="T11" fmla="*/ 28 h 28"/>
                  <a:gd name="T12" fmla="*/ 20 w 40"/>
                  <a:gd name="T13" fmla="*/ 28 h 28"/>
                  <a:gd name="T14" fmla="*/ 12 w 40"/>
                  <a:gd name="T15" fmla="*/ 26 h 28"/>
                  <a:gd name="T16" fmla="*/ 4 w 40"/>
                  <a:gd name="T17" fmla="*/ 24 h 28"/>
                  <a:gd name="T18" fmla="*/ 0 w 40"/>
                  <a:gd name="T19" fmla="*/ 18 h 28"/>
                  <a:gd name="T20" fmla="*/ 0 w 40"/>
                  <a:gd name="T21" fmla="*/ 14 h 28"/>
                  <a:gd name="T22" fmla="*/ 0 w 40"/>
                  <a:gd name="T23" fmla="*/ 14 h 28"/>
                  <a:gd name="T24" fmla="*/ 0 w 40"/>
                  <a:gd name="T25" fmla="*/ 8 h 28"/>
                  <a:gd name="T26" fmla="*/ 4 w 40"/>
                  <a:gd name="T27" fmla="*/ 4 h 28"/>
                  <a:gd name="T28" fmla="*/ 12 w 40"/>
                  <a:gd name="T29" fmla="*/ 0 h 28"/>
                  <a:gd name="T30" fmla="*/ 20 w 40"/>
                  <a:gd name="T31" fmla="*/ 0 h 28"/>
                  <a:gd name="T32" fmla="*/ 20 w 40"/>
                  <a:gd name="T33" fmla="*/ 0 h 28"/>
                  <a:gd name="T34" fmla="*/ 26 w 40"/>
                  <a:gd name="T35" fmla="*/ 0 h 28"/>
                  <a:gd name="T36" fmla="*/ 34 w 40"/>
                  <a:gd name="T37" fmla="*/ 4 h 28"/>
                  <a:gd name="T38" fmla="*/ 38 w 40"/>
                  <a:gd name="T39" fmla="*/ 8 h 28"/>
                  <a:gd name="T40" fmla="*/ 40 w 40"/>
                  <a:gd name="T41" fmla="*/ 14 h 28"/>
                  <a:gd name="T42" fmla="*/ 40 w 40"/>
                  <a:gd name="T43" fmla="*/ 14 h 2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
                  <a:gd name="T67" fmla="*/ 0 h 28"/>
                  <a:gd name="T68" fmla="*/ 40 w 40"/>
                  <a:gd name="T69" fmla="*/ 28 h 2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 h="28">
                    <a:moveTo>
                      <a:pt x="40" y="14"/>
                    </a:moveTo>
                    <a:lnTo>
                      <a:pt x="40" y="14"/>
                    </a:lnTo>
                    <a:lnTo>
                      <a:pt x="38" y="18"/>
                    </a:lnTo>
                    <a:lnTo>
                      <a:pt x="34" y="24"/>
                    </a:lnTo>
                    <a:lnTo>
                      <a:pt x="26" y="26"/>
                    </a:lnTo>
                    <a:lnTo>
                      <a:pt x="20" y="28"/>
                    </a:lnTo>
                    <a:lnTo>
                      <a:pt x="12" y="26"/>
                    </a:lnTo>
                    <a:lnTo>
                      <a:pt x="4" y="24"/>
                    </a:lnTo>
                    <a:lnTo>
                      <a:pt x="0" y="18"/>
                    </a:lnTo>
                    <a:lnTo>
                      <a:pt x="0" y="14"/>
                    </a:lnTo>
                    <a:lnTo>
                      <a:pt x="0" y="8"/>
                    </a:lnTo>
                    <a:lnTo>
                      <a:pt x="4" y="4"/>
                    </a:lnTo>
                    <a:lnTo>
                      <a:pt x="12" y="0"/>
                    </a:lnTo>
                    <a:lnTo>
                      <a:pt x="20" y="0"/>
                    </a:lnTo>
                    <a:lnTo>
                      <a:pt x="26" y="0"/>
                    </a:lnTo>
                    <a:lnTo>
                      <a:pt x="34" y="4"/>
                    </a:lnTo>
                    <a:lnTo>
                      <a:pt x="38" y="8"/>
                    </a:lnTo>
                    <a:lnTo>
                      <a:pt x="40" y="14"/>
                    </a:lnTo>
                    <a:close/>
                  </a:path>
                </a:pathLst>
              </a:custGeom>
              <a:solidFill>
                <a:srgbClr val="FFD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84" name="Freeform 120"/>
              <p:cNvSpPr>
                <a:spLocks/>
              </p:cNvSpPr>
              <p:nvPr/>
            </p:nvSpPr>
            <p:spPr bwMode="auto">
              <a:xfrm>
                <a:off x="2949" y="2080"/>
                <a:ext cx="38" cy="26"/>
              </a:xfrm>
              <a:custGeom>
                <a:avLst/>
                <a:gdLst>
                  <a:gd name="T0" fmla="*/ 38 w 38"/>
                  <a:gd name="T1" fmla="*/ 14 h 26"/>
                  <a:gd name="T2" fmla="*/ 38 w 38"/>
                  <a:gd name="T3" fmla="*/ 14 h 26"/>
                  <a:gd name="T4" fmla="*/ 36 w 38"/>
                  <a:gd name="T5" fmla="*/ 18 h 26"/>
                  <a:gd name="T6" fmla="*/ 32 w 38"/>
                  <a:gd name="T7" fmla="*/ 22 h 26"/>
                  <a:gd name="T8" fmla="*/ 26 w 38"/>
                  <a:gd name="T9" fmla="*/ 26 h 26"/>
                  <a:gd name="T10" fmla="*/ 20 w 38"/>
                  <a:gd name="T11" fmla="*/ 26 h 26"/>
                  <a:gd name="T12" fmla="*/ 20 w 38"/>
                  <a:gd name="T13" fmla="*/ 26 h 26"/>
                  <a:gd name="T14" fmla="*/ 12 w 38"/>
                  <a:gd name="T15" fmla="*/ 26 h 26"/>
                  <a:gd name="T16" fmla="*/ 6 w 38"/>
                  <a:gd name="T17" fmla="*/ 22 h 26"/>
                  <a:gd name="T18" fmla="*/ 2 w 38"/>
                  <a:gd name="T19" fmla="*/ 18 h 26"/>
                  <a:gd name="T20" fmla="*/ 0 w 38"/>
                  <a:gd name="T21" fmla="*/ 14 h 26"/>
                  <a:gd name="T22" fmla="*/ 0 w 38"/>
                  <a:gd name="T23" fmla="*/ 14 h 26"/>
                  <a:gd name="T24" fmla="*/ 2 w 38"/>
                  <a:gd name="T25" fmla="*/ 8 h 26"/>
                  <a:gd name="T26" fmla="*/ 6 w 38"/>
                  <a:gd name="T27" fmla="*/ 4 h 26"/>
                  <a:gd name="T28" fmla="*/ 12 w 38"/>
                  <a:gd name="T29" fmla="*/ 0 h 26"/>
                  <a:gd name="T30" fmla="*/ 20 w 38"/>
                  <a:gd name="T31" fmla="*/ 0 h 26"/>
                  <a:gd name="T32" fmla="*/ 20 w 38"/>
                  <a:gd name="T33" fmla="*/ 0 h 26"/>
                  <a:gd name="T34" fmla="*/ 26 w 38"/>
                  <a:gd name="T35" fmla="*/ 0 h 26"/>
                  <a:gd name="T36" fmla="*/ 32 w 38"/>
                  <a:gd name="T37" fmla="*/ 4 h 26"/>
                  <a:gd name="T38" fmla="*/ 36 w 38"/>
                  <a:gd name="T39" fmla="*/ 8 h 26"/>
                  <a:gd name="T40" fmla="*/ 38 w 38"/>
                  <a:gd name="T41" fmla="*/ 14 h 26"/>
                  <a:gd name="T42" fmla="*/ 38 w 38"/>
                  <a:gd name="T43" fmla="*/ 14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8"/>
                  <a:gd name="T67" fmla="*/ 0 h 26"/>
                  <a:gd name="T68" fmla="*/ 38 w 38"/>
                  <a:gd name="T69" fmla="*/ 26 h 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8" h="26">
                    <a:moveTo>
                      <a:pt x="38" y="14"/>
                    </a:moveTo>
                    <a:lnTo>
                      <a:pt x="38" y="14"/>
                    </a:lnTo>
                    <a:lnTo>
                      <a:pt x="36" y="18"/>
                    </a:lnTo>
                    <a:lnTo>
                      <a:pt x="32" y="22"/>
                    </a:lnTo>
                    <a:lnTo>
                      <a:pt x="26" y="26"/>
                    </a:lnTo>
                    <a:lnTo>
                      <a:pt x="20" y="26"/>
                    </a:lnTo>
                    <a:lnTo>
                      <a:pt x="12" y="26"/>
                    </a:lnTo>
                    <a:lnTo>
                      <a:pt x="6" y="22"/>
                    </a:lnTo>
                    <a:lnTo>
                      <a:pt x="2" y="18"/>
                    </a:lnTo>
                    <a:lnTo>
                      <a:pt x="0" y="14"/>
                    </a:lnTo>
                    <a:lnTo>
                      <a:pt x="2" y="8"/>
                    </a:lnTo>
                    <a:lnTo>
                      <a:pt x="6" y="4"/>
                    </a:lnTo>
                    <a:lnTo>
                      <a:pt x="12" y="0"/>
                    </a:lnTo>
                    <a:lnTo>
                      <a:pt x="20" y="0"/>
                    </a:lnTo>
                    <a:lnTo>
                      <a:pt x="26" y="0"/>
                    </a:lnTo>
                    <a:lnTo>
                      <a:pt x="32" y="4"/>
                    </a:lnTo>
                    <a:lnTo>
                      <a:pt x="36" y="8"/>
                    </a:lnTo>
                    <a:lnTo>
                      <a:pt x="38" y="14"/>
                    </a:lnTo>
                    <a:close/>
                  </a:path>
                </a:pathLst>
              </a:custGeom>
              <a:solidFill>
                <a:srgbClr val="FFD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85" name="Freeform 121"/>
              <p:cNvSpPr>
                <a:spLocks/>
              </p:cNvSpPr>
              <p:nvPr/>
            </p:nvSpPr>
            <p:spPr bwMode="auto">
              <a:xfrm>
                <a:off x="2951" y="2080"/>
                <a:ext cx="36" cy="26"/>
              </a:xfrm>
              <a:custGeom>
                <a:avLst/>
                <a:gdLst>
                  <a:gd name="T0" fmla="*/ 36 w 36"/>
                  <a:gd name="T1" fmla="*/ 14 h 26"/>
                  <a:gd name="T2" fmla="*/ 36 w 36"/>
                  <a:gd name="T3" fmla="*/ 14 h 26"/>
                  <a:gd name="T4" fmla="*/ 34 w 36"/>
                  <a:gd name="T5" fmla="*/ 18 h 26"/>
                  <a:gd name="T6" fmla="*/ 30 w 36"/>
                  <a:gd name="T7" fmla="*/ 22 h 26"/>
                  <a:gd name="T8" fmla="*/ 24 w 36"/>
                  <a:gd name="T9" fmla="*/ 24 h 26"/>
                  <a:gd name="T10" fmla="*/ 18 w 36"/>
                  <a:gd name="T11" fmla="*/ 26 h 26"/>
                  <a:gd name="T12" fmla="*/ 18 w 36"/>
                  <a:gd name="T13" fmla="*/ 26 h 26"/>
                  <a:gd name="T14" fmla="*/ 10 w 36"/>
                  <a:gd name="T15" fmla="*/ 24 h 26"/>
                  <a:gd name="T16" fmla="*/ 4 w 36"/>
                  <a:gd name="T17" fmla="*/ 22 h 26"/>
                  <a:gd name="T18" fmla="*/ 0 w 36"/>
                  <a:gd name="T19" fmla="*/ 18 h 26"/>
                  <a:gd name="T20" fmla="*/ 0 w 36"/>
                  <a:gd name="T21" fmla="*/ 14 h 26"/>
                  <a:gd name="T22" fmla="*/ 0 w 36"/>
                  <a:gd name="T23" fmla="*/ 14 h 26"/>
                  <a:gd name="T24" fmla="*/ 0 w 36"/>
                  <a:gd name="T25" fmla="*/ 8 h 26"/>
                  <a:gd name="T26" fmla="*/ 4 w 36"/>
                  <a:gd name="T27" fmla="*/ 4 h 26"/>
                  <a:gd name="T28" fmla="*/ 10 w 36"/>
                  <a:gd name="T29" fmla="*/ 2 h 26"/>
                  <a:gd name="T30" fmla="*/ 18 w 36"/>
                  <a:gd name="T31" fmla="*/ 0 h 26"/>
                  <a:gd name="T32" fmla="*/ 18 w 36"/>
                  <a:gd name="T33" fmla="*/ 0 h 26"/>
                  <a:gd name="T34" fmla="*/ 24 w 36"/>
                  <a:gd name="T35" fmla="*/ 2 h 26"/>
                  <a:gd name="T36" fmla="*/ 30 w 36"/>
                  <a:gd name="T37" fmla="*/ 4 h 26"/>
                  <a:gd name="T38" fmla="*/ 34 w 36"/>
                  <a:gd name="T39" fmla="*/ 8 h 26"/>
                  <a:gd name="T40" fmla="*/ 36 w 36"/>
                  <a:gd name="T41" fmla="*/ 14 h 26"/>
                  <a:gd name="T42" fmla="*/ 36 w 36"/>
                  <a:gd name="T43" fmla="*/ 14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26"/>
                  <a:gd name="T68" fmla="*/ 36 w 36"/>
                  <a:gd name="T69" fmla="*/ 26 h 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26">
                    <a:moveTo>
                      <a:pt x="36" y="14"/>
                    </a:moveTo>
                    <a:lnTo>
                      <a:pt x="36" y="14"/>
                    </a:lnTo>
                    <a:lnTo>
                      <a:pt x="34" y="18"/>
                    </a:lnTo>
                    <a:lnTo>
                      <a:pt x="30" y="22"/>
                    </a:lnTo>
                    <a:lnTo>
                      <a:pt x="24" y="24"/>
                    </a:lnTo>
                    <a:lnTo>
                      <a:pt x="18" y="26"/>
                    </a:lnTo>
                    <a:lnTo>
                      <a:pt x="10" y="24"/>
                    </a:lnTo>
                    <a:lnTo>
                      <a:pt x="4" y="22"/>
                    </a:lnTo>
                    <a:lnTo>
                      <a:pt x="0" y="18"/>
                    </a:lnTo>
                    <a:lnTo>
                      <a:pt x="0" y="14"/>
                    </a:lnTo>
                    <a:lnTo>
                      <a:pt x="0" y="8"/>
                    </a:lnTo>
                    <a:lnTo>
                      <a:pt x="4" y="4"/>
                    </a:lnTo>
                    <a:lnTo>
                      <a:pt x="10" y="2"/>
                    </a:lnTo>
                    <a:lnTo>
                      <a:pt x="18" y="0"/>
                    </a:lnTo>
                    <a:lnTo>
                      <a:pt x="24" y="2"/>
                    </a:lnTo>
                    <a:lnTo>
                      <a:pt x="30" y="4"/>
                    </a:lnTo>
                    <a:lnTo>
                      <a:pt x="34" y="8"/>
                    </a:lnTo>
                    <a:lnTo>
                      <a:pt x="36" y="14"/>
                    </a:lnTo>
                    <a:close/>
                  </a:path>
                </a:pathLst>
              </a:custGeom>
              <a:solidFill>
                <a:srgbClr val="FFC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86" name="Freeform 128"/>
              <p:cNvSpPr>
                <a:spLocks/>
              </p:cNvSpPr>
              <p:nvPr/>
            </p:nvSpPr>
            <p:spPr bwMode="auto">
              <a:xfrm>
                <a:off x="2935" y="1904"/>
                <a:ext cx="96" cy="76"/>
              </a:xfrm>
              <a:custGeom>
                <a:avLst/>
                <a:gdLst>
                  <a:gd name="T0" fmla="*/ 92 w 96"/>
                  <a:gd name="T1" fmla="*/ 76 h 76"/>
                  <a:gd name="T2" fmla="*/ 92 w 96"/>
                  <a:gd name="T3" fmla="*/ 76 h 76"/>
                  <a:gd name="T4" fmla="*/ 94 w 96"/>
                  <a:gd name="T5" fmla="*/ 62 h 76"/>
                  <a:gd name="T6" fmla="*/ 96 w 96"/>
                  <a:gd name="T7" fmla="*/ 52 h 76"/>
                  <a:gd name="T8" fmla="*/ 94 w 96"/>
                  <a:gd name="T9" fmla="*/ 38 h 76"/>
                  <a:gd name="T10" fmla="*/ 92 w 96"/>
                  <a:gd name="T11" fmla="*/ 26 h 76"/>
                  <a:gd name="T12" fmla="*/ 86 w 96"/>
                  <a:gd name="T13" fmla="*/ 16 h 76"/>
                  <a:gd name="T14" fmla="*/ 82 w 96"/>
                  <a:gd name="T15" fmla="*/ 10 h 76"/>
                  <a:gd name="T16" fmla="*/ 76 w 96"/>
                  <a:gd name="T17" fmla="*/ 8 h 76"/>
                  <a:gd name="T18" fmla="*/ 70 w 96"/>
                  <a:gd name="T19" fmla="*/ 6 h 76"/>
                  <a:gd name="T20" fmla="*/ 62 w 96"/>
                  <a:gd name="T21" fmla="*/ 4 h 76"/>
                  <a:gd name="T22" fmla="*/ 62 w 96"/>
                  <a:gd name="T23" fmla="*/ 4 h 76"/>
                  <a:gd name="T24" fmla="*/ 50 w 96"/>
                  <a:gd name="T25" fmla="*/ 4 h 76"/>
                  <a:gd name="T26" fmla="*/ 38 w 96"/>
                  <a:gd name="T27" fmla="*/ 6 h 76"/>
                  <a:gd name="T28" fmla="*/ 26 w 96"/>
                  <a:gd name="T29" fmla="*/ 8 h 76"/>
                  <a:gd name="T30" fmla="*/ 22 w 96"/>
                  <a:gd name="T31" fmla="*/ 6 h 76"/>
                  <a:gd name="T32" fmla="*/ 18 w 96"/>
                  <a:gd name="T33" fmla="*/ 4 h 76"/>
                  <a:gd name="T34" fmla="*/ 18 w 96"/>
                  <a:gd name="T35" fmla="*/ 4 h 76"/>
                  <a:gd name="T36" fmla="*/ 10 w 96"/>
                  <a:gd name="T37" fmla="*/ 0 h 76"/>
                  <a:gd name="T38" fmla="*/ 4 w 96"/>
                  <a:gd name="T39" fmla="*/ 0 h 76"/>
                  <a:gd name="T40" fmla="*/ 0 w 96"/>
                  <a:gd name="T41" fmla="*/ 4 h 76"/>
                  <a:gd name="T42" fmla="*/ 0 w 96"/>
                  <a:gd name="T43" fmla="*/ 10 h 76"/>
                  <a:gd name="T44" fmla="*/ 2 w 96"/>
                  <a:gd name="T45" fmla="*/ 18 h 76"/>
                  <a:gd name="T46" fmla="*/ 6 w 96"/>
                  <a:gd name="T47" fmla="*/ 22 h 76"/>
                  <a:gd name="T48" fmla="*/ 14 w 96"/>
                  <a:gd name="T49" fmla="*/ 26 h 76"/>
                  <a:gd name="T50" fmla="*/ 24 w 96"/>
                  <a:gd name="T51" fmla="*/ 24 h 76"/>
                  <a:gd name="T52" fmla="*/ 24 w 96"/>
                  <a:gd name="T53" fmla="*/ 24 h 76"/>
                  <a:gd name="T54" fmla="*/ 44 w 96"/>
                  <a:gd name="T55" fmla="*/ 20 h 76"/>
                  <a:gd name="T56" fmla="*/ 52 w 96"/>
                  <a:gd name="T57" fmla="*/ 20 h 76"/>
                  <a:gd name="T58" fmla="*/ 62 w 96"/>
                  <a:gd name="T59" fmla="*/ 22 h 76"/>
                  <a:gd name="T60" fmla="*/ 70 w 96"/>
                  <a:gd name="T61" fmla="*/ 24 h 76"/>
                  <a:gd name="T62" fmla="*/ 76 w 96"/>
                  <a:gd name="T63" fmla="*/ 28 h 76"/>
                  <a:gd name="T64" fmla="*/ 82 w 96"/>
                  <a:gd name="T65" fmla="*/ 34 h 76"/>
                  <a:gd name="T66" fmla="*/ 86 w 96"/>
                  <a:gd name="T67" fmla="*/ 42 h 76"/>
                  <a:gd name="T68" fmla="*/ 86 w 96"/>
                  <a:gd name="T69" fmla="*/ 42 h 76"/>
                  <a:gd name="T70" fmla="*/ 90 w 96"/>
                  <a:gd name="T71" fmla="*/ 60 h 76"/>
                  <a:gd name="T72" fmla="*/ 92 w 96"/>
                  <a:gd name="T73" fmla="*/ 70 h 76"/>
                  <a:gd name="T74" fmla="*/ 92 w 96"/>
                  <a:gd name="T75" fmla="*/ 76 h 76"/>
                  <a:gd name="T76" fmla="*/ 92 w 96"/>
                  <a:gd name="T77" fmla="*/ 76 h 7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76"/>
                  <a:gd name="T119" fmla="*/ 96 w 96"/>
                  <a:gd name="T120" fmla="*/ 76 h 7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76">
                    <a:moveTo>
                      <a:pt x="92" y="76"/>
                    </a:moveTo>
                    <a:lnTo>
                      <a:pt x="92" y="76"/>
                    </a:lnTo>
                    <a:lnTo>
                      <a:pt x="94" y="62"/>
                    </a:lnTo>
                    <a:lnTo>
                      <a:pt x="96" y="52"/>
                    </a:lnTo>
                    <a:lnTo>
                      <a:pt x="94" y="38"/>
                    </a:lnTo>
                    <a:lnTo>
                      <a:pt x="92" y="26"/>
                    </a:lnTo>
                    <a:lnTo>
                      <a:pt x="86" y="16"/>
                    </a:lnTo>
                    <a:lnTo>
                      <a:pt x="82" y="10"/>
                    </a:lnTo>
                    <a:lnTo>
                      <a:pt x="76" y="8"/>
                    </a:lnTo>
                    <a:lnTo>
                      <a:pt x="70" y="6"/>
                    </a:lnTo>
                    <a:lnTo>
                      <a:pt x="62" y="4"/>
                    </a:lnTo>
                    <a:lnTo>
                      <a:pt x="50" y="4"/>
                    </a:lnTo>
                    <a:lnTo>
                      <a:pt x="38" y="6"/>
                    </a:lnTo>
                    <a:lnTo>
                      <a:pt x="26" y="8"/>
                    </a:lnTo>
                    <a:lnTo>
                      <a:pt x="22" y="6"/>
                    </a:lnTo>
                    <a:lnTo>
                      <a:pt x="18" y="4"/>
                    </a:lnTo>
                    <a:lnTo>
                      <a:pt x="10" y="0"/>
                    </a:lnTo>
                    <a:lnTo>
                      <a:pt x="4" y="0"/>
                    </a:lnTo>
                    <a:lnTo>
                      <a:pt x="0" y="4"/>
                    </a:lnTo>
                    <a:lnTo>
                      <a:pt x="0" y="10"/>
                    </a:lnTo>
                    <a:lnTo>
                      <a:pt x="2" y="18"/>
                    </a:lnTo>
                    <a:lnTo>
                      <a:pt x="6" y="22"/>
                    </a:lnTo>
                    <a:lnTo>
                      <a:pt x="14" y="26"/>
                    </a:lnTo>
                    <a:lnTo>
                      <a:pt x="24" y="24"/>
                    </a:lnTo>
                    <a:lnTo>
                      <a:pt x="44" y="20"/>
                    </a:lnTo>
                    <a:lnTo>
                      <a:pt x="52" y="20"/>
                    </a:lnTo>
                    <a:lnTo>
                      <a:pt x="62" y="22"/>
                    </a:lnTo>
                    <a:lnTo>
                      <a:pt x="70" y="24"/>
                    </a:lnTo>
                    <a:lnTo>
                      <a:pt x="76" y="28"/>
                    </a:lnTo>
                    <a:lnTo>
                      <a:pt x="82" y="34"/>
                    </a:lnTo>
                    <a:lnTo>
                      <a:pt x="86" y="42"/>
                    </a:lnTo>
                    <a:lnTo>
                      <a:pt x="90" y="60"/>
                    </a:lnTo>
                    <a:lnTo>
                      <a:pt x="92" y="70"/>
                    </a:lnTo>
                    <a:lnTo>
                      <a:pt x="92" y="76"/>
                    </a:lnTo>
                    <a:close/>
                  </a:path>
                </a:pathLst>
              </a:custGeom>
              <a:solidFill>
                <a:srgbClr val="FA610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5370" name="TextBox 5"/>
            <p:cNvSpPr txBox="1">
              <a:spLocks noChangeArrowheads="1"/>
            </p:cNvSpPr>
            <p:nvPr/>
          </p:nvSpPr>
          <p:spPr bwMode="auto">
            <a:xfrm>
              <a:off x="3810000" y="3609975"/>
              <a:ext cx="185044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t>Check out my ten digits !</a:t>
              </a:r>
            </a:p>
          </p:txBody>
        </p:sp>
      </p:grpSp>
      <p:grpSp>
        <p:nvGrpSpPr>
          <p:cNvPr id="15365" name="Group 124"/>
          <p:cNvGrpSpPr>
            <a:grpSpLocks/>
          </p:cNvGrpSpPr>
          <p:nvPr/>
        </p:nvGrpSpPr>
        <p:grpSpPr bwMode="auto">
          <a:xfrm>
            <a:off x="1009514" y="2290024"/>
            <a:ext cx="1066800" cy="879475"/>
            <a:chOff x="762000" y="2576052"/>
            <a:chExt cx="1066800" cy="879475"/>
          </a:xfrm>
        </p:grpSpPr>
        <p:pic>
          <p:nvPicPr>
            <p:cNvPr id="15367" name="Picture 1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2615739"/>
              <a:ext cx="10668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130" descr="C:\Users\ghzite.MAIN\AppData\Local\Microsoft\Windows\Temporary Internet Files\Content.IE5\X663I9YE\MCj0433834000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576052"/>
              <a:ext cx="91440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6" name="Slide Number Placeholder 125"/>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4A51691-6F75-4C40-B720-84DE3B1910B2}" type="slidenum">
              <a:rPr lang="en-US" altLang="en-US"/>
              <a:pPr eaLnBrk="1" hangingPunct="1"/>
              <a:t>5</a:t>
            </a:fld>
            <a:endParaRPr lang="en-US" altLang="en-US"/>
          </a:p>
        </p:txBody>
      </p:sp>
    </p:spTree>
    <p:extLst>
      <p:ext uri="{BB962C8B-B14F-4D97-AF65-F5344CB8AC3E}">
        <p14:creationId xmlns:p14="http://schemas.microsoft.com/office/powerpoint/2010/main" val="854794415"/>
      </p:ext>
    </p:extLst>
  </p:cSld>
  <p:clrMapOvr>
    <a:masterClrMapping/>
  </p:clrMapOvr>
  <p:transition advClick="0"/>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1473200" y="228600"/>
            <a:ext cx="9163050" cy="457200"/>
          </a:xfrm>
        </p:spPr>
        <p:txBody>
          <a:bodyPr>
            <a:normAutofit fontScale="90000"/>
          </a:bodyPr>
          <a:lstStyle/>
          <a:p>
            <a:r>
              <a:rPr lang="en-US" altLang="en-US" sz="2800"/>
              <a:t>Four-Variable K-Maps</a:t>
            </a:r>
            <a:endParaRPr lang="en-GB" altLang="en-US" sz="2800"/>
          </a:p>
        </p:txBody>
      </p:sp>
      <p:sp>
        <p:nvSpPr>
          <p:cNvPr id="3076" name="Rectangle 3"/>
          <p:cNvSpPr>
            <a:spLocks noGrp="1" noChangeArrowheads="1"/>
          </p:cNvSpPr>
          <p:nvPr>
            <p:ph type="body" idx="1"/>
          </p:nvPr>
        </p:nvSpPr>
        <p:spPr>
          <a:xfrm>
            <a:off x="1473200" y="762000"/>
            <a:ext cx="9347200" cy="5562600"/>
          </a:xfrm>
          <a:ln>
            <a:solidFill>
              <a:schemeClr val="tx1"/>
            </a:solidFill>
            <a:miter lim="800000"/>
            <a:headEnd/>
            <a:tailEnd/>
          </a:ln>
        </p:spPr>
        <p:txBody>
          <a:bodyPr/>
          <a:lstStyle/>
          <a:p>
            <a:endParaRPr lang="en-GB" altLang="en-US" sz="1600"/>
          </a:p>
        </p:txBody>
      </p:sp>
      <p:graphicFrame>
        <p:nvGraphicFramePr>
          <p:cNvPr id="3074" name="Object 4"/>
          <p:cNvGraphicFramePr>
            <a:graphicFrameLocks noChangeAspect="1"/>
          </p:cNvGraphicFramePr>
          <p:nvPr/>
        </p:nvGraphicFramePr>
        <p:xfrm>
          <a:off x="1295400" y="744538"/>
          <a:ext cx="9525000" cy="5645150"/>
        </p:xfrm>
        <a:graphic>
          <a:graphicData uri="http://schemas.openxmlformats.org/presentationml/2006/ole">
            <mc:AlternateContent xmlns:mc="http://schemas.openxmlformats.org/markup-compatibility/2006">
              <mc:Choice xmlns:v="urn:schemas-microsoft-com:vml" Requires="v">
                <p:oleObj spid="_x0000_s18466" name="VISIO" r:id="rId3" imgW="8402040" imgH="4979880" progId="Visio.Drawing.6">
                  <p:embed/>
                </p:oleObj>
              </mc:Choice>
              <mc:Fallback>
                <p:oleObj name="VISIO" r:id="rId3" imgW="8402040" imgH="4979880" progId="Visio.Drawing.6">
                  <p:embed/>
                  <p:pic>
                    <p:nvPicPr>
                      <p:cNvPr id="307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744538"/>
                        <a:ext cx="9525000" cy="564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02056992"/>
      </p:ext>
    </p:extLst>
  </p:cSld>
  <p:clrMapOvr>
    <a:masterClrMapping/>
  </p:clrMapOvr>
  <p:transition advClick="0"/>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1638300" y="228600"/>
            <a:ext cx="8915400" cy="381000"/>
          </a:xfrm>
        </p:spPr>
        <p:txBody>
          <a:bodyPr>
            <a:normAutofit fontScale="90000"/>
          </a:bodyPr>
          <a:lstStyle/>
          <a:p>
            <a:r>
              <a:rPr lang="en-US" altLang="en-US" sz="2800"/>
              <a:t>Four-Variable K-Maps</a:t>
            </a:r>
            <a:endParaRPr lang="en-GB" altLang="en-US" sz="2800"/>
          </a:p>
        </p:txBody>
      </p:sp>
      <p:graphicFrame>
        <p:nvGraphicFramePr>
          <p:cNvPr id="4098" name="Object 4"/>
          <p:cNvGraphicFramePr>
            <a:graphicFrameLocks noChangeAspect="1"/>
          </p:cNvGraphicFramePr>
          <p:nvPr>
            <p:extLst>
              <p:ext uri="{D42A27DB-BD31-4B8C-83A1-F6EECF244321}">
                <p14:modId xmlns:p14="http://schemas.microsoft.com/office/powerpoint/2010/main" val="1770274517"/>
              </p:ext>
            </p:extLst>
          </p:nvPr>
        </p:nvGraphicFramePr>
        <p:xfrm>
          <a:off x="1805609" y="775253"/>
          <a:ext cx="9296400" cy="5497513"/>
        </p:xfrm>
        <a:graphic>
          <a:graphicData uri="http://schemas.openxmlformats.org/presentationml/2006/ole">
            <mc:AlternateContent xmlns:mc="http://schemas.openxmlformats.org/markup-compatibility/2006">
              <mc:Choice xmlns:v="urn:schemas-microsoft-com:vml" Requires="v">
                <p:oleObj spid="_x0000_s19490" name="VISIO" r:id="rId3" imgW="8390880" imgH="4961880" progId="Visio.Drawing.6">
                  <p:embed/>
                </p:oleObj>
              </mc:Choice>
              <mc:Fallback>
                <p:oleObj name="VISIO" r:id="rId3" imgW="8390880" imgH="4961880" progId="Visio.Drawing.6">
                  <p:embed/>
                  <p:pic>
                    <p:nvPicPr>
                      <p:cNvPr id="409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5609" y="775253"/>
                        <a:ext cx="9296400" cy="549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03079140"/>
      </p:ext>
    </p:extLst>
  </p:cSld>
  <p:clrMapOvr>
    <a:masterClrMapping/>
  </p:clrMapOvr>
  <p:transition advClick="0"/>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1600200" y="228600"/>
            <a:ext cx="8915400" cy="457200"/>
          </a:xfrm>
        </p:spPr>
        <p:txBody>
          <a:bodyPr>
            <a:normAutofit fontScale="90000"/>
          </a:bodyPr>
          <a:lstStyle/>
          <a:p>
            <a:r>
              <a:rPr lang="en-US" altLang="en-US" sz="2800"/>
              <a:t>Four-Variable K-Maps Examples</a:t>
            </a:r>
            <a:endParaRPr lang="en-GB" altLang="en-US" sz="2800"/>
          </a:p>
        </p:txBody>
      </p:sp>
      <p:sp>
        <p:nvSpPr>
          <p:cNvPr id="5124" name="Rectangle 3"/>
          <p:cNvSpPr>
            <a:spLocks noGrp="1" noChangeArrowheads="1"/>
          </p:cNvSpPr>
          <p:nvPr>
            <p:ph type="body" idx="1"/>
          </p:nvPr>
        </p:nvSpPr>
        <p:spPr>
          <a:xfrm>
            <a:off x="1638300" y="1066800"/>
            <a:ext cx="8915400" cy="5257800"/>
          </a:xfrm>
        </p:spPr>
        <p:txBody>
          <a:bodyPr/>
          <a:lstStyle/>
          <a:p>
            <a:endParaRPr lang="en-GB" altLang="en-US" sz="1600"/>
          </a:p>
        </p:txBody>
      </p:sp>
      <p:graphicFrame>
        <p:nvGraphicFramePr>
          <p:cNvPr id="5122" name="Object 4"/>
          <p:cNvGraphicFramePr>
            <a:graphicFrameLocks noChangeAspect="1"/>
          </p:cNvGraphicFramePr>
          <p:nvPr/>
        </p:nvGraphicFramePr>
        <p:xfrm>
          <a:off x="1371600" y="762001"/>
          <a:ext cx="9144000" cy="5400675"/>
        </p:xfrm>
        <a:graphic>
          <a:graphicData uri="http://schemas.openxmlformats.org/presentationml/2006/ole">
            <mc:AlternateContent xmlns:mc="http://schemas.openxmlformats.org/markup-compatibility/2006">
              <mc:Choice xmlns:v="urn:schemas-microsoft-com:vml" Requires="v">
                <p:oleObj spid="_x0000_s20514" name="Visio" r:id="rId3" imgW="7619040" imgH="4494960" progId="Visio.Drawing.11">
                  <p:embed/>
                </p:oleObj>
              </mc:Choice>
              <mc:Fallback>
                <p:oleObj name="Visio" r:id="rId3" imgW="7619040" imgH="4494960" progId="Visio.Drawing.11">
                  <p:embed/>
                  <p:pic>
                    <p:nvPicPr>
                      <p:cNvPr id="512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762001"/>
                        <a:ext cx="9144000"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49035172"/>
      </p:ext>
    </p:extLst>
  </p:cSld>
  <p:clrMapOvr>
    <a:masterClrMapping/>
  </p:clrMapOvr>
  <p:transition advClick="0"/>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1638300" y="228600"/>
            <a:ext cx="8915400" cy="457200"/>
          </a:xfrm>
        </p:spPr>
        <p:txBody>
          <a:bodyPr>
            <a:normAutofit fontScale="90000"/>
          </a:bodyPr>
          <a:lstStyle/>
          <a:p>
            <a:r>
              <a:rPr lang="en-US" altLang="en-US" sz="2800"/>
              <a:t>Four-Variable K-Maps Examples</a:t>
            </a:r>
            <a:endParaRPr lang="en-GB" altLang="en-US" sz="2800"/>
          </a:p>
        </p:txBody>
      </p:sp>
      <p:sp>
        <p:nvSpPr>
          <p:cNvPr id="6148" name="Rectangle 3"/>
          <p:cNvSpPr>
            <a:spLocks noGrp="1" noChangeArrowheads="1"/>
          </p:cNvSpPr>
          <p:nvPr>
            <p:ph type="body" idx="1"/>
          </p:nvPr>
        </p:nvSpPr>
        <p:spPr>
          <a:xfrm>
            <a:off x="1638300" y="1066800"/>
            <a:ext cx="8915400" cy="5257800"/>
          </a:xfrm>
        </p:spPr>
        <p:txBody>
          <a:bodyPr/>
          <a:lstStyle/>
          <a:p>
            <a:endParaRPr lang="en-GB" altLang="en-US" sz="1600"/>
          </a:p>
        </p:txBody>
      </p:sp>
      <p:graphicFrame>
        <p:nvGraphicFramePr>
          <p:cNvPr id="6146" name="Object 4"/>
          <p:cNvGraphicFramePr>
            <a:graphicFrameLocks noChangeAspect="1"/>
          </p:cNvGraphicFramePr>
          <p:nvPr/>
        </p:nvGraphicFramePr>
        <p:xfrm>
          <a:off x="1371600" y="762001"/>
          <a:ext cx="9372600" cy="5535613"/>
        </p:xfrm>
        <a:graphic>
          <a:graphicData uri="http://schemas.openxmlformats.org/presentationml/2006/ole">
            <mc:AlternateContent xmlns:mc="http://schemas.openxmlformats.org/markup-compatibility/2006">
              <mc:Choice xmlns:v="urn:schemas-microsoft-com:vml" Requires="v">
                <p:oleObj spid="_x0000_s21538" name="VISIO" r:id="rId3" imgW="7819200" imgH="4618800" progId="Visio.Drawing.6">
                  <p:embed/>
                </p:oleObj>
              </mc:Choice>
              <mc:Fallback>
                <p:oleObj name="VISIO" r:id="rId3" imgW="7819200" imgH="4618800" progId="Visio.Drawing.6">
                  <p:embed/>
                  <p:pic>
                    <p:nvPicPr>
                      <p:cNvPr id="614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762001"/>
                        <a:ext cx="9372600" cy="553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30696133"/>
      </p:ext>
    </p:extLst>
  </p:cSld>
  <p:clrMapOvr>
    <a:masterClrMapping/>
  </p:clrMapOvr>
  <p:transition advClick="0"/>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1447800" y="0"/>
            <a:ext cx="8915400" cy="685800"/>
          </a:xfrm>
        </p:spPr>
        <p:txBody>
          <a:bodyPr/>
          <a:lstStyle/>
          <a:p>
            <a:r>
              <a:rPr lang="en-US" altLang="en-US" sz="2800"/>
              <a:t>Four-Variable K-Maps Examples</a:t>
            </a:r>
            <a:endParaRPr lang="en-GB" altLang="en-US" sz="2800"/>
          </a:p>
        </p:txBody>
      </p:sp>
      <p:sp>
        <p:nvSpPr>
          <p:cNvPr id="7172" name="Rectangle 3"/>
          <p:cNvSpPr>
            <a:spLocks noGrp="1" noChangeArrowheads="1"/>
          </p:cNvSpPr>
          <p:nvPr>
            <p:ph type="body" idx="1"/>
          </p:nvPr>
        </p:nvSpPr>
        <p:spPr>
          <a:xfrm>
            <a:off x="1638300" y="1066800"/>
            <a:ext cx="8915400" cy="5257800"/>
          </a:xfrm>
        </p:spPr>
        <p:txBody>
          <a:bodyPr/>
          <a:lstStyle/>
          <a:p>
            <a:endParaRPr lang="en-GB" altLang="en-US" sz="1600"/>
          </a:p>
        </p:txBody>
      </p:sp>
      <p:graphicFrame>
        <p:nvGraphicFramePr>
          <p:cNvPr id="7170" name="Object 4"/>
          <p:cNvGraphicFramePr>
            <a:graphicFrameLocks noChangeAspect="1"/>
          </p:cNvGraphicFramePr>
          <p:nvPr/>
        </p:nvGraphicFramePr>
        <p:xfrm>
          <a:off x="1371600" y="762001"/>
          <a:ext cx="9372600" cy="5535613"/>
        </p:xfrm>
        <a:graphic>
          <a:graphicData uri="http://schemas.openxmlformats.org/presentationml/2006/ole">
            <mc:AlternateContent xmlns:mc="http://schemas.openxmlformats.org/markup-compatibility/2006">
              <mc:Choice xmlns:v="urn:schemas-microsoft-com:vml" Requires="v">
                <p:oleObj spid="_x0000_s22562" name="VISIO" r:id="rId3" imgW="7819200" imgH="4618800" progId="Visio.Drawing.6">
                  <p:embed/>
                </p:oleObj>
              </mc:Choice>
              <mc:Fallback>
                <p:oleObj name="VISIO" r:id="rId3" imgW="7819200" imgH="4618800" progId="Visio.Drawing.6">
                  <p:embed/>
                  <p:pic>
                    <p:nvPicPr>
                      <p:cNvPr id="717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762001"/>
                        <a:ext cx="9372600" cy="553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78617809"/>
      </p:ext>
    </p:extLst>
  </p:cSld>
  <p:clrMapOvr>
    <a:masterClrMapping/>
  </p:clrMapOvr>
  <p:transition advClick="0"/>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1447800" y="228600"/>
            <a:ext cx="9105900" cy="457200"/>
          </a:xfrm>
        </p:spPr>
        <p:txBody>
          <a:bodyPr>
            <a:normAutofit fontScale="90000"/>
          </a:bodyPr>
          <a:lstStyle/>
          <a:p>
            <a:r>
              <a:rPr lang="en-US" altLang="en-US" sz="2800"/>
              <a:t>Design of combinational digital circuits</a:t>
            </a:r>
            <a:endParaRPr lang="en-GB" altLang="en-US" sz="2800"/>
          </a:p>
        </p:txBody>
      </p:sp>
      <p:sp>
        <p:nvSpPr>
          <p:cNvPr id="8196" name="Rectangle 3"/>
          <p:cNvSpPr>
            <a:spLocks noGrp="1" noChangeArrowheads="1"/>
          </p:cNvSpPr>
          <p:nvPr>
            <p:ph type="body" idx="1"/>
          </p:nvPr>
        </p:nvSpPr>
        <p:spPr>
          <a:xfrm>
            <a:off x="1371600" y="762000"/>
            <a:ext cx="9448800" cy="5638800"/>
          </a:xfrm>
        </p:spPr>
        <p:txBody>
          <a:bodyPr/>
          <a:lstStyle/>
          <a:p>
            <a:r>
              <a:rPr lang="en-US" altLang="en-US" sz="2000"/>
              <a:t>Steps to design a combinational digital circuit:</a:t>
            </a:r>
          </a:p>
          <a:p>
            <a:pPr lvl="1">
              <a:lnSpc>
                <a:spcPct val="90000"/>
              </a:lnSpc>
            </a:pPr>
            <a:r>
              <a:rPr lang="en-US" altLang="en-US" sz="1800"/>
              <a:t>From the problem statement derive the truth table</a:t>
            </a:r>
          </a:p>
          <a:p>
            <a:pPr lvl="1">
              <a:lnSpc>
                <a:spcPct val="90000"/>
              </a:lnSpc>
            </a:pPr>
            <a:r>
              <a:rPr lang="en-US" altLang="en-US" sz="1800"/>
              <a:t>From the truth table derive the unsimplified logic expression</a:t>
            </a:r>
          </a:p>
          <a:p>
            <a:pPr lvl="1">
              <a:lnSpc>
                <a:spcPct val="90000"/>
              </a:lnSpc>
            </a:pPr>
            <a:r>
              <a:rPr lang="en-US" altLang="en-US" sz="1800"/>
              <a:t>Simplify the logic expression </a:t>
            </a:r>
          </a:p>
          <a:p>
            <a:pPr lvl="1">
              <a:lnSpc>
                <a:spcPct val="90000"/>
              </a:lnSpc>
            </a:pPr>
            <a:r>
              <a:rPr lang="en-US" altLang="en-US" sz="1800"/>
              <a:t>From the simplified expression draw the logic circuit</a:t>
            </a:r>
          </a:p>
          <a:p>
            <a:r>
              <a:rPr lang="en-US" altLang="en-US" sz="2000"/>
              <a:t>Example: Design a 3-input (A,B,C) digital circuit that will give at its output (X) a logic 1 only if the binary number formed at the input has more ones than zeros.</a:t>
            </a:r>
          </a:p>
        </p:txBody>
      </p:sp>
      <p:graphicFrame>
        <p:nvGraphicFramePr>
          <p:cNvPr id="8194" name="Object 4"/>
          <p:cNvGraphicFramePr>
            <a:graphicFrameLocks noChangeAspect="1"/>
          </p:cNvGraphicFramePr>
          <p:nvPr/>
        </p:nvGraphicFramePr>
        <p:xfrm>
          <a:off x="1676400" y="3352800"/>
          <a:ext cx="9144000" cy="3130550"/>
        </p:xfrm>
        <a:graphic>
          <a:graphicData uri="http://schemas.openxmlformats.org/presentationml/2006/ole">
            <mc:AlternateContent xmlns:mc="http://schemas.openxmlformats.org/markup-compatibility/2006">
              <mc:Choice xmlns:v="urn:schemas-microsoft-com:vml" Requires="v">
                <p:oleObj spid="_x0000_s23586" name="VISIO" r:id="rId3" imgW="8153280" imgH="2790360" progId="Visio.Drawing.6">
                  <p:embed/>
                </p:oleObj>
              </mc:Choice>
              <mc:Fallback>
                <p:oleObj name="VISIO" r:id="rId3" imgW="8153280" imgH="2790360" progId="Visio.Drawing.6">
                  <p:embed/>
                  <p:pic>
                    <p:nvPicPr>
                      <p:cNvPr id="819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352800"/>
                        <a:ext cx="9144000" cy="313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8440262"/>
      </p:ext>
    </p:extLst>
  </p:cSld>
  <p:clrMapOvr>
    <a:masterClrMapping/>
  </p:clrMapOvr>
  <p:transition advClick="0"/>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1026"/>
          <p:cNvSpPr>
            <a:spLocks noGrp="1" noChangeArrowheads="1"/>
          </p:cNvSpPr>
          <p:nvPr>
            <p:ph type="title"/>
          </p:nvPr>
        </p:nvSpPr>
        <p:spPr>
          <a:xfrm>
            <a:off x="1447800" y="228600"/>
            <a:ext cx="9105900" cy="381000"/>
          </a:xfrm>
        </p:spPr>
        <p:txBody>
          <a:bodyPr>
            <a:normAutofit fontScale="90000"/>
          </a:bodyPr>
          <a:lstStyle/>
          <a:p>
            <a:r>
              <a:rPr lang="en-US" altLang="en-US" sz="2800"/>
              <a:t>Design of combinational digital circuits (Cont.)</a:t>
            </a:r>
            <a:endParaRPr lang="en-GB" altLang="en-US" sz="2800"/>
          </a:p>
        </p:txBody>
      </p:sp>
      <p:sp>
        <p:nvSpPr>
          <p:cNvPr id="9220" name="Rectangle 1027"/>
          <p:cNvSpPr>
            <a:spLocks noGrp="1" noChangeArrowheads="1"/>
          </p:cNvSpPr>
          <p:nvPr>
            <p:ph type="body" idx="1"/>
          </p:nvPr>
        </p:nvSpPr>
        <p:spPr>
          <a:xfrm>
            <a:off x="1371600" y="762000"/>
            <a:ext cx="9144000" cy="5638800"/>
          </a:xfrm>
        </p:spPr>
        <p:txBody>
          <a:bodyPr/>
          <a:lstStyle/>
          <a:p>
            <a:pPr marL="285750" indent="-285750"/>
            <a:r>
              <a:rPr lang="en-US" altLang="en-US" sz="2000"/>
              <a:t>Example: Design a 4-input (A,B,C,D) digital circuit that will give at its output (X) a logic 1 only if the binary number formed at the input is between 2 and 9 (including).</a:t>
            </a:r>
          </a:p>
        </p:txBody>
      </p:sp>
      <p:graphicFrame>
        <p:nvGraphicFramePr>
          <p:cNvPr id="9218" name="Object 1030"/>
          <p:cNvGraphicFramePr>
            <a:graphicFrameLocks noChangeAspect="1"/>
          </p:cNvGraphicFramePr>
          <p:nvPr/>
        </p:nvGraphicFramePr>
        <p:xfrm>
          <a:off x="1447800" y="1905001"/>
          <a:ext cx="9144000" cy="4321175"/>
        </p:xfrm>
        <a:graphic>
          <a:graphicData uri="http://schemas.openxmlformats.org/presentationml/2006/ole">
            <mc:AlternateContent xmlns:mc="http://schemas.openxmlformats.org/markup-compatibility/2006">
              <mc:Choice xmlns:v="urn:schemas-microsoft-com:vml" Requires="v">
                <p:oleObj spid="_x0000_s24610" name="VISIO" r:id="rId3" imgW="8967240" imgH="4238280" progId="Visio.Drawing.6">
                  <p:embed/>
                </p:oleObj>
              </mc:Choice>
              <mc:Fallback>
                <p:oleObj name="VISIO" r:id="rId3" imgW="8967240" imgH="4238280" progId="Visio.Drawing.6">
                  <p:embed/>
                  <p:pic>
                    <p:nvPicPr>
                      <p:cNvPr id="9218" name="Object 10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905001"/>
                        <a:ext cx="9144000" cy="432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365136"/>
      </p:ext>
    </p:extLst>
  </p:cSld>
  <p:clrMapOvr>
    <a:masterClrMapping/>
  </p:clrMapOvr>
  <p:transition advClick="0"/>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1447800" y="228600"/>
            <a:ext cx="9105900" cy="381000"/>
          </a:xfrm>
        </p:spPr>
        <p:txBody>
          <a:bodyPr>
            <a:normAutofit fontScale="90000"/>
          </a:bodyPr>
          <a:lstStyle/>
          <a:p>
            <a:r>
              <a:rPr lang="en-US" altLang="en-US" sz="2800" dirty="0"/>
              <a:t>Design of combinational digital circuits (Example)</a:t>
            </a:r>
            <a:endParaRPr lang="en-GB" altLang="en-US" sz="2800" dirty="0"/>
          </a:p>
        </p:txBody>
      </p:sp>
      <p:sp>
        <p:nvSpPr>
          <p:cNvPr id="10244" name="Rectangle 3"/>
          <p:cNvSpPr>
            <a:spLocks noGrp="1" noChangeArrowheads="1"/>
          </p:cNvSpPr>
          <p:nvPr>
            <p:ph type="body" idx="1"/>
          </p:nvPr>
        </p:nvSpPr>
        <p:spPr>
          <a:xfrm>
            <a:off x="1371600" y="762000"/>
            <a:ext cx="9372600" cy="5638800"/>
          </a:xfrm>
        </p:spPr>
        <p:txBody>
          <a:bodyPr/>
          <a:lstStyle/>
          <a:p>
            <a:pPr marL="285750" indent="-285750"/>
            <a:r>
              <a:rPr lang="en-US" altLang="en-US" sz="2000" dirty="0"/>
              <a:t>Example: Design a 4-input (A,B,C,D) digital circuit that will give at its output (X) a logic 1 only if there more ones than zeros in the binary number formed at the input.</a:t>
            </a:r>
          </a:p>
        </p:txBody>
      </p:sp>
      <p:graphicFrame>
        <p:nvGraphicFramePr>
          <p:cNvPr id="10242" name="Object 5"/>
          <p:cNvGraphicFramePr>
            <a:graphicFrameLocks noChangeAspect="1"/>
          </p:cNvGraphicFramePr>
          <p:nvPr/>
        </p:nvGraphicFramePr>
        <p:xfrm>
          <a:off x="1447800" y="1828801"/>
          <a:ext cx="9366250" cy="4238625"/>
        </p:xfrm>
        <a:graphic>
          <a:graphicData uri="http://schemas.openxmlformats.org/presentationml/2006/ole">
            <mc:AlternateContent xmlns:mc="http://schemas.openxmlformats.org/markup-compatibility/2006">
              <mc:Choice xmlns:v="urn:schemas-microsoft-com:vml" Requires="v">
                <p:oleObj spid="_x0000_s25634" name="VISIO" r:id="rId3" imgW="9366120" imgH="4238280" progId="Visio.Drawing.6">
                  <p:embed/>
                </p:oleObj>
              </mc:Choice>
              <mc:Fallback>
                <p:oleObj name="VISIO" r:id="rId3" imgW="9366120" imgH="4238280" progId="Visio.Drawing.6">
                  <p:embed/>
                  <p:pic>
                    <p:nvPicPr>
                      <p:cNvPr id="10242"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828801"/>
                        <a:ext cx="9366250"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89408324"/>
      </p:ext>
    </p:extLst>
  </p:cSld>
  <p:clrMapOvr>
    <a:masterClrMapping/>
  </p:clrMapOvr>
  <p:transition advClick="0"/>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a:xfrm>
            <a:off x="1905000" y="3429000"/>
            <a:ext cx="8382000" cy="1143000"/>
          </a:xfrm>
        </p:spPr>
        <p:txBody>
          <a:bodyPr>
            <a:normAutofit fontScale="90000"/>
          </a:bodyPr>
          <a:lstStyle/>
          <a:p>
            <a:pPr algn="ctr"/>
            <a:r>
              <a:rPr lang="en-GB" altLang="en-US" sz="4800" b="1">
                <a:latin typeface="Times New Roman" panose="02020603050405020304" pitchFamily="18" charset="0"/>
              </a:rPr>
              <a:t>Flip Flops</a:t>
            </a:r>
            <a:br>
              <a:rPr lang="en-GB" altLang="en-US" sz="4800" b="1">
                <a:latin typeface="Times New Roman" panose="02020603050405020304" pitchFamily="18" charset="0"/>
              </a:rPr>
            </a:br>
            <a:endParaRPr lang="en-US" altLang="en-US" sz="4800" b="1"/>
          </a:p>
        </p:txBody>
      </p:sp>
    </p:spTree>
    <p:extLst>
      <p:ext uri="{BB962C8B-B14F-4D97-AF65-F5344CB8AC3E}">
        <p14:creationId xmlns:p14="http://schemas.microsoft.com/office/powerpoint/2010/main" val="3720644597"/>
      </p:ext>
    </p:extLst>
  </p:cSld>
  <p:clrMapOvr>
    <a:masterClrMapping/>
  </p:clrMapOvr>
  <p:transition advClick="0"/>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Grp="1" noChangeArrowheads="1"/>
          </p:cNvSpPr>
          <p:nvPr>
            <p:ph type="title"/>
          </p:nvPr>
        </p:nvSpPr>
        <p:spPr>
          <a:xfrm>
            <a:off x="457200" y="69056"/>
            <a:ext cx="10515600" cy="1325563"/>
          </a:xfrm>
        </p:spPr>
        <p:txBody>
          <a:bodyPr/>
          <a:lstStyle/>
          <a:p>
            <a:r>
              <a:rPr lang="en-GB" altLang="en-US" b="1" dirty="0" smtClean="0">
                <a:latin typeface="Times New Roman" panose="02020603050405020304" pitchFamily="18" charset="0"/>
              </a:rPr>
              <a:t>Introduction</a:t>
            </a:r>
            <a:endParaRPr lang="en-GB" altLang="en-US" dirty="0" smtClean="0"/>
          </a:p>
        </p:txBody>
      </p:sp>
      <p:sp>
        <p:nvSpPr>
          <p:cNvPr id="13318" name="Rectangle 3"/>
          <p:cNvSpPr>
            <a:spLocks noGrp="1" noChangeArrowheads="1"/>
          </p:cNvSpPr>
          <p:nvPr>
            <p:ph type="body" idx="1"/>
          </p:nvPr>
        </p:nvSpPr>
        <p:spPr>
          <a:xfrm>
            <a:off x="457200" y="1185863"/>
            <a:ext cx="7955170" cy="838200"/>
          </a:xfrm>
        </p:spPr>
        <p:txBody>
          <a:bodyPr>
            <a:normAutofit lnSpcReduction="10000"/>
          </a:bodyPr>
          <a:lstStyle/>
          <a:p>
            <a:pPr marL="0" indent="0">
              <a:buSzPct val="120000"/>
              <a:buNone/>
            </a:pPr>
            <a:r>
              <a:rPr lang="en-GB" altLang="en-US" dirty="0" smtClean="0"/>
              <a:t>A </a:t>
            </a:r>
            <a:r>
              <a:rPr lang="en-GB" altLang="en-US" b="1" dirty="0" smtClean="0">
                <a:solidFill>
                  <a:srgbClr val="0000CC"/>
                </a:solidFill>
              </a:rPr>
              <a:t>sequential circuit</a:t>
            </a:r>
            <a:r>
              <a:rPr lang="en-GB" altLang="en-US" dirty="0" smtClean="0"/>
              <a:t> consists of a </a:t>
            </a:r>
            <a:r>
              <a:rPr lang="en-GB" altLang="en-US" i="1" dirty="0" smtClean="0">
                <a:solidFill>
                  <a:srgbClr val="0000CC"/>
                </a:solidFill>
              </a:rPr>
              <a:t>feedback path</a:t>
            </a:r>
            <a:r>
              <a:rPr lang="en-GB" altLang="en-US" dirty="0" smtClean="0"/>
              <a:t>, and employs some </a:t>
            </a:r>
            <a:r>
              <a:rPr lang="en-GB" altLang="en-US" i="1" dirty="0" smtClean="0">
                <a:solidFill>
                  <a:srgbClr val="0000CC"/>
                </a:solidFill>
              </a:rPr>
              <a:t>memory elements</a:t>
            </a:r>
            <a:r>
              <a:rPr lang="en-GB" altLang="en-US" dirty="0" smtClean="0"/>
              <a:t>.</a:t>
            </a:r>
          </a:p>
        </p:txBody>
      </p:sp>
      <p:grpSp>
        <p:nvGrpSpPr>
          <p:cNvPr id="13319" name="Group 34"/>
          <p:cNvGrpSpPr>
            <a:grpSpLocks/>
          </p:cNvGrpSpPr>
          <p:nvPr/>
        </p:nvGrpSpPr>
        <p:grpSpPr bwMode="auto">
          <a:xfrm>
            <a:off x="4038600" y="2286000"/>
            <a:ext cx="4648200" cy="3265488"/>
            <a:chOff x="1584" y="1440"/>
            <a:chExt cx="2928" cy="2057"/>
          </a:xfrm>
        </p:grpSpPr>
        <p:sp>
          <p:nvSpPr>
            <p:cNvPr id="13325" name="Rectangle 4"/>
            <p:cNvSpPr>
              <a:spLocks noChangeArrowheads="1"/>
            </p:cNvSpPr>
            <p:nvPr/>
          </p:nvSpPr>
          <p:spPr bwMode="auto">
            <a:xfrm>
              <a:off x="1776" y="2112"/>
              <a:ext cx="960" cy="52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13326" name="Text Box 5"/>
            <p:cNvSpPr txBox="1">
              <a:spLocks noChangeArrowheads="1"/>
            </p:cNvSpPr>
            <p:nvPr/>
          </p:nvSpPr>
          <p:spPr bwMode="auto">
            <a:xfrm>
              <a:off x="1776" y="2208"/>
              <a:ext cx="960"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lgn="ctr"/>
              <a:r>
                <a:rPr lang="en-GB" altLang="en-US" sz="1600" b="0"/>
                <a:t>Combinational logic</a:t>
              </a:r>
              <a:r>
                <a:rPr lang="en-GB" altLang="en-US" sz="1800" b="0"/>
                <a:t> </a:t>
              </a:r>
            </a:p>
          </p:txBody>
        </p:sp>
        <p:sp>
          <p:nvSpPr>
            <p:cNvPr id="13327" name="Rectangle 6"/>
            <p:cNvSpPr>
              <a:spLocks noChangeArrowheads="1"/>
            </p:cNvSpPr>
            <p:nvPr/>
          </p:nvSpPr>
          <p:spPr bwMode="auto">
            <a:xfrm>
              <a:off x="3360" y="2112"/>
              <a:ext cx="960" cy="52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13328" name="Text Box 7"/>
            <p:cNvSpPr txBox="1">
              <a:spLocks noChangeArrowheads="1"/>
            </p:cNvSpPr>
            <p:nvPr/>
          </p:nvSpPr>
          <p:spPr bwMode="auto">
            <a:xfrm>
              <a:off x="3360" y="2208"/>
              <a:ext cx="960"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lgn="ctr"/>
              <a:r>
                <a:rPr lang="en-GB" altLang="en-US" sz="1600" b="0"/>
                <a:t>Memory elements</a:t>
              </a:r>
              <a:r>
                <a:rPr lang="en-GB" altLang="en-US" sz="1800" b="0"/>
                <a:t> </a:t>
              </a:r>
            </a:p>
          </p:txBody>
        </p:sp>
        <p:sp>
          <p:nvSpPr>
            <p:cNvPr id="13329" name="Line 8"/>
            <p:cNvSpPr>
              <a:spLocks noChangeShapeType="1"/>
            </p:cNvSpPr>
            <p:nvPr/>
          </p:nvSpPr>
          <p:spPr bwMode="auto">
            <a:xfrm>
              <a:off x="2736" y="2304"/>
              <a:ext cx="336" cy="0"/>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30" name="Line 9"/>
            <p:cNvSpPr>
              <a:spLocks noChangeShapeType="1"/>
            </p:cNvSpPr>
            <p:nvPr/>
          </p:nvSpPr>
          <p:spPr bwMode="auto">
            <a:xfrm>
              <a:off x="2736" y="2496"/>
              <a:ext cx="336" cy="0"/>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31" name="Line 10"/>
            <p:cNvSpPr>
              <a:spLocks noChangeShapeType="1"/>
            </p:cNvSpPr>
            <p:nvPr/>
          </p:nvSpPr>
          <p:spPr bwMode="auto">
            <a:xfrm>
              <a:off x="3024" y="2304"/>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32" name="Line 11"/>
            <p:cNvSpPr>
              <a:spLocks noChangeShapeType="1"/>
            </p:cNvSpPr>
            <p:nvPr/>
          </p:nvSpPr>
          <p:spPr bwMode="auto">
            <a:xfrm>
              <a:off x="3024" y="2496"/>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33" name="Line 12"/>
            <p:cNvSpPr>
              <a:spLocks noChangeShapeType="1"/>
            </p:cNvSpPr>
            <p:nvPr/>
          </p:nvSpPr>
          <p:spPr bwMode="auto">
            <a:xfrm flipV="1">
              <a:off x="1968" y="1776"/>
              <a:ext cx="0" cy="336"/>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34" name="Line 13"/>
            <p:cNvSpPr>
              <a:spLocks noChangeShapeType="1"/>
            </p:cNvSpPr>
            <p:nvPr/>
          </p:nvSpPr>
          <p:spPr bwMode="auto">
            <a:xfrm flipV="1">
              <a:off x="2256" y="1776"/>
              <a:ext cx="0" cy="336"/>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35" name="Line 14"/>
            <p:cNvSpPr>
              <a:spLocks noChangeShapeType="1"/>
            </p:cNvSpPr>
            <p:nvPr/>
          </p:nvSpPr>
          <p:spPr bwMode="auto">
            <a:xfrm flipV="1">
              <a:off x="2544" y="1776"/>
              <a:ext cx="0" cy="336"/>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36" name="Line 15"/>
            <p:cNvSpPr>
              <a:spLocks noChangeShapeType="1"/>
            </p:cNvSpPr>
            <p:nvPr/>
          </p:nvSpPr>
          <p:spPr bwMode="auto">
            <a:xfrm flipV="1">
              <a:off x="1900" y="2640"/>
              <a:ext cx="0" cy="624"/>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37" name="Line 16"/>
            <p:cNvSpPr>
              <a:spLocks noChangeShapeType="1"/>
            </p:cNvSpPr>
            <p:nvPr/>
          </p:nvSpPr>
          <p:spPr bwMode="auto">
            <a:xfrm flipV="1">
              <a:off x="2017" y="2640"/>
              <a:ext cx="0" cy="624"/>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38" name="Line 17"/>
            <p:cNvSpPr>
              <a:spLocks noChangeShapeType="1"/>
            </p:cNvSpPr>
            <p:nvPr/>
          </p:nvSpPr>
          <p:spPr bwMode="auto">
            <a:xfrm flipV="1">
              <a:off x="2135" y="2640"/>
              <a:ext cx="0" cy="624"/>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39" name="Line 18"/>
            <p:cNvSpPr>
              <a:spLocks noChangeShapeType="1"/>
            </p:cNvSpPr>
            <p:nvPr/>
          </p:nvSpPr>
          <p:spPr bwMode="auto">
            <a:xfrm flipV="1">
              <a:off x="2261" y="2640"/>
              <a:ext cx="0" cy="624"/>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40" name="Line 19"/>
            <p:cNvSpPr>
              <a:spLocks noChangeShapeType="1"/>
            </p:cNvSpPr>
            <p:nvPr/>
          </p:nvSpPr>
          <p:spPr bwMode="auto">
            <a:xfrm flipV="1">
              <a:off x="2476" y="2640"/>
              <a:ext cx="0" cy="336"/>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41" name="Line 20"/>
            <p:cNvSpPr>
              <a:spLocks noChangeShapeType="1"/>
            </p:cNvSpPr>
            <p:nvPr/>
          </p:nvSpPr>
          <p:spPr bwMode="auto">
            <a:xfrm flipV="1">
              <a:off x="2600" y="2640"/>
              <a:ext cx="0" cy="207"/>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42" name="Line 21"/>
            <p:cNvSpPr>
              <a:spLocks noChangeShapeType="1"/>
            </p:cNvSpPr>
            <p:nvPr/>
          </p:nvSpPr>
          <p:spPr bwMode="auto">
            <a:xfrm>
              <a:off x="2601" y="2837"/>
              <a:ext cx="907"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43" name="Line 22"/>
            <p:cNvSpPr>
              <a:spLocks noChangeShapeType="1"/>
            </p:cNvSpPr>
            <p:nvPr/>
          </p:nvSpPr>
          <p:spPr bwMode="auto">
            <a:xfrm>
              <a:off x="2487" y="2970"/>
              <a:ext cx="1161"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44" name="Line 23"/>
            <p:cNvSpPr>
              <a:spLocks noChangeShapeType="1"/>
            </p:cNvSpPr>
            <p:nvPr/>
          </p:nvSpPr>
          <p:spPr bwMode="auto">
            <a:xfrm flipH="1">
              <a:off x="3504" y="2640"/>
              <a:ext cx="3" cy="20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45" name="Line 25"/>
            <p:cNvSpPr>
              <a:spLocks noChangeShapeType="1"/>
            </p:cNvSpPr>
            <p:nvPr/>
          </p:nvSpPr>
          <p:spPr bwMode="auto">
            <a:xfrm>
              <a:off x="3648" y="2640"/>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46" name="Line 26"/>
            <p:cNvSpPr>
              <a:spLocks noChangeShapeType="1"/>
            </p:cNvSpPr>
            <p:nvPr/>
          </p:nvSpPr>
          <p:spPr bwMode="auto">
            <a:xfrm flipV="1">
              <a:off x="3552" y="1776"/>
              <a:ext cx="0" cy="336"/>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47" name="Line 27"/>
            <p:cNvSpPr>
              <a:spLocks noChangeShapeType="1"/>
            </p:cNvSpPr>
            <p:nvPr/>
          </p:nvSpPr>
          <p:spPr bwMode="auto">
            <a:xfrm flipV="1">
              <a:off x="3840" y="1776"/>
              <a:ext cx="0" cy="336"/>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48" name="Line 28"/>
            <p:cNvSpPr>
              <a:spLocks noChangeShapeType="1"/>
            </p:cNvSpPr>
            <p:nvPr/>
          </p:nvSpPr>
          <p:spPr bwMode="auto">
            <a:xfrm flipV="1">
              <a:off x="4128" y="1776"/>
              <a:ext cx="0" cy="336"/>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49" name="Text Box 29"/>
            <p:cNvSpPr txBox="1">
              <a:spLocks noChangeArrowheads="1"/>
            </p:cNvSpPr>
            <p:nvPr/>
          </p:nvSpPr>
          <p:spPr bwMode="auto">
            <a:xfrm>
              <a:off x="1776" y="1440"/>
              <a:ext cx="960"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lgn="ctr"/>
              <a:r>
                <a:rPr lang="en-GB" altLang="en-US" sz="1600" b="0"/>
                <a:t>Combinational outputs</a:t>
              </a:r>
              <a:r>
                <a:rPr lang="en-GB" altLang="en-US" sz="1800" b="0"/>
                <a:t> </a:t>
              </a:r>
            </a:p>
          </p:txBody>
        </p:sp>
        <p:sp>
          <p:nvSpPr>
            <p:cNvPr id="13350" name="Text Box 30"/>
            <p:cNvSpPr txBox="1">
              <a:spLocks noChangeArrowheads="1"/>
            </p:cNvSpPr>
            <p:nvPr/>
          </p:nvSpPr>
          <p:spPr bwMode="auto">
            <a:xfrm>
              <a:off x="3264" y="1536"/>
              <a:ext cx="110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lgn="ctr"/>
              <a:r>
                <a:rPr lang="en-GB" altLang="en-US" sz="1600" b="0"/>
                <a:t>Memory outputs</a:t>
              </a:r>
              <a:r>
                <a:rPr lang="en-GB" altLang="en-US" sz="1800" b="0"/>
                <a:t> </a:t>
              </a:r>
            </a:p>
          </p:txBody>
        </p:sp>
        <p:sp>
          <p:nvSpPr>
            <p:cNvPr id="13351" name="Text Box 31"/>
            <p:cNvSpPr txBox="1">
              <a:spLocks noChangeArrowheads="1"/>
            </p:cNvSpPr>
            <p:nvPr/>
          </p:nvSpPr>
          <p:spPr bwMode="auto">
            <a:xfrm>
              <a:off x="1584" y="3264"/>
              <a:ext cx="105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lgn="ctr"/>
              <a:r>
                <a:rPr lang="en-GB" altLang="en-US" sz="1600" b="0"/>
                <a:t>External inputs</a:t>
              </a:r>
              <a:r>
                <a:rPr lang="en-GB" altLang="en-US" sz="1800" b="0"/>
                <a:t> </a:t>
              </a:r>
            </a:p>
          </p:txBody>
        </p:sp>
        <p:sp>
          <p:nvSpPr>
            <p:cNvPr id="13352" name="Rectangle 32"/>
            <p:cNvSpPr>
              <a:spLocks noChangeArrowheads="1"/>
            </p:cNvSpPr>
            <p:nvPr/>
          </p:nvSpPr>
          <p:spPr bwMode="auto">
            <a:xfrm>
              <a:off x="1584" y="2016"/>
              <a:ext cx="2928" cy="1056"/>
            </a:xfrm>
            <a:prstGeom prst="rect">
              <a:avLst/>
            </a:prstGeom>
            <a:noFill/>
            <a:ln w="190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sp>
        <p:nvSpPr>
          <p:cNvPr id="13320" name="Rectangle 35"/>
          <p:cNvSpPr>
            <a:spLocks noChangeArrowheads="1"/>
          </p:cNvSpPr>
          <p:nvPr/>
        </p:nvSpPr>
        <p:spPr bwMode="auto">
          <a:xfrm>
            <a:off x="3200400" y="5638800"/>
            <a:ext cx="7010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spcBef>
                <a:spcPct val="20000"/>
              </a:spcBef>
              <a:buClr>
                <a:schemeClr val="accent1"/>
              </a:buClr>
              <a:buSzPct val="70000"/>
              <a:buFont typeface="Monotype Sorts" pitchFamily="2" charset="2"/>
              <a:buNone/>
            </a:pPr>
            <a:r>
              <a:rPr kumimoji="1" lang="en-GB" altLang="en-US" sz="2000" b="0"/>
              <a:t>Sequential circuit = Combinational logic + Memory Elements</a:t>
            </a:r>
            <a:endParaRPr kumimoji="1" lang="en-GB" altLang="en-US" sz="2400" b="0"/>
          </a:p>
        </p:txBody>
      </p:sp>
    </p:spTree>
    <p:extLst>
      <p:ext uri="{BB962C8B-B14F-4D97-AF65-F5344CB8AC3E}">
        <p14:creationId xmlns:p14="http://schemas.microsoft.com/office/powerpoint/2010/main" val="27757064"/>
      </p:ext>
    </p:extLst>
  </p:cSld>
  <p:clrMapOvr>
    <a:masterClrMapping/>
  </p:clrMapOvr>
  <p:transition advClick="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sz="4000"/>
              <a:t>Converting To and From Decimal</a:t>
            </a:r>
          </a:p>
        </p:txBody>
      </p:sp>
      <p:grpSp>
        <p:nvGrpSpPr>
          <p:cNvPr id="2" name="Group 44"/>
          <p:cNvGrpSpPr>
            <a:grpSpLocks/>
          </p:cNvGrpSpPr>
          <p:nvPr/>
        </p:nvGrpSpPr>
        <p:grpSpPr bwMode="auto">
          <a:xfrm>
            <a:off x="1143000" y="498476"/>
            <a:ext cx="5105400" cy="5445125"/>
            <a:chOff x="-381000" y="498475"/>
            <a:chExt cx="5105400" cy="5445125"/>
          </a:xfrm>
        </p:grpSpPr>
        <p:sp>
          <p:nvSpPr>
            <p:cNvPr id="5" name="Arc 4"/>
            <p:cNvSpPr/>
            <p:nvPr/>
          </p:nvSpPr>
          <p:spPr>
            <a:xfrm>
              <a:off x="-381000" y="498475"/>
              <a:ext cx="3657600" cy="3657600"/>
            </a:xfrm>
            <a:prstGeom prst="arc">
              <a:avLst>
                <a:gd name="adj1" fmla="val 732268"/>
                <a:gd name="adj2" fmla="val 3549544"/>
              </a:avLst>
            </a:prstGeom>
            <a:ln w="19050">
              <a:solidFill>
                <a:srgbClr val="0000FF"/>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6" name="Arc 5"/>
            <p:cNvSpPr/>
            <p:nvPr/>
          </p:nvSpPr>
          <p:spPr>
            <a:xfrm>
              <a:off x="1600200" y="2286000"/>
              <a:ext cx="3124200" cy="3657600"/>
            </a:xfrm>
            <a:prstGeom prst="arc">
              <a:avLst>
                <a:gd name="adj1" fmla="val 11862288"/>
                <a:gd name="adj2" fmla="val 15662409"/>
              </a:avLst>
            </a:prstGeom>
            <a:ln w="19050">
              <a:solidFill>
                <a:srgbClr val="0000FF"/>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6413" name="TextBox 43"/>
            <p:cNvSpPr txBox="1">
              <a:spLocks noChangeArrowheads="1"/>
            </p:cNvSpPr>
            <p:nvPr/>
          </p:nvSpPr>
          <p:spPr bwMode="auto">
            <a:xfrm>
              <a:off x="1371600" y="2589213"/>
              <a:ext cx="114300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b="1"/>
                <a:t>Successive </a:t>
              </a:r>
            </a:p>
            <a:p>
              <a:pPr algn="ctr" eaLnBrk="1" hangingPunct="1"/>
              <a:r>
                <a:rPr lang="en-US" altLang="en-US" sz="1200" b="1"/>
                <a:t>Division</a:t>
              </a:r>
            </a:p>
          </p:txBody>
        </p:sp>
        <p:sp>
          <p:nvSpPr>
            <p:cNvPr id="16414" name="TextBox 58"/>
            <p:cNvSpPr txBox="1">
              <a:spLocks noChangeArrowheads="1"/>
            </p:cNvSpPr>
            <p:nvPr/>
          </p:nvSpPr>
          <p:spPr bwMode="auto">
            <a:xfrm>
              <a:off x="2362200" y="3006725"/>
              <a:ext cx="1180131"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b="1"/>
                <a:t>Weighted </a:t>
              </a:r>
            </a:p>
            <a:p>
              <a:pPr algn="ctr" eaLnBrk="1" hangingPunct="1"/>
              <a:r>
                <a:rPr lang="en-US" altLang="en-US" sz="1200" b="1"/>
                <a:t>Multiplication</a:t>
              </a:r>
            </a:p>
          </p:txBody>
        </p:sp>
        <p:grpSp>
          <p:nvGrpSpPr>
            <p:cNvPr id="16415" name="Group 38"/>
            <p:cNvGrpSpPr>
              <a:grpSpLocks/>
            </p:cNvGrpSpPr>
            <p:nvPr/>
          </p:nvGrpSpPr>
          <p:grpSpPr bwMode="auto">
            <a:xfrm>
              <a:off x="106363" y="3770313"/>
              <a:ext cx="2560637" cy="1006475"/>
              <a:chOff x="106363" y="3770313"/>
              <a:chExt cx="2560637" cy="1006475"/>
            </a:xfrm>
          </p:grpSpPr>
          <p:sp>
            <p:nvSpPr>
              <p:cNvPr id="16416" name="TextBox 124"/>
              <p:cNvSpPr txBox="1">
                <a:spLocks noChangeArrowheads="1"/>
              </p:cNvSpPr>
              <p:nvPr/>
            </p:nvSpPr>
            <p:spPr bwMode="auto">
              <a:xfrm>
                <a:off x="838200" y="3957935"/>
                <a:ext cx="1016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t>Octal</a:t>
                </a:r>
                <a:r>
                  <a:rPr lang="en-US" altLang="en-US" sz="2400" baseline="-25000"/>
                  <a:t>8</a:t>
                </a:r>
              </a:p>
            </p:txBody>
          </p:sp>
          <p:sp>
            <p:nvSpPr>
              <p:cNvPr id="11" name="Oval 10"/>
              <p:cNvSpPr/>
              <p:nvPr/>
            </p:nvSpPr>
            <p:spPr bwMode="auto">
              <a:xfrm>
                <a:off x="106363" y="3770313"/>
                <a:ext cx="2560637" cy="10064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6418" name="TextBox 62"/>
              <p:cNvSpPr txBox="1">
                <a:spLocks noChangeArrowheads="1"/>
              </p:cNvSpPr>
              <p:nvPr/>
            </p:nvSpPr>
            <p:spPr bwMode="auto">
              <a:xfrm>
                <a:off x="822652" y="4419600"/>
                <a:ext cx="108234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100" b="1"/>
                  <a:t>0 1 2 3 4 5 6 7</a:t>
                </a:r>
              </a:p>
            </p:txBody>
          </p:sp>
        </p:grpSp>
      </p:grpSp>
      <p:grpSp>
        <p:nvGrpSpPr>
          <p:cNvPr id="4" name="Group 45"/>
          <p:cNvGrpSpPr>
            <a:grpSpLocks/>
          </p:cNvGrpSpPr>
          <p:nvPr/>
        </p:nvGrpSpPr>
        <p:grpSpPr bwMode="auto">
          <a:xfrm>
            <a:off x="5486400" y="498476"/>
            <a:ext cx="5094288" cy="5445125"/>
            <a:chOff x="3962400" y="498475"/>
            <a:chExt cx="5094288" cy="5445125"/>
          </a:xfrm>
        </p:grpSpPr>
        <p:sp>
          <p:nvSpPr>
            <p:cNvPr id="14" name="Arc 13"/>
            <p:cNvSpPr/>
            <p:nvPr/>
          </p:nvSpPr>
          <p:spPr>
            <a:xfrm flipH="1">
              <a:off x="3962400" y="2286000"/>
              <a:ext cx="3124200" cy="3657600"/>
            </a:xfrm>
            <a:prstGeom prst="arc">
              <a:avLst>
                <a:gd name="adj1" fmla="val 11862288"/>
                <a:gd name="adj2" fmla="val 15662409"/>
              </a:avLst>
            </a:prstGeom>
            <a:ln w="19050">
              <a:solidFill>
                <a:srgbClr val="0000FF"/>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5" name="Arc 14"/>
            <p:cNvSpPr/>
            <p:nvPr/>
          </p:nvSpPr>
          <p:spPr>
            <a:xfrm flipH="1">
              <a:off x="5399088" y="498475"/>
              <a:ext cx="3657600" cy="3657600"/>
            </a:xfrm>
            <a:prstGeom prst="arc">
              <a:avLst>
                <a:gd name="adj1" fmla="val 732268"/>
                <a:gd name="adj2" fmla="val 3549544"/>
              </a:avLst>
            </a:prstGeom>
            <a:ln w="19050">
              <a:solidFill>
                <a:srgbClr val="0000FF"/>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6405" name="TextBox 44"/>
            <p:cNvSpPr txBox="1">
              <a:spLocks noChangeArrowheads="1"/>
            </p:cNvSpPr>
            <p:nvPr/>
          </p:nvSpPr>
          <p:spPr bwMode="auto">
            <a:xfrm>
              <a:off x="5181600" y="3006725"/>
              <a:ext cx="106680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b="1"/>
                <a:t>Successive </a:t>
              </a:r>
            </a:p>
            <a:p>
              <a:pPr algn="ctr" eaLnBrk="1" hangingPunct="1"/>
              <a:r>
                <a:rPr lang="en-US" altLang="en-US" sz="1200" b="1"/>
                <a:t>Division</a:t>
              </a:r>
            </a:p>
          </p:txBody>
        </p:sp>
        <p:grpSp>
          <p:nvGrpSpPr>
            <p:cNvPr id="16406" name="Group 41"/>
            <p:cNvGrpSpPr>
              <a:grpSpLocks/>
            </p:cNvGrpSpPr>
            <p:nvPr/>
          </p:nvGrpSpPr>
          <p:grpSpPr bwMode="auto">
            <a:xfrm>
              <a:off x="6096000" y="3770313"/>
              <a:ext cx="2560638" cy="1006475"/>
              <a:chOff x="6096000" y="3770313"/>
              <a:chExt cx="2560638" cy="1006475"/>
            </a:xfrm>
          </p:grpSpPr>
          <p:sp>
            <p:nvSpPr>
              <p:cNvPr id="16408" name="TextBox 126"/>
              <p:cNvSpPr txBox="1">
                <a:spLocks noChangeArrowheads="1"/>
              </p:cNvSpPr>
              <p:nvPr/>
            </p:nvSpPr>
            <p:spPr bwMode="auto">
              <a:xfrm>
                <a:off x="6312725" y="3962400"/>
                <a:ext cx="22525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aseline="-25000"/>
                  <a:t> </a:t>
                </a:r>
                <a:r>
                  <a:rPr lang="en-US" altLang="en-US" sz="2400"/>
                  <a:t>Hexadecimal</a:t>
                </a:r>
                <a:r>
                  <a:rPr lang="en-US" altLang="en-US" sz="2400" baseline="-25000"/>
                  <a:t>16</a:t>
                </a:r>
              </a:p>
            </p:txBody>
          </p:sp>
          <p:sp>
            <p:nvSpPr>
              <p:cNvPr id="20" name="Oval 19"/>
              <p:cNvSpPr/>
              <p:nvPr/>
            </p:nvSpPr>
            <p:spPr bwMode="auto">
              <a:xfrm>
                <a:off x="6096000" y="3770313"/>
                <a:ext cx="2560638" cy="10064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p>
            </p:txBody>
          </p:sp>
          <p:sp>
            <p:nvSpPr>
              <p:cNvPr id="16410" name="TextBox 60"/>
              <p:cNvSpPr txBox="1">
                <a:spLocks noChangeArrowheads="1"/>
              </p:cNvSpPr>
              <p:nvPr/>
            </p:nvSpPr>
            <p:spPr bwMode="auto">
              <a:xfrm>
                <a:off x="6348350" y="4386590"/>
                <a:ext cx="21226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100" b="1"/>
                  <a:t>0 1 2 3 4 5 6 7 8 9 A B C D E F</a:t>
                </a:r>
              </a:p>
            </p:txBody>
          </p:sp>
        </p:grpSp>
        <p:sp>
          <p:nvSpPr>
            <p:cNvPr id="16407" name="TextBox 64"/>
            <p:cNvSpPr txBox="1">
              <a:spLocks noChangeArrowheads="1"/>
            </p:cNvSpPr>
            <p:nvPr/>
          </p:nvSpPr>
          <p:spPr bwMode="auto">
            <a:xfrm>
              <a:off x="6172200" y="2589213"/>
              <a:ext cx="1180131"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b="1"/>
                <a:t>Weighted </a:t>
              </a:r>
            </a:p>
            <a:p>
              <a:pPr algn="ctr" eaLnBrk="1" hangingPunct="1"/>
              <a:r>
                <a:rPr lang="en-US" altLang="en-US" sz="1200" b="1"/>
                <a:t>Multiplication</a:t>
              </a:r>
            </a:p>
          </p:txBody>
        </p:sp>
      </p:grpSp>
      <p:grpSp>
        <p:nvGrpSpPr>
          <p:cNvPr id="16389" name="Group 43"/>
          <p:cNvGrpSpPr>
            <a:grpSpLocks/>
          </p:cNvGrpSpPr>
          <p:nvPr/>
        </p:nvGrpSpPr>
        <p:grpSpPr bwMode="auto">
          <a:xfrm>
            <a:off x="2895600" y="1828800"/>
            <a:ext cx="5943600" cy="3657600"/>
            <a:chOff x="1371600" y="1828800"/>
            <a:chExt cx="5943600" cy="3657600"/>
          </a:xfrm>
        </p:grpSpPr>
        <p:sp>
          <p:nvSpPr>
            <p:cNvPr id="23" name="Arc 22"/>
            <p:cNvSpPr/>
            <p:nvPr/>
          </p:nvSpPr>
          <p:spPr bwMode="auto">
            <a:xfrm flipH="1">
              <a:off x="3657600" y="1828800"/>
              <a:ext cx="3657600" cy="3657600"/>
            </a:xfrm>
            <a:prstGeom prst="arc">
              <a:avLst>
                <a:gd name="adj1" fmla="val 20115699"/>
                <a:gd name="adj2" fmla="val 1404073"/>
              </a:avLst>
            </a:prstGeom>
            <a:ln w="19050">
              <a:solidFill>
                <a:srgbClr val="0000FF"/>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4" name="Arc 23"/>
            <p:cNvSpPr/>
            <p:nvPr/>
          </p:nvSpPr>
          <p:spPr bwMode="auto">
            <a:xfrm>
              <a:off x="1371600" y="1828800"/>
              <a:ext cx="3657600" cy="3657600"/>
            </a:xfrm>
            <a:prstGeom prst="arc">
              <a:avLst>
                <a:gd name="adj1" fmla="val 20115699"/>
                <a:gd name="adj2" fmla="val 1404073"/>
              </a:avLst>
            </a:prstGeom>
            <a:ln w="19050">
              <a:solidFill>
                <a:srgbClr val="0000FF"/>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6393" name="TextBox 41"/>
            <p:cNvSpPr txBox="1">
              <a:spLocks noChangeArrowheads="1"/>
            </p:cNvSpPr>
            <p:nvPr/>
          </p:nvSpPr>
          <p:spPr bwMode="auto">
            <a:xfrm>
              <a:off x="3200400" y="3500735"/>
              <a:ext cx="1066800"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b="1"/>
                <a:t>Successive </a:t>
              </a:r>
            </a:p>
            <a:p>
              <a:pPr algn="ctr" eaLnBrk="1" hangingPunct="1"/>
              <a:r>
                <a:rPr lang="en-US" altLang="en-US" sz="1200" b="1"/>
                <a:t>Division</a:t>
              </a:r>
            </a:p>
          </p:txBody>
        </p:sp>
        <p:sp>
          <p:nvSpPr>
            <p:cNvPr id="16394" name="TextBox 42"/>
            <p:cNvSpPr txBox="1">
              <a:spLocks noChangeArrowheads="1"/>
            </p:cNvSpPr>
            <p:nvPr/>
          </p:nvSpPr>
          <p:spPr bwMode="auto">
            <a:xfrm>
              <a:off x="4416876" y="3500735"/>
              <a:ext cx="1180131"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b="1"/>
                <a:t>Weighted </a:t>
              </a:r>
            </a:p>
            <a:p>
              <a:pPr algn="ctr" eaLnBrk="1" hangingPunct="1"/>
              <a:r>
                <a:rPr lang="en-US" altLang="en-US" sz="1200" b="1"/>
                <a:t>Multiplication</a:t>
              </a:r>
            </a:p>
          </p:txBody>
        </p:sp>
        <p:grpSp>
          <p:nvGrpSpPr>
            <p:cNvPr id="16395" name="Group 37"/>
            <p:cNvGrpSpPr>
              <a:grpSpLocks/>
            </p:cNvGrpSpPr>
            <p:nvPr/>
          </p:nvGrpSpPr>
          <p:grpSpPr bwMode="auto">
            <a:xfrm>
              <a:off x="3062288" y="4419600"/>
              <a:ext cx="2562225" cy="1006475"/>
              <a:chOff x="3062288" y="4419600"/>
              <a:chExt cx="2562225" cy="1006475"/>
            </a:xfrm>
          </p:grpSpPr>
          <p:sp>
            <p:nvSpPr>
              <p:cNvPr id="16400" name="TextBox 139"/>
              <p:cNvSpPr txBox="1">
                <a:spLocks noChangeArrowheads="1"/>
              </p:cNvSpPr>
              <p:nvPr/>
            </p:nvSpPr>
            <p:spPr bwMode="auto">
              <a:xfrm>
                <a:off x="3813206" y="4572000"/>
                <a:ext cx="11721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t>Binary</a:t>
                </a:r>
                <a:r>
                  <a:rPr lang="en-US" altLang="en-US" sz="2400" baseline="-25000"/>
                  <a:t>2</a:t>
                </a:r>
              </a:p>
            </p:txBody>
          </p:sp>
          <p:sp>
            <p:nvSpPr>
              <p:cNvPr id="33" name="Oval 32"/>
              <p:cNvSpPr/>
              <p:nvPr/>
            </p:nvSpPr>
            <p:spPr bwMode="auto">
              <a:xfrm>
                <a:off x="3062288" y="4419600"/>
                <a:ext cx="2562225" cy="10064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6402" name="TextBox 61"/>
              <p:cNvSpPr txBox="1">
                <a:spLocks noChangeArrowheads="1"/>
              </p:cNvSpPr>
              <p:nvPr/>
            </p:nvSpPr>
            <p:spPr bwMode="auto">
              <a:xfrm>
                <a:off x="4138613" y="5105400"/>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100" b="1"/>
                  <a:t>0 1</a:t>
                </a:r>
              </a:p>
            </p:txBody>
          </p:sp>
        </p:grpSp>
        <p:grpSp>
          <p:nvGrpSpPr>
            <p:cNvPr id="16396" name="Group 42"/>
            <p:cNvGrpSpPr>
              <a:grpSpLocks/>
            </p:cNvGrpSpPr>
            <p:nvPr/>
          </p:nvGrpSpPr>
          <p:grpSpPr bwMode="auto">
            <a:xfrm>
              <a:off x="3062288" y="1828800"/>
              <a:ext cx="2562225" cy="1006475"/>
              <a:chOff x="3062288" y="1828800"/>
              <a:chExt cx="2562225" cy="1006475"/>
            </a:xfrm>
          </p:grpSpPr>
          <p:sp>
            <p:nvSpPr>
              <p:cNvPr id="16397" name="TextBox 125"/>
              <p:cNvSpPr txBox="1">
                <a:spLocks noChangeArrowheads="1"/>
              </p:cNvSpPr>
              <p:nvPr/>
            </p:nvSpPr>
            <p:spPr bwMode="auto">
              <a:xfrm>
                <a:off x="3656806" y="1981200"/>
                <a:ext cx="15255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a:t>Decimal</a:t>
                </a:r>
                <a:r>
                  <a:rPr lang="en-US" altLang="en-US" sz="2400" baseline="-25000"/>
                  <a:t>10</a:t>
                </a:r>
              </a:p>
            </p:txBody>
          </p:sp>
          <p:sp>
            <p:nvSpPr>
              <p:cNvPr id="30" name="Oval 29"/>
              <p:cNvSpPr/>
              <p:nvPr/>
            </p:nvSpPr>
            <p:spPr bwMode="auto">
              <a:xfrm>
                <a:off x="3062288" y="1828800"/>
                <a:ext cx="2562225" cy="10064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6399" name="Rectangle 36"/>
              <p:cNvSpPr>
                <a:spLocks noChangeArrowheads="1"/>
              </p:cNvSpPr>
              <p:nvPr/>
            </p:nvSpPr>
            <p:spPr bwMode="auto">
              <a:xfrm>
                <a:off x="3674342" y="2481590"/>
                <a:ext cx="135485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100" b="1"/>
                  <a:t>0 1 2 3 4 5 6 7 8 9</a:t>
                </a:r>
              </a:p>
            </p:txBody>
          </p:sp>
        </p:grpSp>
      </p:grpSp>
      <p:sp>
        <p:nvSpPr>
          <p:cNvPr id="34" name="Slide Number Placeholder 33"/>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01B3AE4-DEF6-4D68-A407-28C422C4FD00}" type="slidenum">
              <a:rPr lang="en-US" altLang="en-US"/>
              <a:pPr eaLnBrk="1" hangingPunct="1"/>
              <a:t>6</a:t>
            </a:fld>
            <a:endParaRPr lang="en-US" altLang="en-US"/>
          </a:p>
        </p:txBody>
      </p:sp>
    </p:spTree>
    <p:extLst>
      <p:ext uri="{BB962C8B-B14F-4D97-AF65-F5344CB8AC3E}">
        <p14:creationId xmlns:p14="http://schemas.microsoft.com/office/powerpoint/2010/main" val="922382083"/>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587179176"/>
              </p:ext>
            </p:extLst>
          </p:nvPr>
        </p:nvGraphicFramePr>
        <p:xfrm>
          <a:off x="198781" y="523023"/>
          <a:ext cx="11648661" cy="6234420"/>
        </p:xfrm>
        <a:graphic>
          <a:graphicData uri="http://schemas.openxmlformats.org/drawingml/2006/table">
            <a:tbl>
              <a:tblPr firstRow="1" bandRow="1">
                <a:tableStyleId>{21E4AEA4-8DFA-4A89-87EB-49C32662AFE0}</a:tableStyleId>
              </a:tblPr>
              <a:tblGrid>
                <a:gridCol w="2557671">
                  <a:extLst>
                    <a:ext uri="{9D8B030D-6E8A-4147-A177-3AD203B41FA5}">
                      <a16:colId xmlns:a16="http://schemas.microsoft.com/office/drawing/2014/main" val="939968099"/>
                    </a:ext>
                  </a:extLst>
                </a:gridCol>
                <a:gridCol w="4200939">
                  <a:extLst>
                    <a:ext uri="{9D8B030D-6E8A-4147-A177-3AD203B41FA5}">
                      <a16:colId xmlns:a16="http://schemas.microsoft.com/office/drawing/2014/main" val="1199268975"/>
                    </a:ext>
                  </a:extLst>
                </a:gridCol>
                <a:gridCol w="4890051">
                  <a:extLst>
                    <a:ext uri="{9D8B030D-6E8A-4147-A177-3AD203B41FA5}">
                      <a16:colId xmlns:a16="http://schemas.microsoft.com/office/drawing/2014/main" val="239078739"/>
                    </a:ext>
                  </a:extLst>
                </a:gridCol>
              </a:tblGrid>
              <a:tr h="377365">
                <a:tc>
                  <a:txBody>
                    <a:bodyPr/>
                    <a:lstStyle/>
                    <a:p>
                      <a:pPr fontAlgn="b"/>
                      <a:r>
                        <a:rPr lang="en-US" sz="1600" dirty="0">
                          <a:effectLst/>
                        </a:rPr>
                        <a:t>Aspect</a:t>
                      </a:r>
                      <a:endParaRPr lang="en-US" sz="1600" b="1" dirty="0">
                        <a:effectLst/>
                      </a:endParaRPr>
                    </a:p>
                  </a:txBody>
                  <a:tcPr anchor="b"/>
                </a:tc>
                <a:tc>
                  <a:txBody>
                    <a:bodyPr/>
                    <a:lstStyle/>
                    <a:p>
                      <a:pPr fontAlgn="b"/>
                      <a:r>
                        <a:rPr lang="en-US" sz="1600">
                          <a:effectLst/>
                        </a:rPr>
                        <a:t>Combinational Circuit</a:t>
                      </a:r>
                      <a:endParaRPr lang="en-US" sz="1600" b="1">
                        <a:effectLst/>
                      </a:endParaRPr>
                    </a:p>
                  </a:txBody>
                  <a:tcPr anchor="b"/>
                </a:tc>
                <a:tc>
                  <a:txBody>
                    <a:bodyPr/>
                    <a:lstStyle/>
                    <a:p>
                      <a:pPr fontAlgn="b"/>
                      <a:r>
                        <a:rPr lang="en-US" sz="1600">
                          <a:effectLst/>
                        </a:rPr>
                        <a:t>Sequential Circuit</a:t>
                      </a:r>
                      <a:endParaRPr lang="en-US" sz="1600" b="1">
                        <a:effectLst/>
                      </a:endParaRPr>
                    </a:p>
                  </a:txBody>
                  <a:tcPr anchor="b"/>
                </a:tc>
                <a:extLst>
                  <a:ext uri="{0D108BD9-81ED-4DB2-BD59-A6C34878D82A}">
                    <a16:rowId xmlns:a16="http://schemas.microsoft.com/office/drawing/2014/main" val="3516695990"/>
                  </a:ext>
                </a:extLst>
              </a:tr>
              <a:tr h="527276">
                <a:tc>
                  <a:txBody>
                    <a:bodyPr/>
                    <a:lstStyle/>
                    <a:p>
                      <a:pPr fontAlgn="base"/>
                      <a:r>
                        <a:rPr lang="en-US" sz="1600">
                          <a:effectLst/>
                        </a:rPr>
                        <a:t>Functionality</a:t>
                      </a:r>
                    </a:p>
                  </a:txBody>
                  <a:tcPr anchor="ctr"/>
                </a:tc>
                <a:tc>
                  <a:txBody>
                    <a:bodyPr/>
                    <a:lstStyle/>
                    <a:p>
                      <a:pPr fontAlgn="base"/>
                      <a:r>
                        <a:rPr lang="en-US" sz="1600">
                          <a:effectLst/>
                        </a:rPr>
                        <a:t>Output depends only on current inputs</a:t>
                      </a:r>
                    </a:p>
                  </a:txBody>
                  <a:tcPr anchor="ctr"/>
                </a:tc>
                <a:tc>
                  <a:txBody>
                    <a:bodyPr/>
                    <a:lstStyle/>
                    <a:p>
                      <a:pPr fontAlgn="base"/>
                      <a:r>
                        <a:rPr lang="en-US" sz="1600">
                          <a:effectLst/>
                        </a:rPr>
                        <a:t>Output depends on current inputs and previous states</a:t>
                      </a:r>
                    </a:p>
                  </a:txBody>
                  <a:tcPr anchor="ctr"/>
                </a:tc>
                <a:extLst>
                  <a:ext uri="{0D108BD9-81ED-4DB2-BD59-A6C34878D82A}">
                    <a16:rowId xmlns:a16="http://schemas.microsoft.com/office/drawing/2014/main" val="828562521"/>
                  </a:ext>
                </a:extLst>
              </a:tr>
              <a:tr h="377365">
                <a:tc>
                  <a:txBody>
                    <a:bodyPr/>
                    <a:lstStyle/>
                    <a:p>
                      <a:pPr fontAlgn="base"/>
                      <a:r>
                        <a:rPr lang="en-US" sz="1600">
                          <a:effectLst/>
                        </a:rPr>
                        <a:t>Feedback</a:t>
                      </a:r>
                    </a:p>
                  </a:txBody>
                  <a:tcPr anchor="ctr"/>
                </a:tc>
                <a:tc>
                  <a:txBody>
                    <a:bodyPr/>
                    <a:lstStyle/>
                    <a:p>
                      <a:pPr fontAlgn="base"/>
                      <a:r>
                        <a:rPr lang="en-US" sz="1600">
                          <a:effectLst/>
                        </a:rPr>
                        <a:t>No feedback path</a:t>
                      </a:r>
                    </a:p>
                  </a:txBody>
                  <a:tcPr anchor="ctr"/>
                </a:tc>
                <a:tc>
                  <a:txBody>
                    <a:bodyPr/>
                    <a:lstStyle/>
                    <a:p>
                      <a:pPr fontAlgn="base"/>
                      <a:r>
                        <a:rPr lang="en-US" sz="1600">
                          <a:effectLst/>
                        </a:rPr>
                        <a:t>Contains feedback loops</a:t>
                      </a:r>
                    </a:p>
                  </a:txBody>
                  <a:tcPr anchor="ctr"/>
                </a:tc>
                <a:extLst>
                  <a:ext uri="{0D108BD9-81ED-4DB2-BD59-A6C34878D82A}">
                    <a16:rowId xmlns:a16="http://schemas.microsoft.com/office/drawing/2014/main" val="425242991"/>
                  </a:ext>
                </a:extLst>
              </a:tr>
              <a:tr h="377365">
                <a:tc>
                  <a:txBody>
                    <a:bodyPr/>
                    <a:lstStyle/>
                    <a:p>
                      <a:pPr fontAlgn="base"/>
                      <a:r>
                        <a:rPr lang="en-US" sz="1600">
                          <a:effectLst/>
                        </a:rPr>
                        <a:t>State</a:t>
                      </a:r>
                    </a:p>
                  </a:txBody>
                  <a:tcPr anchor="ctr"/>
                </a:tc>
                <a:tc>
                  <a:txBody>
                    <a:bodyPr/>
                    <a:lstStyle/>
                    <a:p>
                      <a:pPr fontAlgn="base"/>
                      <a:r>
                        <a:rPr lang="en-US" sz="1600">
                          <a:effectLst/>
                        </a:rPr>
                        <a:t>No internal state storage</a:t>
                      </a:r>
                    </a:p>
                  </a:txBody>
                  <a:tcPr anchor="ctr"/>
                </a:tc>
                <a:tc>
                  <a:txBody>
                    <a:bodyPr/>
                    <a:lstStyle/>
                    <a:p>
                      <a:pPr fontAlgn="base"/>
                      <a:r>
                        <a:rPr lang="en-US" sz="1600">
                          <a:effectLst/>
                        </a:rPr>
                        <a:t>Contains internal state storage</a:t>
                      </a:r>
                    </a:p>
                  </a:txBody>
                  <a:tcPr anchor="ctr"/>
                </a:tc>
                <a:extLst>
                  <a:ext uri="{0D108BD9-81ED-4DB2-BD59-A6C34878D82A}">
                    <a16:rowId xmlns:a16="http://schemas.microsoft.com/office/drawing/2014/main" val="1730574509"/>
                  </a:ext>
                </a:extLst>
              </a:tr>
              <a:tr h="377365">
                <a:tc>
                  <a:txBody>
                    <a:bodyPr/>
                    <a:lstStyle/>
                    <a:p>
                      <a:pPr fontAlgn="base"/>
                      <a:r>
                        <a:rPr lang="en-US" sz="1600">
                          <a:effectLst/>
                        </a:rPr>
                        <a:t>Timing</a:t>
                      </a:r>
                    </a:p>
                  </a:txBody>
                  <a:tcPr anchor="ctr"/>
                </a:tc>
                <a:tc>
                  <a:txBody>
                    <a:bodyPr/>
                    <a:lstStyle/>
                    <a:p>
                      <a:pPr fontAlgn="base"/>
                      <a:r>
                        <a:rPr lang="en-US" sz="1600">
                          <a:effectLst/>
                        </a:rPr>
                        <a:t>Operates in parallel</a:t>
                      </a:r>
                    </a:p>
                  </a:txBody>
                  <a:tcPr anchor="ctr"/>
                </a:tc>
                <a:tc>
                  <a:txBody>
                    <a:bodyPr/>
                    <a:lstStyle/>
                    <a:p>
                      <a:pPr fontAlgn="base"/>
                      <a:r>
                        <a:rPr lang="en-US" sz="1600">
                          <a:effectLst/>
                        </a:rPr>
                        <a:t>Operates sequentially</a:t>
                      </a:r>
                    </a:p>
                  </a:txBody>
                  <a:tcPr anchor="ctr"/>
                </a:tc>
                <a:extLst>
                  <a:ext uri="{0D108BD9-81ED-4DB2-BD59-A6C34878D82A}">
                    <a16:rowId xmlns:a16="http://schemas.microsoft.com/office/drawing/2014/main" val="3066810719"/>
                  </a:ext>
                </a:extLst>
              </a:tr>
              <a:tr h="527276">
                <a:tc>
                  <a:txBody>
                    <a:bodyPr/>
                    <a:lstStyle/>
                    <a:p>
                      <a:pPr fontAlgn="base"/>
                      <a:r>
                        <a:rPr lang="en-US" sz="1600">
                          <a:effectLst/>
                        </a:rPr>
                        <a:t>Timing Constraints</a:t>
                      </a:r>
                    </a:p>
                  </a:txBody>
                  <a:tcPr anchor="ctr"/>
                </a:tc>
                <a:tc>
                  <a:txBody>
                    <a:bodyPr/>
                    <a:lstStyle/>
                    <a:p>
                      <a:pPr fontAlgn="base"/>
                      <a:r>
                        <a:rPr lang="en-US" sz="1600">
                          <a:effectLst/>
                        </a:rPr>
                        <a:t>No timing constraints between inputs and outputs</a:t>
                      </a:r>
                    </a:p>
                  </a:txBody>
                  <a:tcPr anchor="ctr"/>
                </a:tc>
                <a:tc>
                  <a:txBody>
                    <a:bodyPr/>
                    <a:lstStyle/>
                    <a:p>
                      <a:pPr fontAlgn="base"/>
                      <a:r>
                        <a:rPr lang="en-US" sz="1600">
                          <a:effectLst/>
                        </a:rPr>
                        <a:t>Timing constraints based on clock signal</a:t>
                      </a:r>
                    </a:p>
                  </a:txBody>
                  <a:tcPr anchor="ctr"/>
                </a:tc>
                <a:extLst>
                  <a:ext uri="{0D108BD9-81ED-4DB2-BD59-A6C34878D82A}">
                    <a16:rowId xmlns:a16="http://schemas.microsoft.com/office/drawing/2014/main" val="3986515988"/>
                  </a:ext>
                </a:extLst>
              </a:tr>
              <a:tr h="377365">
                <a:tc>
                  <a:txBody>
                    <a:bodyPr/>
                    <a:lstStyle/>
                    <a:p>
                      <a:pPr fontAlgn="base"/>
                      <a:r>
                        <a:rPr lang="en-US" sz="1600">
                          <a:effectLst/>
                        </a:rPr>
                        <a:t>Design Complexity</a:t>
                      </a:r>
                    </a:p>
                  </a:txBody>
                  <a:tcPr anchor="ctr"/>
                </a:tc>
                <a:tc>
                  <a:txBody>
                    <a:bodyPr/>
                    <a:lstStyle/>
                    <a:p>
                      <a:pPr fontAlgn="base"/>
                      <a:r>
                        <a:rPr lang="en-US" sz="1600">
                          <a:effectLst/>
                        </a:rPr>
                        <a:t>Generally simpler to design</a:t>
                      </a:r>
                    </a:p>
                  </a:txBody>
                  <a:tcPr anchor="ctr"/>
                </a:tc>
                <a:tc>
                  <a:txBody>
                    <a:bodyPr/>
                    <a:lstStyle/>
                    <a:p>
                      <a:pPr fontAlgn="base"/>
                      <a:r>
                        <a:rPr lang="en-US" sz="1600">
                          <a:effectLst/>
                        </a:rPr>
                        <a:t>Can be more complex to design</a:t>
                      </a:r>
                    </a:p>
                  </a:txBody>
                  <a:tcPr anchor="ctr"/>
                </a:tc>
                <a:extLst>
                  <a:ext uri="{0D108BD9-81ED-4DB2-BD59-A6C34878D82A}">
                    <a16:rowId xmlns:a16="http://schemas.microsoft.com/office/drawing/2014/main" val="2132417671"/>
                  </a:ext>
                </a:extLst>
              </a:tr>
              <a:tr h="377365">
                <a:tc>
                  <a:txBody>
                    <a:bodyPr/>
                    <a:lstStyle/>
                    <a:p>
                      <a:pPr fontAlgn="base"/>
                      <a:r>
                        <a:rPr lang="en-US" sz="1600">
                          <a:effectLst/>
                        </a:rPr>
                        <a:t>Examples</a:t>
                      </a:r>
                    </a:p>
                  </a:txBody>
                  <a:tcPr anchor="ctr"/>
                </a:tc>
                <a:tc>
                  <a:txBody>
                    <a:bodyPr/>
                    <a:lstStyle/>
                    <a:p>
                      <a:pPr fontAlgn="base"/>
                      <a:r>
                        <a:rPr lang="en-US" sz="1600">
                          <a:effectLst/>
                        </a:rPr>
                        <a:t>Adders, Multiplexers</a:t>
                      </a:r>
                    </a:p>
                  </a:txBody>
                  <a:tcPr anchor="ctr"/>
                </a:tc>
                <a:tc>
                  <a:txBody>
                    <a:bodyPr/>
                    <a:lstStyle/>
                    <a:p>
                      <a:pPr fontAlgn="base"/>
                      <a:r>
                        <a:rPr lang="en-US" sz="1600">
                          <a:effectLst/>
                        </a:rPr>
                        <a:t>Flip-flops, Counters, Shift Registers</a:t>
                      </a:r>
                    </a:p>
                  </a:txBody>
                  <a:tcPr anchor="ctr"/>
                </a:tc>
                <a:extLst>
                  <a:ext uri="{0D108BD9-81ED-4DB2-BD59-A6C34878D82A}">
                    <a16:rowId xmlns:a16="http://schemas.microsoft.com/office/drawing/2014/main" val="536235731"/>
                  </a:ext>
                </a:extLst>
              </a:tr>
              <a:tr h="527276">
                <a:tc>
                  <a:txBody>
                    <a:bodyPr/>
                    <a:lstStyle/>
                    <a:p>
                      <a:pPr fontAlgn="base"/>
                      <a:r>
                        <a:rPr lang="en-US" sz="1600">
                          <a:effectLst/>
                        </a:rPr>
                        <a:t>Memory Usage</a:t>
                      </a:r>
                    </a:p>
                  </a:txBody>
                  <a:tcPr anchor="ctr"/>
                </a:tc>
                <a:tc>
                  <a:txBody>
                    <a:bodyPr/>
                    <a:lstStyle/>
                    <a:p>
                      <a:pPr fontAlgn="base"/>
                      <a:r>
                        <a:rPr lang="en-US" sz="1600">
                          <a:effectLst/>
                        </a:rPr>
                        <a:t>No memory elements required</a:t>
                      </a:r>
                    </a:p>
                  </a:txBody>
                  <a:tcPr anchor="ctr"/>
                </a:tc>
                <a:tc>
                  <a:txBody>
                    <a:bodyPr/>
                    <a:lstStyle/>
                    <a:p>
                      <a:pPr fontAlgn="base"/>
                      <a:r>
                        <a:rPr lang="en-US" sz="1600">
                          <a:effectLst/>
                        </a:rPr>
                        <a:t>Requires memory elements for state storage</a:t>
                      </a:r>
                    </a:p>
                  </a:txBody>
                  <a:tcPr anchor="ctr"/>
                </a:tc>
                <a:extLst>
                  <a:ext uri="{0D108BD9-81ED-4DB2-BD59-A6C34878D82A}">
                    <a16:rowId xmlns:a16="http://schemas.microsoft.com/office/drawing/2014/main" val="3300481849"/>
                  </a:ext>
                </a:extLst>
              </a:tr>
              <a:tr h="377365">
                <a:tc>
                  <a:txBody>
                    <a:bodyPr/>
                    <a:lstStyle/>
                    <a:p>
                      <a:pPr fontAlgn="base"/>
                      <a:r>
                        <a:rPr lang="en-US" sz="1600">
                          <a:effectLst/>
                        </a:rPr>
                        <a:t>Applications</a:t>
                      </a:r>
                    </a:p>
                  </a:txBody>
                  <a:tcPr anchor="ctr"/>
                </a:tc>
                <a:tc>
                  <a:txBody>
                    <a:bodyPr/>
                    <a:lstStyle/>
                    <a:p>
                      <a:pPr fontAlgn="base"/>
                      <a:r>
                        <a:rPr lang="en-US" sz="1600">
                          <a:effectLst/>
                        </a:rPr>
                        <a:t>Arithmetic and logic operations</a:t>
                      </a:r>
                    </a:p>
                  </a:txBody>
                  <a:tcPr anchor="ctr"/>
                </a:tc>
                <a:tc>
                  <a:txBody>
                    <a:bodyPr/>
                    <a:lstStyle/>
                    <a:p>
                      <a:pPr fontAlgn="base"/>
                      <a:r>
                        <a:rPr lang="en-US" sz="1600">
                          <a:effectLst/>
                        </a:rPr>
                        <a:t>Digital memory, Finite state machines</a:t>
                      </a:r>
                    </a:p>
                  </a:txBody>
                  <a:tcPr anchor="ctr"/>
                </a:tc>
                <a:extLst>
                  <a:ext uri="{0D108BD9-81ED-4DB2-BD59-A6C34878D82A}">
                    <a16:rowId xmlns:a16="http://schemas.microsoft.com/office/drawing/2014/main" val="3383074969"/>
                  </a:ext>
                </a:extLst>
              </a:tr>
              <a:tr h="377365">
                <a:tc>
                  <a:txBody>
                    <a:bodyPr/>
                    <a:lstStyle/>
                    <a:p>
                      <a:pPr fontAlgn="base"/>
                      <a:r>
                        <a:rPr lang="en-US" sz="1600">
                          <a:effectLst/>
                        </a:rPr>
                        <a:t>Synchronous Operation</a:t>
                      </a:r>
                    </a:p>
                  </a:txBody>
                  <a:tcPr anchor="ctr"/>
                </a:tc>
                <a:tc>
                  <a:txBody>
                    <a:bodyPr/>
                    <a:lstStyle/>
                    <a:p>
                      <a:pPr fontAlgn="base"/>
                      <a:r>
                        <a:rPr lang="en-US" sz="1600">
                          <a:effectLst/>
                        </a:rPr>
                        <a:t>Not applicable</a:t>
                      </a:r>
                    </a:p>
                  </a:txBody>
                  <a:tcPr anchor="ctr"/>
                </a:tc>
                <a:tc>
                  <a:txBody>
                    <a:bodyPr/>
                    <a:lstStyle/>
                    <a:p>
                      <a:pPr fontAlgn="base"/>
                      <a:r>
                        <a:rPr lang="en-US" sz="1600">
                          <a:effectLst/>
                        </a:rPr>
                        <a:t>Depends on clock signal for operation</a:t>
                      </a:r>
                    </a:p>
                  </a:txBody>
                  <a:tcPr anchor="ctr"/>
                </a:tc>
                <a:extLst>
                  <a:ext uri="{0D108BD9-81ED-4DB2-BD59-A6C34878D82A}">
                    <a16:rowId xmlns:a16="http://schemas.microsoft.com/office/drawing/2014/main" val="3729091611"/>
                  </a:ext>
                </a:extLst>
              </a:tr>
              <a:tr h="527276">
                <a:tc>
                  <a:txBody>
                    <a:bodyPr/>
                    <a:lstStyle/>
                    <a:p>
                      <a:pPr fontAlgn="base"/>
                      <a:r>
                        <a:rPr lang="en-US" sz="1600">
                          <a:effectLst/>
                        </a:rPr>
                        <a:t>Asynchronous Operation</a:t>
                      </a:r>
                    </a:p>
                  </a:txBody>
                  <a:tcPr anchor="ctr"/>
                </a:tc>
                <a:tc>
                  <a:txBody>
                    <a:bodyPr/>
                    <a:lstStyle/>
                    <a:p>
                      <a:pPr fontAlgn="base"/>
                      <a:r>
                        <a:rPr lang="en-US" sz="1600">
                          <a:effectLst/>
                        </a:rPr>
                        <a:t>Not applicable</a:t>
                      </a:r>
                    </a:p>
                  </a:txBody>
                  <a:tcPr anchor="ctr"/>
                </a:tc>
                <a:tc>
                  <a:txBody>
                    <a:bodyPr/>
                    <a:lstStyle/>
                    <a:p>
                      <a:pPr fontAlgn="base"/>
                      <a:r>
                        <a:rPr lang="en-US" sz="1600">
                          <a:effectLst/>
                        </a:rPr>
                        <a:t>Possible, but may lead to timing hazards</a:t>
                      </a:r>
                    </a:p>
                  </a:txBody>
                  <a:tcPr anchor="ctr"/>
                </a:tc>
                <a:extLst>
                  <a:ext uri="{0D108BD9-81ED-4DB2-BD59-A6C34878D82A}">
                    <a16:rowId xmlns:a16="http://schemas.microsoft.com/office/drawing/2014/main" val="1012979626"/>
                  </a:ext>
                </a:extLst>
              </a:tr>
              <a:tr h="527276">
                <a:tc>
                  <a:txBody>
                    <a:bodyPr/>
                    <a:lstStyle/>
                    <a:p>
                      <a:pPr fontAlgn="base"/>
                      <a:r>
                        <a:rPr lang="en-US" sz="1600">
                          <a:effectLst/>
                        </a:rPr>
                        <a:t>Output Changes</a:t>
                      </a:r>
                    </a:p>
                  </a:txBody>
                  <a:tcPr anchor="ctr"/>
                </a:tc>
                <a:tc>
                  <a:txBody>
                    <a:bodyPr/>
                    <a:lstStyle/>
                    <a:p>
                      <a:pPr fontAlgn="base"/>
                      <a:r>
                        <a:rPr lang="en-US" sz="1600">
                          <a:effectLst/>
                        </a:rPr>
                        <a:t>Immediately upon input change</a:t>
                      </a:r>
                    </a:p>
                  </a:txBody>
                  <a:tcPr anchor="ctr"/>
                </a:tc>
                <a:tc>
                  <a:txBody>
                    <a:bodyPr/>
                    <a:lstStyle/>
                    <a:p>
                      <a:pPr fontAlgn="base"/>
                      <a:r>
                        <a:rPr lang="en-US" sz="1600">
                          <a:effectLst/>
                        </a:rPr>
                        <a:t>Delayed response based on clock cycles</a:t>
                      </a:r>
                    </a:p>
                  </a:txBody>
                  <a:tcPr anchor="ctr"/>
                </a:tc>
                <a:extLst>
                  <a:ext uri="{0D108BD9-81ED-4DB2-BD59-A6C34878D82A}">
                    <a16:rowId xmlns:a16="http://schemas.microsoft.com/office/drawing/2014/main" val="3245375481"/>
                  </a:ext>
                </a:extLst>
              </a:tr>
              <a:tr h="527276">
                <a:tc>
                  <a:txBody>
                    <a:bodyPr/>
                    <a:lstStyle/>
                    <a:p>
                      <a:pPr fontAlgn="base"/>
                      <a:r>
                        <a:rPr lang="en-US" sz="1600">
                          <a:effectLst/>
                        </a:rPr>
                        <a:t>Dependency</a:t>
                      </a:r>
                    </a:p>
                  </a:txBody>
                  <a:tcPr anchor="ctr"/>
                </a:tc>
                <a:tc>
                  <a:txBody>
                    <a:bodyPr/>
                    <a:lstStyle/>
                    <a:p>
                      <a:pPr fontAlgn="base"/>
                      <a:r>
                        <a:rPr lang="en-US" sz="1600">
                          <a:effectLst/>
                        </a:rPr>
                        <a:t>Output depends only on present input values</a:t>
                      </a:r>
                    </a:p>
                  </a:txBody>
                  <a:tcPr anchor="ctr"/>
                </a:tc>
                <a:tc>
                  <a:txBody>
                    <a:bodyPr/>
                    <a:lstStyle/>
                    <a:p>
                      <a:pPr fontAlgn="base"/>
                      <a:r>
                        <a:rPr lang="en-US" sz="1600" dirty="0">
                          <a:effectLst/>
                        </a:rPr>
                        <a:t>Output depends on past and present input values</a:t>
                      </a:r>
                    </a:p>
                  </a:txBody>
                  <a:tcPr anchor="ctr"/>
                </a:tc>
                <a:extLst>
                  <a:ext uri="{0D108BD9-81ED-4DB2-BD59-A6C34878D82A}">
                    <a16:rowId xmlns:a16="http://schemas.microsoft.com/office/drawing/2014/main" val="1666390520"/>
                  </a:ext>
                </a:extLst>
              </a:tr>
            </a:tbl>
          </a:graphicData>
        </a:graphic>
      </p:graphicFrame>
      <p:sp>
        <p:nvSpPr>
          <p:cNvPr id="5" name="Rectangle 4"/>
          <p:cNvSpPr/>
          <p:nvPr/>
        </p:nvSpPr>
        <p:spPr>
          <a:xfrm>
            <a:off x="2570921" y="66260"/>
            <a:ext cx="8110331" cy="369332"/>
          </a:xfrm>
          <a:prstGeom prst="rect">
            <a:avLst/>
          </a:prstGeom>
        </p:spPr>
        <p:txBody>
          <a:bodyPr wrap="square">
            <a:spAutoFit/>
          </a:bodyPr>
          <a:lstStyle/>
          <a:p>
            <a:r>
              <a:rPr lang="en-US" b="1" dirty="0">
                <a:solidFill>
                  <a:srgbClr val="343541"/>
                </a:solidFill>
                <a:latin typeface="Söhne"/>
              </a:rPr>
              <a:t>Comparison between combinational circuit and sequential circuit </a:t>
            </a:r>
            <a:endParaRPr lang="en-US" b="1" dirty="0"/>
          </a:p>
        </p:txBody>
      </p:sp>
    </p:spTree>
    <p:extLst>
      <p:ext uri="{BB962C8B-B14F-4D97-AF65-F5344CB8AC3E}">
        <p14:creationId xmlns:p14="http://schemas.microsoft.com/office/powerpoint/2010/main" val="402376751"/>
      </p:ext>
    </p:extLst>
  </p:cSld>
  <p:clrMapOvr>
    <a:masterClrMapping/>
  </p:clrMapOvr>
  <p:transition advClick="0"/>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p:cNvSpPr>
            <a:spLocks noGrp="1" noChangeArrowheads="1"/>
          </p:cNvSpPr>
          <p:nvPr>
            <p:ph type="title"/>
          </p:nvPr>
        </p:nvSpPr>
        <p:spPr/>
        <p:txBody>
          <a:bodyPr/>
          <a:lstStyle/>
          <a:p>
            <a:r>
              <a:rPr lang="en-GB" altLang="en-US" b="1" smtClean="0">
                <a:latin typeface="Times New Roman" panose="02020603050405020304" pitchFamily="18" charset="0"/>
              </a:rPr>
              <a:t>Introduction</a:t>
            </a:r>
            <a:endParaRPr lang="en-GB" altLang="en-US" smtClean="0"/>
          </a:p>
        </p:txBody>
      </p:sp>
      <p:sp>
        <p:nvSpPr>
          <p:cNvPr id="14342" name="Rectangle 3"/>
          <p:cNvSpPr>
            <a:spLocks noGrp="1" noChangeArrowheads="1"/>
          </p:cNvSpPr>
          <p:nvPr>
            <p:ph type="body" idx="1"/>
          </p:nvPr>
        </p:nvSpPr>
        <p:spPr>
          <a:xfrm>
            <a:off x="1046922" y="1295400"/>
            <a:ext cx="9163878" cy="4641574"/>
          </a:xfrm>
        </p:spPr>
        <p:txBody>
          <a:bodyPr>
            <a:normAutofit/>
          </a:bodyPr>
          <a:lstStyle/>
          <a:p>
            <a:pPr>
              <a:buSzPct val="120000"/>
              <a:buFont typeface="Wingdings" panose="05000000000000000000" pitchFamily="2" charset="2"/>
              <a:buChar char="§"/>
            </a:pPr>
            <a:r>
              <a:rPr lang="en-GB" altLang="en-US" dirty="0" smtClean="0"/>
              <a:t>There are two types of sequential circuits:</a:t>
            </a:r>
          </a:p>
          <a:p>
            <a:pPr lvl="1">
              <a:buSzPct val="90000"/>
              <a:buFont typeface="Wingdings" panose="05000000000000000000" pitchFamily="2" charset="2"/>
              <a:buChar char="v"/>
            </a:pPr>
            <a:r>
              <a:rPr lang="en-GB" altLang="en-US" i="1" dirty="0" smtClean="0">
                <a:solidFill>
                  <a:srgbClr val="0000CC"/>
                </a:solidFill>
              </a:rPr>
              <a:t>synchronous</a:t>
            </a:r>
            <a:r>
              <a:rPr lang="en-GB" altLang="en-US" dirty="0" smtClean="0"/>
              <a:t>: outputs change only at specific time</a:t>
            </a:r>
          </a:p>
          <a:p>
            <a:pPr lvl="1">
              <a:buSzPct val="90000"/>
              <a:buFont typeface="Wingdings" panose="05000000000000000000" pitchFamily="2" charset="2"/>
              <a:buChar char="v"/>
            </a:pPr>
            <a:r>
              <a:rPr lang="en-GB" altLang="en-US" i="1" dirty="0" smtClean="0">
                <a:solidFill>
                  <a:srgbClr val="0000CC"/>
                </a:solidFill>
              </a:rPr>
              <a:t>asynchronous</a:t>
            </a:r>
            <a:r>
              <a:rPr lang="en-GB" altLang="en-US" dirty="0" smtClean="0"/>
              <a:t>: outputs change at any time</a:t>
            </a:r>
          </a:p>
          <a:p>
            <a:pPr>
              <a:spcBef>
                <a:spcPct val="40000"/>
              </a:spcBef>
              <a:buSzPct val="120000"/>
              <a:buFont typeface="Wingdings" panose="05000000000000000000" pitchFamily="2" charset="2"/>
              <a:buChar char="§"/>
            </a:pPr>
            <a:r>
              <a:rPr lang="en-GB" altLang="en-US" i="1" dirty="0" err="1" smtClean="0"/>
              <a:t>Multivibrator</a:t>
            </a:r>
            <a:r>
              <a:rPr lang="en-GB" altLang="en-US" dirty="0" smtClean="0"/>
              <a:t>: a class of sequential circuits.  They can be:</a:t>
            </a:r>
          </a:p>
          <a:p>
            <a:pPr lvl="1">
              <a:buSzPct val="90000"/>
              <a:buFont typeface="Wingdings" panose="05000000000000000000" pitchFamily="2" charset="2"/>
              <a:buChar char="v"/>
            </a:pPr>
            <a:r>
              <a:rPr lang="en-GB" altLang="en-US" i="1" dirty="0" err="1" smtClean="0">
                <a:solidFill>
                  <a:srgbClr val="0000CC"/>
                </a:solidFill>
              </a:rPr>
              <a:t>bistable</a:t>
            </a:r>
            <a:r>
              <a:rPr lang="en-GB" altLang="en-US" dirty="0" smtClean="0"/>
              <a:t> (2 stable states)</a:t>
            </a:r>
          </a:p>
          <a:p>
            <a:pPr lvl="1">
              <a:buSzPct val="90000"/>
              <a:buFont typeface="Wingdings" panose="05000000000000000000" pitchFamily="2" charset="2"/>
              <a:buChar char="v"/>
            </a:pPr>
            <a:r>
              <a:rPr lang="en-GB" altLang="en-US" i="1" dirty="0" err="1" smtClean="0">
                <a:solidFill>
                  <a:srgbClr val="0000CC"/>
                </a:solidFill>
              </a:rPr>
              <a:t>monostable</a:t>
            </a:r>
            <a:r>
              <a:rPr lang="en-GB" altLang="en-US" dirty="0" smtClean="0"/>
              <a:t> or </a:t>
            </a:r>
            <a:r>
              <a:rPr lang="en-GB" altLang="en-US" i="1" dirty="0" smtClean="0">
                <a:solidFill>
                  <a:srgbClr val="0000CC"/>
                </a:solidFill>
              </a:rPr>
              <a:t>one-shot</a:t>
            </a:r>
            <a:r>
              <a:rPr lang="en-GB" altLang="en-US" dirty="0" smtClean="0"/>
              <a:t> (1 stable state)</a:t>
            </a:r>
          </a:p>
          <a:p>
            <a:pPr lvl="1">
              <a:buSzPct val="90000"/>
              <a:buFont typeface="Wingdings" panose="05000000000000000000" pitchFamily="2" charset="2"/>
              <a:buChar char="v"/>
            </a:pPr>
            <a:r>
              <a:rPr lang="en-GB" altLang="en-US" i="1" dirty="0" err="1" smtClean="0">
                <a:solidFill>
                  <a:srgbClr val="0000CC"/>
                </a:solidFill>
              </a:rPr>
              <a:t>astable</a:t>
            </a:r>
            <a:r>
              <a:rPr lang="en-GB" altLang="en-US" dirty="0" smtClean="0"/>
              <a:t> (no stable state)</a:t>
            </a:r>
          </a:p>
          <a:p>
            <a:pPr>
              <a:spcBef>
                <a:spcPct val="40000"/>
              </a:spcBef>
              <a:buSzPct val="120000"/>
              <a:buFont typeface="Wingdings" panose="05000000000000000000" pitchFamily="2" charset="2"/>
              <a:buChar char="§"/>
            </a:pPr>
            <a:r>
              <a:rPr lang="en-GB" altLang="en-US" dirty="0" err="1" smtClean="0"/>
              <a:t>Bistable</a:t>
            </a:r>
            <a:r>
              <a:rPr lang="en-GB" altLang="en-US" dirty="0" smtClean="0"/>
              <a:t> logic devices: </a:t>
            </a:r>
            <a:r>
              <a:rPr lang="en-GB" altLang="en-US" i="1" dirty="0" smtClean="0">
                <a:solidFill>
                  <a:srgbClr val="0000CC"/>
                </a:solidFill>
              </a:rPr>
              <a:t>latches</a:t>
            </a:r>
            <a:r>
              <a:rPr lang="en-GB" altLang="en-US" dirty="0" smtClean="0"/>
              <a:t> and </a:t>
            </a:r>
            <a:r>
              <a:rPr lang="en-GB" altLang="en-US" i="1" dirty="0" smtClean="0">
                <a:solidFill>
                  <a:srgbClr val="0000CC"/>
                </a:solidFill>
              </a:rPr>
              <a:t>flip-flops</a:t>
            </a:r>
            <a:r>
              <a:rPr lang="en-GB" altLang="en-US" dirty="0" smtClean="0"/>
              <a:t>.</a:t>
            </a:r>
          </a:p>
          <a:p>
            <a:pPr>
              <a:spcBef>
                <a:spcPct val="40000"/>
              </a:spcBef>
              <a:buSzPct val="120000"/>
              <a:buFont typeface="Wingdings" panose="05000000000000000000" pitchFamily="2" charset="2"/>
              <a:buChar char="§"/>
            </a:pPr>
            <a:r>
              <a:rPr lang="en-GB" altLang="en-US" dirty="0" smtClean="0"/>
              <a:t>Latches and flip-flops differ in the method used for changing their state.</a:t>
            </a:r>
          </a:p>
        </p:txBody>
      </p:sp>
    </p:spTree>
    <p:extLst>
      <p:ext uri="{BB962C8B-B14F-4D97-AF65-F5344CB8AC3E}">
        <p14:creationId xmlns:p14="http://schemas.microsoft.com/office/powerpoint/2010/main" val="3777425609"/>
      </p:ext>
    </p:extLst>
  </p:cSld>
  <p:clrMapOvr>
    <a:masterClrMapping/>
  </p:clrMapOvr>
  <p:transition advClick="0"/>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2"/>
          <p:cNvSpPr>
            <a:spLocks noGrp="1" noChangeArrowheads="1"/>
          </p:cNvSpPr>
          <p:nvPr>
            <p:ph type="title"/>
          </p:nvPr>
        </p:nvSpPr>
        <p:spPr>
          <a:xfrm>
            <a:off x="533400" y="119856"/>
            <a:ext cx="10515600" cy="1325563"/>
          </a:xfrm>
        </p:spPr>
        <p:txBody>
          <a:bodyPr/>
          <a:lstStyle/>
          <a:p>
            <a:r>
              <a:rPr lang="en-GB" altLang="en-US" b="1" dirty="0" smtClean="0">
                <a:latin typeface="Times New Roman" panose="02020603050405020304" pitchFamily="18" charset="0"/>
              </a:rPr>
              <a:t>Memory Elements</a:t>
            </a:r>
            <a:endParaRPr lang="en-GB" altLang="en-US" dirty="0" smtClean="0"/>
          </a:p>
        </p:txBody>
      </p:sp>
      <p:sp>
        <p:nvSpPr>
          <p:cNvPr id="1031" name="Rectangle 3"/>
          <p:cNvSpPr>
            <a:spLocks noGrp="1" noChangeArrowheads="1"/>
          </p:cNvSpPr>
          <p:nvPr>
            <p:ph type="body" idx="1"/>
          </p:nvPr>
        </p:nvSpPr>
        <p:spPr>
          <a:xfrm>
            <a:off x="2667000" y="1295400"/>
            <a:ext cx="7543800" cy="2971800"/>
          </a:xfrm>
        </p:spPr>
        <p:txBody>
          <a:bodyPr>
            <a:normAutofit fontScale="92500" lnSpcReduction="10000"/>
          </a:bodyPr>
          <a:lstStyle/>
          <a:p>
            <a:pPr>
              <a:lnSpc>
                <a:spcPct val="90000"/>
              </a:lnSpc>
              <a:buSzPct val="120000"/>
              <a:buFont typeface="Wingdings" panose="05000000000000000000" pitchFamily="2" charset="2"/>
              <a:buChar char="§"/>
            </a:pPr>
            <a:r>
              <a:rPr lang="en-GB" altLang="en-US" b="1" smtClean="0">
                <a:solidFill>
                  <a:srgbClr val="0000CC"/>
                </a:solidFill>
              </a:rPr>
              <a:t>Memory element</a:t>
            </a:r>
            <a:r>
              <a:rPr lang="en-GB" altLang="en-US" smtClean="0"/>
              <a:t>: a device which can remember value indefinitely, or change value on command from its inputs.</a:t>
            </a:r>
          </a:p>
          <a:p>
            <a:pPr>
              <a:lnSpc>
                <a:spcPct val="90000"/>
              </a:lnSpc>
              <a:spcBef>
                <a:spcPct val="400000"/>
              </a:spcBef>
              <a:buSzPct val="120000"/>
              <a:buFont typeface="Wingdings" panose="05000000000000000000" pitchFamily="2" charset="2"/>
              <a:buChar char="§"/>
            </a:pPr>
            <a:r>
              <a:rPr lang="en-GB" altLang="en-US" smtClean="0">
                <a:solidFill>
                  <a:srgbClr val="0000CC"/>
                </a:solidFill>
              </a:rPr>
              <a:t>Characteristic table:</a:t>
            </a:r>
          </a:p>
        </p:txBody>
      </p:sp>
      <p:graphicFrame>
        <p:nvGraphicFramePr>
          <p:cNvPr id="1026" name="Object 38"/>
          <p:cNvGraphicFramePr>
            <a:graphicFrameLocks noChangeAspect="1"/>
          </p:cNvGraphicFramePr>
          <p:nvPr/>
        </p:nvGraphicFramePr>
        <p:xfrm>
          <a:off x="4038600" y="4191000"/>
          <a:ext cx="3316288" cy="2019300"/>
        </p:xfrm>
        <a:graphic>
          <a:graphicData uri="http://schemas.openxmlformats.org/presentationml/2006/ole">
            <mc:AlternateContent xmlns:mc="http://schemas.openxmlformats.org/markup-compatibility/2006">
              <mc:Choice xmlns:v="urn:schemas-microsoft-com:vml" Requires="v">
                <p:oleObj spid="_x0000_s8238" name="Document" r:id="rId3" imgW="3319920" imgH="2019240" progId="Word.Document.8">
                  <p:embed/>
                </p:oleObj>
              </mc:Choice>
              <mc:Fallback>
                <p:oleObj name="Document" r:id="rId3" imgW="3319920" imgH="2019240" progId="Word.Document.8">
                  <p:embed/>
                  <p:pic>
                    <p:nvPicPr>
                      <p:cNvPr id="1026" name="Object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4191000"/>
                        <a:ext cx="3316288" cy="201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32" name="Group 42"/>
          <p:cNvGrpSpPr>
            <a:grpSpLocks/>
          </p:cNvGrpSpPr>
          <p:nvPr/>
        </p:nvGrpSpPr>
        <p:grpSpPr bwMode="auto">
          <a:xfrm>
            <a:off x="3810000" y="2590800"/>
            <a:ext cx="5334000" cy="838200"/>
            <a:chOff x="1440" y="1632"/>
            <a:chExt cx="3360" cy="528"/>
          </a:xfrm>
        </p:grpSpPr>
        <p:sp>
          <p:nvSpPr>
            <p:cNvPr id="1038" name="Text Box 29"/>
            <p:cNvSpPr txBox="1">
              <a:spLocks noChangeArrowheads="1"/>
            </p:cNvSpPr>
            <p:nvPr/>
          </p:nvSpPr>
          <p:spPr bwMode="auto">
            <a:xfrm>
              <a:off x="1440" y="1805"/>
              <a:ext cx="8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lgn="ctr"/>
              <a:r>
                <a:rPr lang="en-GB" altLang="en-US" sz="1600" b="0"/>
                <a:t>command</a:t>
              </a:r>
              <a:r>
                <a:rPr lang="en-GB" altLang="en-US" sz="1800" b="0"/>
                <a:t> </a:t>
              </a:r>
            </a:p>
          </p:txBody>
        </p:sp>
        <p:sp>
          <p:nvSpPr>
            <p:cNvPr id="1039" name="Rectangle 7"/>
            <p:cNvSpPr>
              <a:spLocks noChangeArrowheads="1"/>
            </p:cNvSpPr>
            <p:nvPr/>
          </p:nvSpPr>
          <p:spPr bwMode="auto">
            <a:xfrm>
              <a:off x="2644" y="1632"/>
              <a:ext cx="860" cy="52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1040" name="Text Box 8"/>
            <p:cNvSpPr txBox="1">
              <a:spLocks noChangeArrowheads="1"/>
            </p:cNvSpPr>
            <p:nvPr/>
          </p:nvSpPr>
          <p:spPr bwMode="auto">
            <a:xfrm>
              <a:off x="2688" y="1698"/>
              <a:ext cx="76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lgn="ctr"/>
              <a:r>
                <a:rPr lang="en-GB" altLang="en-US" sz="1600" b="0"/>
                <a:t>Memory element</a:t>
              </a:r>
              <a:endParaRPr lang="en-GB" altLang="en-US" sz="1800" b="0"/>
            </a:p>
          </p:txBody>
        </p:sp>
        <p:sp>
          <p:nvSpPr>
            <p:cNvPr id="1041" name="Line 9"/>
            <p:cNvSpPr>
              <a:spLocks noChangeShapeType="1"/>
            </p:cNvSpPr>
            <p:nvPr/>
          </p:nvSpPr>
          <p:spPr bwMode="auto">
            <a:xfrm>
              <a:off x="2208" y="1901"/>
              <a:ext cx="432" cy="0"/>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42" name="Text Box 30"/>
            <p:cNvSpPr txBox="1">
              <a:spLocks noChangeArrowheads="1"/>
            </p:cNvSpPr>
            <p:nvPr/>
          </p:nvSpPr>
          <p:spPr bwMode="auto">
            <a:xfrm>
              <a:off x="3936" y="1805"/>
              <a:ext cx="8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lgn="ctr"/>
              <a:r>
                <a:rPr lang="en-GB" altLang="en-US" sz="1600" b="0"/>
                <a:t>stored value</a:t>
              </a:r>
              <a:r>
                <a:rPr lang="en-GB" altLang="en-US" sz="1800" b="0"/>
                <a:t> </a:t>
              </a:r>
            </a:p>
          </p:txBody>
        </p:sp>
        <p:sp>
          <p:nvSpPr>
            <p:cNvPr id="1043" name="Line 33"/>
            <p:cNvSpPr>
              <a:spLocks noChangeShapeType="1"/>
            </p:cNvSpPr>
            <p:nvPr/>
          </p:nvSpPr>
          <p:spPr bwMode="auto">
            <a:xfrm>
              <a:off x="3504" y="1901"/>
              <a:ext cx="432" cy="0"/>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44" name="Text Box 41"/>
            <p:cNvSpPr txBox="1">
              <a:spLocks noChangeArrowheads="1"/>
            </p:cNvSpPr>
            <p:nvPr/>
          </p:nvSpPr>
          <p:spPr bwMode="auto">
            <a:xfrm>
              <a:off x="3648" y="1680"/>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lgn="ctr"/>
              <a:r>
                <a:rPr lang="en-GB" altLang="en-US" sz="1600" b="0" i="1"/>
                <a:t>Q</a:t>
              </a:r>
              <a:endParaRPr lang="en-GB" altLang="en-US" sz="1800" b="0"/>
            </a:p>
          </p:txBody>
        </p:sp>
      </p:grpSp>
      <p:sp>
        <p:nvSpPr>
          <p:cNvPr id="1033" name="Text Box 47"/>
          <p:cNvSpPr txBox="1">
            <a:spLocks noChangeArrowheads="1"/>
          </p:cNvSpPr>
          <p:nvPr/>
        </p:nvSpPr>
        <p:spPr bwMode="auto">
          <a:xfrm>
            <a:off x="7086600" y="4419601"/>
            <a:ext cx="2667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US" altLang="en-US" sz="1800" b="0" i="1"/>
              <a:t>Q(t)</a:t>
            </a:r>
            <a:r>
              <a:rPr lang="en-US" altLang="en-US" sz="1800" b="0"/>
              <a:t>: current state</a:t>
            </a:r>
          </a:p>
          <a:p>
            <a:r>
              <a:rPr lang="en-US" altLang="en-US" sz="1800" b="0" i="1"/>
              <a:t>Q(t+1)</a:t>
            </a:r>
            <a:r>
              <a:rPr lang="en-US" altLang="en-US" sz="1800" b="0"/>
              <a:t> or </a:t>
            </a:r>
            <a:r>
              <a:rPr lang="en-US" altLang="en-US" sz="1800" b="0" i="1"/>
              <a:t>Q</a:t>
            </a:r>
            <a:r>
              <a:rPr lang="en-US" altLang="en-US" sz="1800" b="0" i="1" baseline="30000"/>
              <a:t>+</a:t>
            </a:r>
            <a:r>
              <a:rPr lang="en-US" altLang="en-US" sz="1800" b="0"/>
              <a:t>: next state</a:t>
            </a:r>
          </a:p>
        </p:txBody>
      </p:sp>
    </p:spTree>
    <p:extLst>
      <p:ext uri="{BB962C8B-B14F-4D97-AF65-F5344CB8AC3E}">
        <p14:creationId xmlns:p14="http://schemas.microsoft.com/office/powerpoint/2010/main" val="1853320937"/>
      </p:ext>
    </p:extLst>
  </p:cSld>
  <p:clrMapOvr>
    <a:masterClrMapping/>
  </p:clrMapOvr>
  <p:transition advClick="0"/>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title"/>
          </p:nvPr>
        </p:nvSpPr>
        <p:spPr/>
        <p:txBody>
          <a:bodyPr/>
          <a:lstStyle/>
          <a:p>
            <a:r>
              <a:rPr lang="en-GB" altLang="en-US" b="1" smtClean="0">
                <a:latin typeface="Times New Roman" panose="02020603050405020304" pitchFamily="18" charset="0"/>
              </a:rPr>
              <a:t>Memory Elements</a:t>
            </a:r>
            <a:endParaRPr lang="en-GB" altLang="en-US" smtClean="0"/>
          </a:p>
        </p:txBody>
      </p:sp>
      <p:sp>
        <p:nvSpPr>
          <p:cNvPr id="15366" name="Rectangle 3"/>
          <p:cNvSpPr>
            <a:spLocks noGrp="1" noChangeArrowheads="1"/>
          </p:cNvSpPr>
          <p:nvPr>
            <p:ph type="body" idx="1"/>
          </p:nvPr>
        </p:nvSpPr>
        <p:spPr>
          <a:xfrm>
            <a:off x="2667000" y="1295400"/>
            <a:ext cx="7696200" cy="3276600"/>
          </a:xfrm>
        </p:spPr>
        <p:txBody>
          <a:bodyPr>
            <a:normAutofit fontScale="92500"/>
          </a:bodyPr>
          <a:lstStyle/>
          <a:p>
            <a:pPr>
              <a:buSzPct val="120000"/>
              <a:buFont typeface="Wingdings" panose="05000000000000000000" pitchFamily="2" charset="2"/>
              <a:buChar char="§"/>
            </a:pPr>
            <a:r>
              <a:rPr lang="en-GB" altLang="en-US" smtClean="0"/>
              <a:t>Memory element with clock. Flip-flops are memory elements that change state on clock signals.</a:t>
            </a:r>
          </a:p>
          <a:p>
            <a:pPr>
              <a:spcBef>
                <a:spcPct val="500000"/>
              </a:spcBef>
              <a:buSzPct val="120000"/>
              <a:buFont typeface="Wingdings" panose="05000000000000000000" pitchFamily="2" charset="2"/>
              <a:buChar char="§"/>
            </a:pPr>
            <a:r>
              <a:rPr lang="en-GB" altLang="en-US" smtClean="0"/>
              <a:t>Clock is usually a square wave.</a:t>
            </a:r>
          </a:p>
        </p:txBody>
      </p:sp>
      <p:grpSp>
        <p:nvGrpSpPr>
          <p:cNvPr id="15367" name="Group 47"/>
          <p:cNvGrpSpPr>
            <a:grpSpLocks/>
          </p:cNvGrpSpPr>
          <p:nvPr/>
        </p:nvGrpSpPr>
        <p:grpSpPr bwMode="auto">
          <a:xfrm>
            <a:off x="3810000" y="2286000"/>
            <a:ext cx="5334000" cy="1479550"/>
            <a:chOff x="1440" y="1200"/>
            <a:chExt cx="3360" cy="932"/>
          </a:xfrm>
        </p:grpSpPr>
        <p:sp>
          <p:nvSpPr>
            <p:cNvPr id="15407" name="Text Box 7"/>
            <p:cNvSpPr txBox="1">
              <a:spLocks noChangeArrowheads="1"/>
            </p:cNvSpPr>
            <p:nvPr/>
          </p:nvSpPr>
          <p:spPr bwMode="auto">
            <a:xfrm>
              <a:off x="1440" y="1373"/>
              <a:ext cx="8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lgn="ctr"/>
              <a:r>
                <a:rPr lang="en-GB" altLang="en-US" sz="1600" b="0"/>
                <a:t>command</a:t>
              </a:r>
              <a:r>
                <a:rPr lang="en-GB" altLang="en-US" sz="1800" b="0"/>
                <a:t> </a:t>
              </a:r>
            </a:p>
          </p:txBody>
        </p:sp>
        <p:sp>
          <p:nvSpPr>
            <p:cNvPr id="15408" name="Rectangle 8"/>
            <p:cNvSpPr>
              <a:spLocks noChangeArrowheads="1"/>
            </p:cNvSpPr>
            <p:nvPr/>
          </p:nvSpPr>
          <p:spPr bwMode="auto">
            <a:xfrm>
              <a:off x="2644" y="1200"/>
              <a:ext cx="860" cy="52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15409" name="Text Box 9"/>
            <p:cNvSpPr txBox="1">
              <a:spLocks noChangeArrowheads="1"/>
            </p:cNvSpPr>
            <p:nvPr/>
          </p:nvSpPr>
          <p:spPr bwMode="auto">
            <a:xfrm>
              <a:off x="2688" y="1266"/>
              <a:ext cx="768"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lgn="ctr"/>
              <a:r>
                <a:rPr lang="en-GB" altLang="en-US" sz="1600" b="0"/>
                <a:t>Memory element</a:t>
              </a:r>
              <a:r>
                <a:rPr lang="en-GB" altLang="en-US" sz="1800" b="0"/>
                <a:t> </a:t>
              </a:r>
            </a:p>
          </p:txBody>
        </p:sp>
        <p:sp>
          <p:nvSpPr>
            <p:cNvPr id="15410" name="Line 10"/>
            <p:cNvSpPr>
              <a:spLocks noChangeShapeType="1"/>
            </p:cNvSpPr>
            <p:nvPr/>
          </p:nvSpPr>
          <p:spPr bwMode="auto">
            <a:xfrm>
              <a:off x="2208" y="1469"/>
              <a:ext cx="432" cy="0"/>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411" name="Text Box 11"/>
            <p:cNvSpPr txBox="1">
              <a:spLocks noChangeArrowheads="1"/>
            </p:cNvSpPr>
            <p:nvPr/>
          </p:nvSpPr>
          <p:spPr bwMode="auto">
            <a:xfrm>
              <a:off x="3936" y="1373"/>
              <a:ext cx="8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lgn="ctr"/>
              <a:r>
                <a:rPr lang="en-GB" altLang="en-US" sz="1600" b="0"/>
                <a:t>stored value</a:t>
              </a:r>
              <a:r>
                <a:rPr lang="en-GB" altLang="en-US" sz="1800" b="0"/>
                <a:t> </a:t>
              </a:r>
            </a:p>
          </p:txBody>
        </p:sp>
        <p:sp>
          <p:nvSpPr>
            <p:cNvPr id="15412" name="Line 12"/>
            <p:cNvSpPr>
              <a:spLocks noChangeShapeType="1"/>
            </p:cNvSpPr>
            <p:nvPr/>
          </p:nvSpPr>
          <p:spPr bwMode="auto">
            <a:xfrm>
              <a:off x="3504" y="1469"/>
              <a:ext cx="432" cy="0"/>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413" name="Text Box 13"/>
            <p:cNvSpPr txBox="1">
              <a:spLocks noChangeArrowheads="1"/>
            </p:cNvSpPr>
            <p:nvPr/>
          </p:nvSpPr>
          <p:spPr bwMode="auto">
            <a:xfrm>
              <a:off x="3648" y="1248"/>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lgn="ctr"/>
              <a:r>
                <a:rPr lang="en-GB" altLang="en-US" sz="1600" b="0" i="1"/>
                <a:t>Q</a:t>
              </a:r>
              <a:endParaRPr lang="en-GB" altLang="en-US" sz="1800" b="0"/>
            </a:p>
          </p:txBody>
        </p:sp>
        <p:sp>
          <p:nvSpPr>
            <p:cNvPr id="15414" name="Line 14"/>
            <p:cNvSpPr>
              <a:spLocks noChangeShapeType="1"/>
            </p:cNvSpPr>
            <p:nvPr/>
          </p:nvSpPr>
          <p:spPr bwMode="auto">
            <a:xfrm flipV="1">
              <a:off x="3072" y="1728"/>
              <a:ext cx="0" cy="192"/>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415" name="Text Box 15"/>
            <p:cNvSpPr txBox="1">
              <a:spLocks noChangeArrowheads="1"/>
            </p:cNvSpPr>
            <p:nvPr/>
          </p:nvSpPr>
          <p:spPr bwMode="auto">
            <a:xfrm>
              <a:off x="2880" y="1920"/>
              <a:ext cx="4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lgn="ctr"/>
              <a:r>
                <a:rPr lang="en-GB" altLang="en-US" sz="1600" b="0"/>
                <a:t>clock </a:t>
              </a:r>
            </a:p>
          </p:txBody>
        </p:sp>
      </p:grpSp>
      <p:grpSp>
        <p:nvGrpSpPr>
          <p:cNvPr id="15368" name="Group 56"/>
          <p:cNvGrpSpPr>
            <a:grpSpLocks/>
          </p:cNvGrpSpPr>
          <p:nvPr/>
        </p:nvGrpSpPr>
        <p:grpSpPr bwMode="auto">
          <a:xfrm>
            <a:off x="3810000" y="4267200"/>
            <a:ext cx="4572000" cy="1708150"/>
            <a:chOff x="1440" y="2640"/>
            <a:chExt cx="2880" cy="1076"/>
          </a:xfrm>
        </p:grpSpPr>
        <p:sp>
          <p:nvSpPr>
            <p:cNvPr id="15373" name="Line 17"/>
            <p:cNvSpPr>
              <a:spLocks noChangeShapeType="1"/>
            </p:cNvSpPr>
            <p:nvPr/>
          </p:nvSpPr>
          <p:spPr bwMode="auto">
            <a:xfrm>
              <a:off x="1440" y="3264"/>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74" name="Line 18"/>
            <p:cNvSpPr>
              <a:spLocks noChangeShapeType="1"/>
            </p:cNvSpPr>
            <p:nvPr/>
          </p:nvSpPr>
          <p:spPr bwMode="auto">
            <a:xfrm>
              <a:off x="1680" y="3024"/>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75" name="Line 19"/>
            <p:cNvSpPr>
              <a:spLocks noChangeShapeType="1"/>
            </p:cNvSpPr>
            <p:nvPr/>
          </p:nvSpPr>
          <p:spPr bwMode="auto">
            <a:xfrm rot="5400000">
              <a:off x="1560" y="3144"/>
              <a:ext cx="24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76" name="Line 20"/>
            <p:cNvSpPr>
              <a:spLocks noChangeShapeType="1"/>
            </p:cNvSpPr>
            <p:nvPr/>
          </p:nvSpPr>
          <p:spPr bwMode="auto">
            <a:xfrm>
              <a:off x="1920" y="3264"/>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77" name="Line 21"/>
            <p:cNvSpPr>
              <a:spLocks noChangeShapeType="1"/>
            </p:cNvSpPr>
            <p:nvPr/>
          </p:nvSpPr>
          <p:spPr bwMode="auto">
            <a:xfrm>
              <a:off x="2160" y="3024"/>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78" name="Line 22"/>
            <p:cNvSpPr>
              <a:spLocks noChangeShapeType="1"/>
            </p:cNvSpPr>
            <p:nvPr/>
          </p:nvSpPr>
          <p:spPr bwMode="auto">
            <a:xfrm rot="5400000">
              <a:off x="2040" y="3144"/>
              <a:ext cx="240" cy="0"/>
            </a:xfrm>
            <a:prstGeom prst="line">
              <a:avLst/>
            </a:prstGeom>
            <a:noFill/>
            <a:ln w="19050">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79" name="Line 23"/>
            <p:cNvSpPr>
              <a:spLocks noChangeShapeType="1"/>
            </p:cNvSpPr>
            <p:nvPr/>
          </p:nvSpPr>
          <p:spPr bwMode="auto">
            <a:xfrm rot="5400000">
              <a:off x="1800" y="3144"/>
              <a:ext cx="240" cy="0"/>
            </a:xfrm>
            <a:prstGeom prst="line">
              <a:avLst/>
            </a:prstGeom>
            <a:noFill/>
            <a:ln w="1905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80" name="Line 24"/>
            <p:cNvSpPr>
              <a:spLocks noChangeShapeType="1"/>
            </p:cNvSpPr>
            <p:nvPr/>
          </p:nvSpPr>
          <p:spPr bwMode="auto">
            <a:xfrm>
              <a:off x="2400" y="3264"/>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81" name="Line 25"/>
            <p:cNvSpPr>
              <a:spLocks noChangeShapeType="1"/>
            </p:cNvSpPr>
            <p:nvPr/>
          </p:nvSpPr>
          <p:spPr bwMode="auto">
            <a:xfrm>
              <a:off x="2640" y="3024"/>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82" name="Line 26"/>
            <p:cNvSpPr>
              <a:spLocks noChangeShapeType="1"/>
            </p:cNvSpPr>
            <p:nvPr/>
          </p:nvSpPr>
          <p:spPr bwMode="auto">
            <a:xfrm rot="5400000">
              <a:off x="2520" y="3144"/>
              <a:ext cx="24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83" name="Line 27"/>
            <p:cNvSpPr>
              <a:spLocks noChangeShapeType="1"/>
            </p:cNvSpPr>
            <p:nvPr/>
          </p:nvSpPr>
          <p:spPr bwMode="auto">
            <a:xfrm rot="5400000">
              <a:off x="2280" y="3144"/>
              <a:ext cx="240" cy="0"/>
            </a:xfrm>
            <a:prstGeom prst="line">
              <a:avLst/>
            </a:prstGeom>
            <a:noFill/>
            <a:ln w="1905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84" name="Line 28"/>
            <p:cNvSpPr>
              <a:spLocks noChangeShapeType="1"/>
            </p:cNvSpPr>
            <p:nvPr/>
          </p:nvSpPr>
          <p:spPr bwMode="auto">
            <a:xfrm>
              <a:off x="2880" y="3264"/>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85" name="Line 29"/>
            <p:cNvSpPr>
              <a:spLocks noChangeShapeType="1"/>
            </p:cNvSpPr>
            <p:nvPr/>
          </p:nvSpPr>
          <p:spPr bwMode="auto">
            <a:xfrm>
              <a:off x="3120" y="3024"/>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86" name="Line 30"/>
            <p:cNvSpPr>
              <a:spLocks noChangeShapeType="1"/>
            </p:cNvSpPr>
            <p:nvPr/>
          </p:nvSpPr>
          <p:spPr bwMode="auto">
            <a:xfrm rot="5400000">
              <a:off x="3000" y="3144"/>
              <a:ext cx="24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87" name="Line 31"/>
            <p:cNvSpPr>
              <a:spLocks noChangeShapeType="1"/>
            </p:cNvSpPr>
            <p:nvPr/>
          </p:nvSpPr>
          <p:spPr bwMode="auto">
            <a:xfrm rot="5400000">
              <a:off x="2760" y="3144"/>
              <a:ext cx="240" cy="0"/>
            </a:xfrm>
            <a:prstGeom prst="line">
              <a:avLst/>
            </a:prstGeom>
            <a:noFill/>
            <a:ln w="1905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88" name="Line 32"/>
            <p:cNvSpPr>
              <a:spLocks noChangeShapeType="1"/>
            </p:cNvSpPr>
            <p:nvPr/>
          </p:nvSpPr>
          <p:spPr bwMode="auto">
            <a:xfrm>
              <a:off x="3360" y="3264"/>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89" name="Line 33"/>
            <p:cNvSpPr>
              <a:spLocks noChangeShapeType="1"/>
            </p:cNvSpPr>
            <p:nvPr/>
          </p:nvSpPr>
          <p:spPr bwMode="auto">
            <a:xfrm>
              <a:off x="3600" y="3024"/>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90" name="Line 34"/>
            <p:cNvSpPr>
              <a:spLocks noChangeShapeType="1"/>
            </p:cNvSpPr>
            <p:nvPr/>
          </p:nvSpPr>
          <p:spPr bwMode="auto">
            <a:xfrm rot="5400000">
              <a:off x="3480" y="3144"/>
              <a:ext cx="24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91" name="Line 35"/>
            <p:cNvSpPr>
              <a:spLocks noChangeShapeType="1"/>
            </p:cNvSpPr>
            <p:nvPr/>
          </p:nvSpPr>
          <p:spPr bwMode="auto">
            <a:xfrm rot="5400000">
              <a:off x="3240" y="3144"/>
              <a:ext cx="240" cy="0"/>
            </a:xfrm>
            <a:prstGeom prst="line">
              <a:avLst/>
            </a:prstGeom>
            <a:noFill/>
            <a:ln w="1905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92" name="Line 36"/>
            <p:cNvSpPr>
              <a:spLocks noChangeShapeType="1"/>
            </p:cNvSpPr>
            <p:nvPr/>
          </p:nvSpPr>
          <p:spPr bwMode="auto">
            <a:xfrm>
              <a:off x="3840" y="3264"/>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93" name="Line 37"/>
            <p:cNvSpPr>
              <a:spLocks noChangeShapeType="1"/>
            </p:cNvSpPr>
            <p:nvPr/>
          </p:nvSpPr>
          <p:spPr bwMode="auto">
            <a:xfrm>
              <a:off x="4080" y="3024"/>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94" name="Line 38"/>
            <p:cNvSpPr>
              <a:spLocks noChangeShapeType="1"/>
            </p:cNvSpPr>
            <p:nvPr/>
          </p:nvSpPr>
          <p:spPr bwMode="auto">
            <a:xfrm rot="5400000">
              <a:off x="3960" y="3144"/>
              <a:ext cx="24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95" name="Line 39"/>
            <p:cNvSpPr>
              <a:spLocks noChangeShapeType="1"/>
            </p:cNvSpPr>
            <p:nvPr/>
          </p:nvSpPr>
          <p:spPr bwMode="auto">
            <a:xfrm rot="5400000">
              <a:off x="3720" y="3144"/>
              <a:ext cx="240" cy="0"/>
            </a:xfrm>
            <a:prstGeom prst="line">
              <a:avLst/>
            </a:prstGeom>
            <a:noFill/>
            <a:ln w="1905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96" name="Line 43"/>
            <p:cNvSpPr>
              <a:spLocks noChangeShapeType="1"/>
            </p:cNvSpPr>
            <p:nvPr/>
          </p:nvSpPr>
          <p:spPr bwMode="auto">
            <a:xfrm rot="5400000">
              <a:off x="4200" y="3144"/>
              <a:ext cx="240" cy="0"/>
            </a:xfrm>
            <a:prstGeom prst="line">
              <a:avLst/>
            </a:prstGeom>
            <a:noFill/>
            <a:ln w="1905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97" name="Line 45"/>
            <p:cNvSpPr>
              <a:spLocks noChangeShapeType="1"/>
            </p:cNvSpPr>
            <p:nvPr/>
          </p:nvSpPr>
          <p:spPr bwMode="auto">
            <a:xfrm flipH="1">
              <a:off x="2304" y="2832"/>
              <a:ext cx="336" cy="144"/>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98" name="Text Box 46"/>
            <p:cNvSpPr txBox="1">
              <a:spLocks noChangeArrowheads="1"/>
            </p:cNvSpPr>
            <p:nvPr/>
          </p:nvSpPr>
          <p:spPr bwMode="auto">
            <a:xfrm>
              <a:off x="1680" y="3504"/>
              <a:ext cx="9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lgn="ctr"/>
              <a:r>
                <a:rPr lang="en-GB" altLang="en-US" sz="1600" b="0"/>
                <a:t>Positive edges</a:t>
              </a:r>
              <a:endParaRPr lang="en-GB" altLang="en-US" sz="1800" b="0"/>
            </a:p>
          </p:txBody>
        </p:sp>
        <p:sp>
          <p:nvSpPr>
            <p:cNvPr id="15399" name="Text Box 48"/>
            <p:cNvSpPr txBox="1">
              <a:spLocks noChangeArrowheads="1"/>
            </p:cNvSpPr>
            <p:nvPr/>
          </p:nvSpPr>
          <p:spPr bwMode="auto">
            <a:xfrm>
              <a:off x="2832" y="3504"/>
              <a:ext cx="10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lgn="ctr"/>
              <a:r>
                <a:rPr lang="en-GB" altLang="en-US" sz="1600" b="0"/>
                <a:t>Negative edges</a:t>
              </a:r>
              <a:endParaRPr lang="en-GB" altLang="en-US" sz="1800" b="0"/>
            </a:p>
          </p:txBody>
        </p:sp>
        <p:sp>
          <p:nvSpPr>
            <p:cNvPr id="15400" name="Line 49"/>
            <p:cNvSpPr>
              <a:spLocks noChangeShapeType="1"/>
            </p:cNvSpPr>
            <p:nvPr/>
          </p:nvSpPr>
          <p:spPr bwMode="auto">
            <a:xfrm flipH="1">
              <a:off x="2736" y="2832"/>
              <a:ext cx="0" cy="144"/>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401" name="Line 50"/>
            <p:cNvSpPr>
              <a:spLocks noChangeShapeType="1"/>
            </p:cNvSpPr>
            <p:nvPr/>
          </p:nvSpPr>
          <p:spPr bwMode="auto">
            <a:xfrm>
              <a:off x="2832" y="2832"/>
              <a:ext cx="336" cy="144"/>
            </a:xfrm>
            <a:prstGeom prst="line">
              <a:avLst/>
            </a:prstGeom>
            <a:noFill/>
            <a:ln w="19050">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402" name="Text Box 51"/>
            <p:cNvSpPr txBox="1">
              <a:spLocks noChangeArrowheads="1"/>
            </p:cNvSpPr>
            <p:nvPr/>
          </p:nvSpPr>
          <p:spPr bwMode="auto">
            <a:xfrm>
              <a:off x="2256" y="2640"/>
              <a:ext cx="10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lgn="ctr"/>
              <a:r>
                <a:rPr lang="en-GB" altLang="en-US" sz="1600" b="0"/>
                <a:t>Positive pulses</a:t>
              </a:r>
              <a:endParaRPr lang="en-GB" altLang="en-US" sz="1800" b="0"/>
            </a:p>
          </p:txBody>
        </p:sp>
        <p:sp>
          <p:nvSpPr>
            <p:cNvPr id="15403" name="Line 52"/>
            <p:cNvSpPr>
              <a:spLocks noChangeShapeType="1"/>
            </p:cNvSpPr>
            <p:nvPr/>
          </p:nvSpPr>
          <p:spPr bwMode="auto">
            <a:xfrm flipH="1" flipV="1">
              <a:off x="1728" y="3168"/>
              <a:ext cx="384" cy="336"/>
            </a:xfrm>
            <a:prstGeom prst="line">
              <a:avLst/>
            </a:prstGeom>
            <a:noFill/>
            <a:ln w="19050">
              <a:solidFill>
                <a:srgbClr val="990033"/>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404" name="Line 53"/>
            <p:cNvSpPr>
              <a:spLocks noChangeShapeType="1"/>
            </p:cNvSpPr>
            <p:nvPr/>
          </p:nvSpPr>
          <p:spPr bwMode="auto">
            <a:xfrm flipV="1">
              <a:off x="2208" y="3168"/>
              <a:ext cx="384" cy="336"/>
            </a:xfrm>
            <a:prstGeom prst="line">
              <a:avLst/>
            </a:prstGeom>
            <a:noFill/>
            <a:ln w="19050">
              <a:solidFill>
                <a:srgbClr val="990033"/>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405" name="Line 54"/>
            <p:cNvSpPr>
              <a:spLocks noChangeShapeType="1"/>
            </p:cNvSpPr>
            <p:nvPr/>
          </p:nvSpPr>
          <p:spPr bwMode="auto">
            <a:xfrm flipV="1">
              <a:off x="3408" y="3168"/>
              <a:ext cx="384" cy="336"/>
            </a:xfrm>
            <a:prstGeom prst="line">
              <a:avLst/>
            </a:prstGeom>
            <a:noFill/>
            <a:ln w="19050">
              <a:solidFill>
                <a:srgbClr val="0000CC"/>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406" name="Line 55"/>
            <p:cNvSpPr>
              <a:spLocks noChangeShapeType="1"/>
            </p:cNvSpPr>
            <p:nvPr/>
          </p:nvSpPr>
          <p:spPr bwMode="auto">
            <a:xfrm flipH="1" flipV="1">
              <a:off x="2928" y="3168"/>
              <a:ext cx="384" cy="336"/>
            </a:xfrm>
            <a:prstGeom prst="line">
              <a:avLst/>
            </a:prstGeom>
            <a:noFill/>
            <a:ln w="19050">
              <a:solidFill>
                <a:srgbClr val="0000CC"/>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3365025216"/>
      </p:ext>
    </p:extLst>
  </p:cSld>
  <p:clrMapOvr>
    <a:masterClrMapping/>
  </p:clrMapOvr>
  <p:transition advClick="0"/>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ChangeArrowheads="1"/>
          </p:cNvSpPr>
          <p:nvPr>
            <p:ph type="title"/>
          </p:nvPr>
        </p:nvSpPr>
        <p:spPr>
          <a:xfrm>
            <a:off x="96079" y="113334"/>
            <a:ext cx="10515600" cy="854076"/>
          </a:xfrm>
        </p:spPr>
        <p:txBody>
          <a:bodyPr/>
          <a:lstStyle/>
          <a:p>
            <a:r>
              <a:rPr lang="en-GB" altLang="en-US" b="1" dirty="0" smtClean="0">
                <a:latin typeface="Times New Roman" panose="02020603050405020304" pitchFamily="18" charset="0"/>
              </a:rPr>
              <a:t>Memory Elements</a:t>
            </a:r>
            <a:endParaRPr lang="en-GB" altLang="en-US" dirty="0" smtClean="0"/>
          </a:p>
        </p:txBody>
      </p:sp>
      <p:sp>
        <p:nvSpPr>
          <p:cNvPr id="16390" name="Rectangle 3"/>
          <p:cNvSpPr>
            <a:spLocks noGrp="1" noChangeArrowheads="1"/>
          </p:cNvSpPr>
          <p:nvPr>
            <p:ph type="body" idx="1"/>
          </p:nvPr>
        </p:nvSpPr>
        <p:spPr>
          <a:xfrm>
            <a:off x="1696278" y="1295399"/>
            <a:ext cx="8590722" cy="5158409"/>
          </a:xfrm>
        </p:spPr>
        <p:txBody>
          <a:bodyPr>
            <a:normAutofit/>
          </a:bodyPr>
          <a:lstStyle/>
          <a:p>
            <a:pPr>
              <a:buSzPct val="120000"/>
              <a:buFont typeface="Wingdings" panose="05000000000000000000" pitchFamily="2" charset="2"/>
              <a:buChar char="§"/>
            </a:pPr>
            <a:r>
              <a:rPr lang="en-GB" altLang="en-US" dirty="0" smtClean="0"/>
              <a:t>Two types of triggering/activation:</a:t>
            </a:r>
          </a:p>
          <a:p>
            <a:pPr lvl="1">
              <a:buSzPct val="90000"/>
              <a:buFont typeface="Wingdings" panose="05000000000000000000" pitchFamily="2" charset="2"/>
              <a:buChar char="v"/>
            </a:pPr>
            <a:r>
              <a:rPr lang="en-GB" altLang="en-US" dirty="0" smtClean="0"/>
              <a:t>pulse-triggered</a:t>
            </a:r>
          </a:p>
          <a:p>
            <a:pPr lvl="1">
              <a:buSzPct val="90000"/>
              <a:buFont typeface="Wingdings" panose="05000000000000000000" pitchFamily="2" charset="2"/>
              <a:buChar char="v"/>
            </a:pPr>
            <a:r>
              <a:rPr lang="en-GB" altLang="en-US" dirty="0" smtClean="0"/>
              <a:t>edge-triggered</a:t>
            </a:r>
          </a:p>
          <a:p>
            <a:pPr>
              <a:spcBef>
                <a:spcPct val="40000"/>
              </a:spcBef>
              <a:buSzPct val="120000"/>
              <a:buFont typeface="Wingdings" panose="05000000000000000000" pitchFamily="2" charset="2"/>
              <a:buChar char="§"/>
            </a:pPr>
            <a:r>
              <a:rPr lang="en-GB" altLang="en-US" dirty="0" smtClean="0"/>
              <a:t>Pulse-triggered</a:t>
            </a:r>
          </a:p>
          <a:p>
            <a:pPr lvl="1">
              <a:buSzPct val="90000"/>
              <a:buFont typeface="Wingdings" panose="05000000000000000000" pitchFamily="2" charset="2"/>
              <a:buChar char="v"/>
            </a:pPr>
            <a:r>
              <a:rPr lang="en-GB" altLang="en-US" dirty="0" smtClean="0"/>
              <a:t>latches</a:t>
            </a:r>
          </a:p>
          <a:p>
            <a:pPr lvl="1">
              <a:buSzPct val="90000"/>
              <a:buFont typeface="Wingdings" panose="05000000000000000000" pitchFamily="2" charset="2"/>
              <a:buChar char="v"/>
            </a:pPr>
            <a:r>
              <a:rPr lang="en-GB" altLang="en-US" dirty="0" smtClean="0"/>
              <a:t>ON = 1, OFF = 0</a:t>
            </a:r>
          </a:p>
          <a:p>
            <a:pPr>
              <a:spcBef>
                <a:spcPct val="40000"/>
              </a:spcBef>
              <a:buSzPct val="120000"/>
              <a:buFont typeface="Wingdings" panose="05000000000000000000" pitchFamily="2" charset="2"/>
              <a:buChar char="§"/>
            </a:pPr>
            <a:r>
              <a:rPr lang="en-GB" altLang="en-US" dirty="0" smtClean="0"/>
              <a:t>Edge-triggered</a:t>
            </a:r>
          </a:p>
          <a:p>
            <a:pPr lvl="1">
              <a:buSzPct val="90000"/>
              <a:buFont typeface="Wingdings" panose="05000000000000000000" pitchFamily="2" charset="2"/>
              <a:buChar char="v"/>
            </a:pPr>
            <a:r>
              <a:rPr lang="en-GB" altLang="en-US" dirty="0" smtClean="0"/>
              <a:t>flip-flops</a:t>
            </a:r>
          </a:p>
          <a:p>
            <a:pPr lvl="1">
              <a:buSzPct val="90000"/>
              <a:buFont typeface="Wingdings" panose="05000000000000000000" pitchFamily="2" charset="2"/>
              <a:buChar char="v"/>
            </a:pPr>
            <a:r>
              <a:rPr lang="en-GB" altLang="en-US" dirty="0" smtClean="0"/>
              <a:t>positive edge-triggered (ON = from 0 to 1; OFF = other time)</a:t>
            </a:r>
          </a:p>
          <a:p>
            <a:pPr lvl="1">
              <a:buSzPct val="90000"/>
              <a:buFont typeface="Wingdings" panose="05000000000000000000" pitchFamily="2" charset="2"/>
              <a:buChar char="v"/>
            </a:pPr>
            <a:r>
              <a:rPr lang="en-GB" altLang="en-US" dirty="0" smtClean="0"/>
              <a:t>negative edge-triggered (ON = from 1 to 0; OFF = other time)</a:t>
            </a:r>
          </a:p>
        </p:txBody>
      </p:sp>
    </p:spTree>
    <p:extLst>
      <p:ext uri="{BB962C8B-B14F-4D97-AF65-F5344CB8AC3E}">
        <p14:creationId xmlns:p14="http://schemas.microsoft.com/office/powerpoint/2010/main" val="2903061483"/>
      </p:ext>
    </p:extLst>
  </p:cSld>
  <p:clrMapOvr>
    <a:masterClrMapping/>
  </p:clrMapOvr>
  <p:transition advClick="0"/>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p:cNvSpPr>
            <a:spLocks noGrp="1" noChangeArrowheads="1"/>
          </p:cNvSpPr>
          <p:nvPr>
            <p:ph type="title"/>
          </p:nvPr>
        </p:nvSpPr>
        <p:spPr/>
        <p:txBody>
          <a:bodyPr/>
          <a:lstStyle/>
          <a:p>
            <a:r>
              <a:rPr lang="en-GB" altLang="en-US" b="1" smtClean="0">
                <a:latin typeface="Times New Roman" panose="02020603050405020304" pitchFamily="18" charset="0"/>
              </a:rPr>
              <a:t>S-R Latch</a:t>
            </a:r>
            <a:endParaRPr lang="en-GB" altLang="en-US" smtClean="0"/>
          </a:p>
        </p:txBody>
      </p:sp>
      <p:sp>
        <p:nvSpPr>
          <p:cNvPr id="17414" name="Rectangle 3"/>
          <p:cNvSpPr>
            <a:spLocks noGrp="1" noChangeArrowheads="1"/>
          </p:cNvSpPr>
          <p:nvPr>
            <p:ph type="body" idx="1"/>
          </p:nvPr>
        </p:nvSpPr>
        <p:spPr>
          <a:xfrm>
            <a:off x="2667000" y="1295400"/>
            <a:ext cx="7543800" cy="3886200"/>
          </a:xfrm>
        </p:spPr>
        <p:txBody>
          <a:bodyPr>
            <a:normAutofit lnSpcReduction="10000"/>
          </a:bodyPr>
          <a:lstStyle/>
          <a:p>
            <a:pPr>
              <a:buSzPct val="120000"/>
              <a:buFont typeface="Wingdings" panose="05000000000000000000" pitchFamily="2" charset="2"/>
              <a:buChar char="§"/>
            </a:pPr>
            <a:r>
              <a:rPr lang="en-GB" altLang="en-US" i="1" smtClean="0"/>
              <a:t>Complementary</a:t>
            </a:r>
            <a:r>
              <a:rPr lang="en-GB" altLang="en-US" smtClean="0"/>
              <a:t> outputs: </a:t>
            </a:r>
            <a:r>
              <a:rPr lang="en-GB" altLang="en-US" i="1" smtClean="0"/>
              <a:t>Q</a:t>
            </a:r>
            <a:r>
              <a:rPr lang="en-GB" altLang="en-US" smtClean="0"/>
              <a:t> and </a:t>
            </a:r>
            <a:r>
              <a:rPr lang="en-GB" altLang="en-US" i="1" smtClean="0"/>
              <a:t>Q'</a:t>
            </a:r>
            <a:r>
              <a:rPr lang="en-GB" altLang="en-US" smtClean="0"/>
              <a:t>.</a:t>
            </a:r>
          </a:p>
          <a:p>
            <a:pPr>
              <a:spcBef>
                <a:spcPct val="50000"/>
              </a:spcBef>
              <a:buSzPct val="120000"/>
              <a:buFont typeface="Wingdings" panose="05000000000000000000" pitchFamily="2" charset="2"/>
              <a:buChar char="§"/>
            </a:pPr>
            <a:r>
              <a:rPr lang="en-GB" altLang="en-US" smtClean="0"/>
              <a:t>When </a:t>
            </a:r>
            <a:r>
              <a:rPr lang="en-GB" altLang="en-US" i="1" smtClean="0"/>
              <a:t>Q</a:t>
            </a:r>
            <a:r>
              <a:rPr lang="en-GB" altLang="en-US" smtClean="0"/>
              <a:t> is HIGH, the latch is in </a:t>
            </a:r>
            <a:r>
              <a:rPr lang="en-GB" altLang="en-US" i="1" smtClean="0">
                <a:solidFill>
                  <a:srgbClr val="0000CC"/>
                </a:solidFill>
              </a:rPr>
              <a:t>SET</a:t>
            </a:r>
            <a:r>
              <a:rPr lang="en-GB" altLang="en-US" smtClean="0"/>
              <a:t> state.</a:t>
            </a:r>
          </a:p>
          <a:p>
            <a:pPr>
              <a:spcBef>
                <a:spcPct val="50000"/>
              </a:spcBef>
              <a:buSzPct val="120000"/>
              <a:buFont typeface="Wingdings" panose="05000000000000000000" pitchFamily="2" charset="2"/>
              <a:buChar char="§"/>
            </a:pPr>
            <a:r>
              <a:rPr lang="en-GB" altLang="en-US" smtClean="0"/>
              <a:t>When </a:t>
            </a:r>
            <a:r>
              <a:rPr lang="en-GB" altLang="en-US" i="1" smtClean="0"/>
              <a:t>Q</a:t>
            </a:r>
            <a:r>
              <a:rPr lang="en-GB" altLang="en-US" smtClean="0"/>
              <a:t> is LOW, the latch is in </a:t>
            </a:r>
            <a:r>
              <a:rPr lang="en-GB" altLang="en-US" i="1" smtClean="0">
                <a:solidFill>
                  <a:srgbClr val="0000CC"/>
                </a:solidFill>
              </a:rPr>
              <a:t>RESET</a:t>
            </a:r>
            <a:r>
              <a:rPr lang="en-GB" altLang="en-US" smtClean="0"/>
              <a:t> state.</a:t>
            </a:r>
          </a:p>
          <a:p>
            <a:pPr>
              <a:spcBef>
                <a:spcPct val="50000"/>
              </a:spcBef>
              <a:buSzPct val="120000"/>
              <a:buFont typeface="Wingdings" panose="05000000000000000000" pitchFamily="2" charset="2"/>
              <a:buChar char="§"/>
            </a:pPr>
            <a:r>
              <a:rPr lang="en-GB" altLang="en-US" smtClean="0"/>
              <a:t>For </a:t>
            </a:r>
            <a:r>
              <a:rPr lang="en-GB" altLang="en-US" i="1" smtClean="0">
                <a:solidFill>
                  <a:srgbClr val="0000CC"/>
                </a:solidFill>
              </a:rPr>
              <a:t>active-HIGH input</a:t>
            </a:r>
            <a:r>
              <a:rPr lang="en-GB" altLang="en-US" smtClean="0">
                <a:solidFill>
                  <a:srgbClr val="0000CC"/>
                </a:solidFill>
              </a:rPr>
              <a:t> S-R latch</a:t>
            </a:r>
            <a:r>
              <a:rPr lang="en-GB" altLang="en-US" smtClean="0"/>
              <a:t> </a:t>
            </a:r>
            <a:r>
              <a:rPr lang="en-GB" altLang="en-US" sz="2000"/>
              <a:t>(also known as NOR gate latch),</a:t>
            </a:r>
            <a:endParaRPr lang="en-GB" altLang="en-US" smtClean="0"/>
          </a:p>
          <a:p>
            <a:pPr>
              <a:buFont typeface="Monotype Sorts" pitchFamily="2" charset="2"/>
              <a:buNone/>
            </a:pPr>
            <a:r>
              <a:rPr lang="en-GB" altLang="en-US" sz="2000"/>
              <a:t>		</a:t>
            </a:r>
            <a:r>
              <a:rPr lang="en-GB" altLang="en-US" sz="2000" i="1"/>
              <a:t>R</a:t>
            </a:r>
            <a:r>
              <a:rPr lang="en-GB" altLang="en-US" sz="2000"/>
              <a:t>=HIGH (and </a:t>
            </a:r>
            <a:r>
              <a:rPr lang="en-GB" altLang="en-US" sz="2000" i="1"/>
              <a:t>S</a:t>
            </a:r>
            <a:r>
              <a:rPr lang="en-GB" altLang="en-US" sz="2000"/>
              <a:t>=LOW) </a:t>
            </a:r>
            <a:r>
              <a:rPr lang="en-GB" altLang="en-US" sz="2000">
                <a:latin typeface="Wingdings 3" pitchFamily="18" charset="2"/>
                <a:sym typeface="ZapfDingbats" pitchFamily="82" charset="2"/>
              </a:rPr>
              <a:t>a</a:t>
            </a:r>
            <a:r>
              <a:rPr lang="en-GB" altLang="en-US" sz="2000"/>
              <a:t>  RESET state</a:t>
            </a:r>
          </a:p>
          <a:p>
            <a:pPr>
              <a:buFont typeface="Monotype Sorts" pitchFamily="2" charset="2"/>
              <a:buNone/>
            </a:pPr>
            <a:r>
              <a:rPr lang="en-GB" altLang="en-US" sz="2000"/>
              <a:t>		</a:t>
            </a:r>
            <a:r>
              <a:rPr lang="en-GB" altLang="en-US" sz="2000" i="1"/>
              <a:t>S</a:t>
            </a:r>
            <a:r>
              <a:rPr lang="en-GB" altLang="en-US" sz="2000"/>
              <a:t>=HIGH (and </a:t>
            </a:r>
            <a:r>
              <a:rPr lang="en-GB" altLang="en-US" sz="2000" i="1"/>
              <a:t>R</a:t>
            </a:r>
            <a:r>
              <a:rPr lang="en-GB" altLang="en-US" sz="2000"/>
              <a:t>=LOW) </a:t>
            </a:r>
            <a:r>
              <a:rPr lang="en-GB" altLang="en-US" sz="2000">
                <a:latin typeface="Wingdings 3" pitchFamily="18" charset="2"/>
                <a:sym typeface="ZapfDingbats" pitchFamily="82" charset="2"/>
              </a:rPr>
              <a:t>a</a:t>
            </a:r>
            <a:r>
              <a:rPr lang="en-GB" altLang="en-US" sz="2000"/>
              <a:t>  SET state</a:t>
            </a:r>
          </a:p>
          <a:p>
            <a:pPr>
              <a:buFont typeface="Monotype Sorts" pitchFamily="2" charset="2"/>
              <a:buNone/>
            </a:pPr>
            <a:r>
              <a:rPr lang="en-GB" altLang="en-US" sz="2000"/>
              <a:t>		both inputs LOW </a:t>
            </a:r>
            <a:r>
              <a:rPr lang="en-GB" altLang="en-US" sz="2000">
                <a:latin typeface="Wingdings 3" pitchFamily="18" charset="2"/>
                <a:sym typeface="ZapfDingbats" pitchFamily="82" charset="2"/>
              </a:rPr>
              <a:t>a</a:t>
            </a:r>
            <a:r>
              <a:rPr lang="en-GB" altLang="en-US" sz="2000"/>
              <a:t> no change</a:t>
            </a:r>
          </a:p>
          <a:p>
            <a:pPr>
              <a:buFont typeface="Monotype Sorts" pitchFamily="2" charset="2"/>
              <a:buNone/>
            </a:pPr>
            <a:r>
              <a:rPr lang="en-GB" altLang="en-US" sz="2000"/>
              <a:t>		both inputs HIGH </a:t>
            </a:r>
            <a:r>
              <a:rPr lang="en-GB" altLang="en-US" sz="2000">
                <a:latin typeface="Wingdings 3" pitchFamily="18" charset="2"/>
                <a:sym typeface="ZapfDingbats" pitchFamily="82" charset="2"/>
              </a:rPr>
              <a:t>a</a:t>
            </a:r>
            <a:r>
              <a:rPr lang="en-GB" altLang="en-US" sz="2000"/>
              <a:t> </a:t>
            </a:r>
            <a:r>
              <a:rPr lang="en-GB" altLang="en-US" sz="2000" i="1"/>
              <a:t>Q</a:t>
            </a:r>
            <a:r>
              <a:rPr lang="en-GB" altLang="en-US" sz="2000"/>
              <a:t> and </a:t>
            </a:r>
            <a:r>
              <a:rPr lang="en-GB" altLang="en-US" sz="2000" i="1"/>
              <a:t>Q'</a:t>
            </a:r>
            <a:r>
              <a:rPr lang="en-GB" altLang="en-US" sz="2000"/>
              <a:t> both LOW (invalid)!</a:t>
            </a:r>
          </a:p>
        </p:txBody>
      </p:sp>
    </p:spTree>
    <p:extLst>
      <p:ext uri="{BB962C8B-B14F-4D97-AF65-F5344CB8AC3E}">
        <p14:creationId xmlns:p14="http://schemas.microsoft.com/office/powerpoint/2010/main" val="914007604"/>
      </p:ext>
    </p:extLst>
  </p:cSld>
  <p:clrMapOvr>
    <a:masterClrMapping/>
  </p:clrMapOvr>
  <p:transition advClick="0"/>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2"/>
          <p:cNvSpPr>
            <a:spLocks noGrp="1" noChangeArrowheads="1"/>
          </p:cNvSpPr>
          <p:nvPr>
            <p:ph type="title"/>
          </p:nvPr>
        </p:nvSpPr>
        <p:spPr>
          <a:xfrm>
            <a:off x="334169" y="106362"/>
            <a:ext cx="10515600" cy="1325563"/>
          </a:xfrm>
        </p:spPr>
        <p:txBody>
          <a:bodyPr/>
          <a:lstStyle/>
          <a:p>
            <a:r>
              <a:rPr lang="en-GB" altLang="en-US" b="1" dirty="0" smtClean="0">
                <a:latin typeface="Times New Roman" panose="02020603050405020304" pitchFamily="18" charset="0"/>
              </a:rPr>
              <a:t>S-R Latch</a:t>
            </a:r>
            <a:endParaRPr lang="en-GB" altLang="en-US" dirty="0" smtClean="0"/>
          </a:p>
        </p:txBody>
      </p:sp>
      <p:sp>
        <p:nvSpPr>
          <p:cNvPr id="2055" name="Rectangle 3"/>
          <p:cNvSpPr>
            <a:spLocks noGrp="1" noChangeArrowheads="1"/>
          </p:cNvSpPr>
          <p:nvPr>
            <p:ph type="body" idx="1"/>
          </p:nvPr>
        </p:nvSpPr>
        <p:spPr>
          <a:xfrm>
            <a:off x="2667000" y="1295400"/>
            <a:ext cx="8686800" cy="3200400"/>
          </a:xfrm>
        </p:spPr>
        <p:txBody>
          <a:bodyPr/>
          <a:lstStyle/>
          <a:p>
            <a:pPr>
              <a:spcBef>
                <a:spcPct val="40000"/>
              </a:spcBef>
              <a:buSzPct val="120000"/>
              <a:buFont typeface="Wingdings" panose="05000000000000000000" pitchFamily="2" charset="2"/>
              <a:buChar char="§"/>
            </a:pPr>
            <a:r>
              <a:rPr lang="en-GB" altLang="en-US" dirty="0" smtClean="0"/>
              <a:t>Characteristics table for active-high input S-R latch:</a:t>
            </a:r>
          </a:p>
          <a:p>
            <a:pPr>
              <a:spcBef>
                <a:spcPct val="550000"/>
              </a:spcBef>
              <a:buSzPct val="120000"/>
              <a:buFont typeface="Monotype Sorts" pitchFamily="2" charset="2"/>
              <a:buNone/>
            </a:pPr>
            <a:endParaRPr lang="en-GB" altLang="en-US" dirty="0" smtClean="0"/>
          </a:p>
        </p:txBody>
      </p:sp>
      <p:graphicFrame>
        <p:nvGraphicFramePr>
          <p:cNvPr id="2050" name="Object 40"/>
          <p:cNvGraphicFramePr>
            <a:graphicFrameLocks noChangeAspect="1"/>
          </p:cNvGraphicFramePr>
          <p:nvPr>
            <p:extLst>
              <p:ext uri="{D42A27DB-BD31-4B8C-83A1-F6EECF244321}">
                <p14:modId xmlns:p14="http://schemas.microsoft.com/office/powerpoint/2010/main" val="3147804462"/>
              </p:ext>
            </p:extLst>
          </p:nvPr>
        </p:nvGraphicFramePr>
        <p:xfrm>
          <a:off x="3217862" y="2362200"/>
          <a:ext cx="4325938" cy="1755775"/>
        </p:xfrm>
        <a:graphic>
          <a:graphicData uri="http://schemas.openxmlformats.org/presentationml/2006/ole">
            <mc:AlternateContent xmlns:mc="http://schemas.openxmlformats.org/markup-compatibility/2006">
              <mc:Choice xmlns:v="urn:schemas-microsoft-com:vml" Requires="v">
                <p:oleObj spid="_x0000_s9262" name="Document" r:id="rId3" imgW="4318560" imgH="1752480" progId="Word.Document.8">
                  <p:embed/>
                </p:oleObj>
              </mc:Choice>
              <mc:Fallback>
                <p:oleObj name="Document" r:id="rId3" imgW="4318560" imgH="1752480" progId="Word.Document.8">
                  <p:embed/>
                  <p:pic>
                    <p:nvPicPr>
                      <p:cNvPr id="2050" name="Object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7862" y="2362200"/>
                        <a:ext cx="4325938" cy="175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56" name="Group 98"/>
          <p:cNvGrpSpPr>
            <a:grpSpLocks/>
          </p:cNvGrpSpPr>
          <p:nvPr/>
        </p:nvGrpSpPr>
        <p:grpSpPr bwMode="auto">
          <a:xfrm>
            <a:off x="8401879" y="2582862"/>
            <a:ext cx="1828800" cy="1066800"/>
            <a:chOff x="4224" y="1296"/>
            <a:chExt cx="1152" cy="672"/>
          </a:xfrm>
        </p:grpSpPr>
        <p:sp>
          <p:nvSpPr>
            <p:cNvPr id="2061" name="Rectangle 75"/>
            <p:cNvSpPr>
              <a:spLocks noChangeArrowheads="1"/>
            </p:cNvSpPr>
            <p:nvPr/>
          </p:nvSpPr>
          <p:spPr bwMode="auto">
            <a:xfrm>
              <a:off x="4464" y="1296"/>
              <a:ext cx="432" cy="67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062" name="Line 76"/>
            <p:cNvSpPr>
              <a:spLocks noChangeShapeType="1"/>
            </p:cNvSpPr>
            <p:nvPr/>
          </p:nvSpPr>
          <p:spPr bwMode="auto">
            <a:xfrm>
              <a:off x="4224" y="1488"/>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3" name="Line 77"/>
            <p:cNvSpPr>
              <a:spLocks noChangeShapeType="1"/>
            </p:cNvSpPr>
            <p:nvPr/>
          </p:nvSpPr>
          <p:spPr bwMode="auto">
            <a:xfrm>
              <a:off x="4224" y="1776"/>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4" name="Oval 78"/>
            <p:cNvSpPr>
              <a:spLocks noChangeArrowheads="1"/>
            </p:cNvSpPr>
            <p:nvPr/>
          </p:nvSpPr>
          <p:spPr bwMode="auto">
            <a:xfrm>
              <a:off x="4896" y="1753"/>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065" name="Line 79"/>
            <p:cNvSpPr>
              <a:spLocks noChangeShapeType="1"/>
            </p:cNvSpPr>
            <p:nvPr/>
          </p:nvSpPr>
          <p:spPr bwMode="auto">
            <a:xfrm>
              <a:off x="4896" y="1488"/>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6" name="Line 80"/>
            <p:cNvSpPr>
              <a:spLocks noChangeShapeType="1"/>
            </p:cNvSpPr>
            <p:nvPr/>
          </p:nvSpPr>
          <p:spPr bwMode="auto">
            <a:xfrm flipV="1">
              <a:off x="4944" y="1776"/>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67" name="Text Box 82"/>
            <p:cNvSpPr txBox="1">
              <a:spLocks noChangeArrowheads="1"/>
            </p:cNvSpPr>
            <p:nvPr/>
          </p:nvSpPr>
          <p:spPr bwMode="auto">
            <a:xfrm>
              <a:off x="4464" y="1392"/>
              <a:ext cx="192"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spcBef>
                  <a:spcPct val="10000"/>
                </a:spcBef>
              </a:pPr>
              <a:r>
                <a:rPr lang="en-US" altLang="en-US" i="1"/>
                <a:t>S</a:t>
              </a:r>
            </a:p>
            <a:p>
              <a:pPr>
                <a:spcBef>
                  <a:spcPct val="10000"/>
                </a:spcBef>
              </a:pPr>
              <a:endParaRPr lang="en-US" altLang="en-US" i="1"/>
            </a:p>
            <a:p>
              <a:pPr>
                <a:spcBef>
                  <a:spcPct val="10000"/>
                </a:spcBef>
              </a:pPr>
              <a:r>
                <a:rPr lang="en-US" altLang="en-US" i="1"/>
                <a:t>R</a:t>
              </a:r>
              <a:endParaRPr lang="en-US" altLang="en-US" b="0"/>
            </a:p>
          </p:txBody>
        </p:sp>
        <p:sp>
          <p:nvSpPr>
            <p:cNvPr id="2068" name="Rectangle 83"/>
            <p:cNvSpPr>
              <a:spLocks noChangeArrowheads="1"/>
            </p:cNvSpPr>
            <p:nvPr/>
          </p:nvSpPr>
          <p:spPr bwMode="auto">
            <a:xfrm>
              <a:off x="5136" y="1392"/>
              <a:ext cx="240"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spcBef>
                  <a:spcPct val="10000"/>
                </a:spcBef>
              </a:pPr>
              <a:r>
                <a:rPr lang="en-US" altLang="en-US" i="1"/>
                <a:t>Q</a:t>
              </a:r>
            </a:p>
            <a:p>
              <a:pPr>
                <a:spcBef>
                  <a:spcPct val="10000"/>
                </a:spcBef>
              </a:pPr>
              <a:endParaRPr lang="en-US" altLang="en-US" i="1"/>
            </a:p>
            <a:p>
              <a:pPr>
                <a:spcBef>
                  <a:spcPct val="10000"/>
                </a:spcBef>
              </a:pPr>
              <a:r>
                <a:rPr lang="en-US" altLang="en-US" i="1"/>
                <a:t>Q'</a:t>
              </a:r>
            </a:p>
          </p:txBody>
        </p:sp>
      </p:grpSp>
    </p:spTree>
    <p:extLst>
      <p:ext uri="{BB962C8B-B14F-4D97-AF65-F5344CB8AC3E}">
        <p14:creationId xmlns:p14="http://schemas.microsoft.com/office/powerpoint/2010/main" val="1869518769"/>
      </p:ext>
    </p:extLst>
  </p:cSld>
  <p:clrMapOvr>
    <a:masterClrMapping/>
  </p:clrMapOvr>
  <p:transition advClick="0"/>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2"/>
          <p:cNvSpPr>
            <a:spLocks noGrp="1" noChangeArrowheads="1"/>
          </p:cNvSpPr>
          <p:nvPr>
            <p:ph type="title"/>
          </p:nvPr>
        </p:nvSpPr>
        <p:spPr>
          <a:xfrm>
            <a:off x="190501" y="100809"/>
            <a:ext cx="10515600" cy="1325563"/>
          </a:xfrm>
        </p:spPr>
        <p:txBody>
          <a:bodyPr/>
          <a:lstStyle/>
          <a:p>
            <a:r>
              <a:rPr lang="en-GB" altLang="en-US" b="1" dirty="0" smtClean="0">
                <a:latin typeface="Times New Roman" panose="02020603050405020304" pitchFamily="18" charset="0"/>
              </a:rPr>
              <a:t>S-R Latch</a:t>
            </a:r>
            <a:endParaRPr lang="en-GB" altLang="en-US" dirty="0" smtClean="0"/>
          </a:p>
        </p:txBody>
      </p:sp>
      <p:sp>
        <p:nvSpPr>
          <p:cNvPr id="3079" name="Rectangle 3"/>
          <p:cNvSpPr>
            <a:spLocks noGrp="1" noChangeArrowheads="1"/>
          </p:cNvSpPr>
          <p:nvPr>
            <p:ph type="body" idx="1"/>
          </p:nvPr>
        </p:nvSpPr>
        <p:spPr>
          <a:xfrm>
            <a:off x="2246243" y="1126053"/>
            <a:ext cx="8156713" cy="3515139"/>
          </a:xfrm>
        </p:spPr>
        <p:txBody>
          <a:bodyPr/>
          <a:lstStyle/>
          <a:p>
            <a:pPr>
              <a:spcBef>
                <a:spcPct val="40000"/>
              </a:spcBef>
              <a:buSzPct val="120000"/>
              <a:buFont typeface="Wingdings" panose="05000000000000000000" pitchFamily="2" charset="2"/>
              <a:buChar char="§"/>
            </a:pPr>
            <a:r>
              <a:rPr lang="en-GB" altLang="en-US" dirty="0" smtClean="0"/>
              <a:t>Active-HIGH input S-R latch</a:t>
            </a:r>
          </a:p>
          <a:p>
            <a:pPr>
              <a:spcBef>
                <a:spcPct val="550000"/>
              </a:spcBef>
              <a:buSzPct val="120000"/>
              <a:buFont typeface="Monotype Sorts" pitchFamily="2" charset="2"/>
              <a:buNone/>
            </a:pPr>
            <a:endParaRPr lang="en-GB" altLang="en-US" dirty="0" smtClean="0"/>
          </a:p>
        </p:txBody>
      </p:sp>
      <p:grpSp>
        <p:nvGrpSpPr>
          <p:cNvPr id="3080" name="Group 138"/>
          <p:cNvGrpSpPr>
            <a:grpSpLocks/>
          </p:cNvGrpSpPr>
          <p:nvPr/>
        </p:nvGrpSpPr>
        <p:grpSpPr bwMode="auto">
          <a:xfrm>
            <a:off x="3733801" y="1905001"/>
            <a:ext cx="2403475" cy="1368425"/>
            <a:chOff x="1266" y="1192"/>
            <a:chExt cx="1514" cy="862"/>
          </a:xfrm>
        </p:grpSpPr>
        <p:grpSp>
          <p:nvGrpSpPr>
            <p:cNvPr id="3128" name="Group 12"/>
            <p:cNvGrpSpPr>
              <a:grpSpLocks/>
            </p:cNvGrpSpPr>
            <p:nvPr/>
          </p:nvGrpSpPr>
          <p:grpSpPr bwMode="auto">
            <a:xfrm>
              <a:off x="1784" y="1743"/>
              <a:ext cx="384" cy="240"/>
              <a:chOff x="1632" y="1584"/>
              <a:chExt cx="301" cy="192"/>
            </a:xfrm>
          </p:grpSpPr>
          <p:grpSp>
            <p:nvGrpSpPr>
              <p:cNvPr id="3155" name="Group 13"/>
              <p:cNvGrpSpPr>
                <a:grpSpLocks/>
              </p:cNvGrpSpPr>
              <p:nvPr/>
            </p:nvGrpSpPr>
            <p:grpSpPr bwMode="auto">
              <a:xfrm>
                <a:off x="1632" y="1584"/>
                <a:ext cx="240" cy="192"/>
                <a:chOff x="6768" y="11808"/>
                <a:chExt cx="1008" cy="792"/>
              </a:xfrm>
            </p:grpSpPr>
            <p:sp>
              <p:nvSpPr>
                <p:cNvPr id="3157" name="Freeform 14"/>
                <p:cNvSpPr>
                  <a:spLocks/>
                </p:cNvSpPr>
                <p:nvPr/>
              </p:nvSpPr>
              <p:spPr bwMode="auto">
                <a:xfrm>
                  <a:off x="6768" y="11808"/>
                  <a:ext cx="144" cy="792"/>
                </a:xfrm>
                <a:custGeom>
                  <a:avLst/>
                  <a:gdLst>
                    <a:gd name="T0" fmla="*/ 0 w 288"/>
                    <a:gd name="T1" fmla="*/ 0 h 864"/>
                    <a:gd name="T2" fmla="*/ 288 w 288"/>
                    <a:gd name="T3" fmla="*/ 432 h 864"/>
                    <a:gd name="T4" fmla="*/ 0 w 288"/>
                    <a:gd name="T5" fmla="*/ 864 h 864"/>
                    <a:gd name="T6" fmla="*/ 0 60000 65536"/>
                    <a:gd name="T7" fmla="*/ 0 60000 65536"/>
                    <a:gd name="T8" fmla="*/ 0 60000 65536"/>
                    <a:gd name="T9" fmla="*/ 0 w 288"/>
                    <a:gd name="T10" fmla="*/ 0 h 864"/>
                    <a:gd name="T11" fmla="*/ 288 w 288"/>
                    <a:gd name="T12" fmla="*/ 864 h 864"/>
                  </a:gdLst>
                  <a:ahLst/>
                  <a:cxnLst>
                    <a:cxn ang="T6">
                      <a:pos x="T0" y="T1"/>
                    </a:cxn>
                    <a:cxn ang="T7">
                      <a:pos x="T2" y="T3"/>
                    </a:cxn>
                    <a:cxn ang="T8">
                      <a:pos x="T4" y="T5"/>
                    </a:cxn>
                  </a:cxnLst>
                  <a:rect l="T9" t="T10" r="T11" b="T12"/>
                  <a:pathLst>
                    <a:path w="288" h="864">
                      <a:moveTo>
                        <a:pt x="0" y="0"/>
                      </a:moveTo>
                      <a:cubicBezTo>
                        <a:pt x="144" y="144"/>
                        <a:pt x="288" y="288"/>
                        <a:pt x="288" y="432"/>
                      </a:cubicBezTo>
                      <a:cubicBezTo>
                        <a:pt x="288" y="576"/>
                        <a:pt x="48" y="792"/>
                        <a:pt x="0" y="864"/>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58" name="Line 15"/>
                <p:cNvSpPr>
                  <a:spLocks noChangeShapeType="1"/>
                </p:cNvSpPr>
                <p:nvPr/>
              </p:nvSpPr>
              <p:spPr bwMode="auto">
                <a:xfrm>
                  <a:off x="6768" y="11808"/>
                  <a:ext cx="36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9" name="Line 16"/>
                <p:cNvSpPr>
                  <a:spLocks noChangeShapeType="1"/>
                </p:cNvSpPr>
                <p:nvPr/>
              </p:nvSpPr>
              <p:spPr bwMode="auto">
                <a:xfrm>
                  <a:off x="6768" y="12600"/>
                  <a:ext cx="36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0" name="Freeform 17"/>
                <p:cNvSpPr>
                  <a:spLocks/>
                </p:cNvSpPr>
                <p:nvPr/>
              </p:nvSpPr>
              <p:spPr bwMode="auto">
                <a:xfrm>
                  <a:off x="7128" y="11808"/>
                  <a:ext cx="648" cy="432"/>
                </a:xfrm>
                <a:custGeom>
                  <a:avLst/>
                  <a:gdLst>
                    <a:gd name="T0" fmla="*/ 0 w 576"/>
                    <a:gd name="T1" fmla="*/ 0 h 432"/>
                    <a:gd name="T2" fmla="*/ 432 w 576"/>
                    <a:gd name="T3" fmla="*/ 144 h 432"/>
                    <a:gd name="T4" fmla="*/ 576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61" name="Freeform 18"/>
                <p:cNvSpPr>
                  <a:spLocks/>
                </p:cNvSpPr>
                <p:nvPr/>
              </p:nvSpPr>
              <p:spPr bwMode="auto">
                <a:xfrm flipV="1">
                  <a:off x="7128" y="12168"/>
                  <a:ext cx="648" cy="432"/>
                </a:xfrm>
                <a:custGeom>
                  <a:avLst/>
                  <a:gdLst>
                    <a:gd name="T0" fmla="*/ 0 w 576"/>
                    <a:gd name="T1" fmla="*/ 0 h 432"/>
                    <a:gd name="T2" fmla="*/ 432 w 576"/>
                    <a:gd name="T3" fmla="*/ 144 h 432"/>
                    <a:gd name="T4" fmla="*/ 576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156" name="Oval 19"/>
              <p:cNvSpPr>
                <a:spLocks noChangeArrowheads="1"/>
              </p:cNvSpPr>
              <p:nvPr/>
            </p:nvSpPr>
            <p:spPr bwMode="auto">
              <a:xfrm>
                <a:off x="1872" y="1646"/>
                <a:ext cx="61" cy="6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sp>
          <p:nvSpPr>
            <p:cNvPr id="3129" name="Line 21"/>
            <p:cNvSpPr>
              <a:spLocks noChangeShapeType="1"/>
            </p:cNvSpPr>
            <p:nvPr/>
          </p:nvSpPr>
          <p:spPr bwMode="auto">
            <a:xfrm>
              <a:off x="1467" y="1311"/>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30" name="Line 22"/>
            <p:cNvSpPr>
              <a:spLocks noChangeShapeType="1"/>
            </p:cNvSpPr>
            <p:nvPr/>
          </p:nvSpPr>
          <p:spPr bwMode="auto">
            <a:xfrm>
              <a:off x="1467" y="1935"/>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31" name="Line 23"/>
            <p:cNvSpPr>
              <a:spLocks noChangeShapeType="1"/>
            </p:cNvSpPr>
            <p:nvPr/>
          </p:nvSpPr>
          <p:spPr bwMode="auto">
            <a:xfrm>
              <a:off x="1659" y="1455"/>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32" name="Line 24"/>
            <p:cNvSpPr>
              <a:spLocks noChangeShapeType="1"/>
            </p:cNvSpPr>
            <p:nvPr/>
          </p:nvSpPr>
          <p:spPr bwMode="auto">
            <a:xfrm>
              <a:off x="1659" y="1791"/>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33" name="Line 25"/>
            <p:cNvSpPr>
              <a:spLocks noChangeShapeType="1"/>
            </p:cNvSpPr>
            <p:nvPr/>
          </p:nvSpPr>
          <p:spPr bwMode="auto">
            <a:xfrm rot="5400000">
              <a:off x="1611" y="1503"/>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34" name="Line 26"/>
            <p:cNvSpPr>
              <a:spLocks noChangeShapeType="1"/>
            </p:cNvSpPr>
            <p:nvPr/>
          </p:nvSpPr>
          <p:spPr bwMode="auto">
            <a:xfrm rot="5400000">
              <a:off x="1611" y="1743"/>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35" name="Line 27"/>
            <p:cNvSpPr>
              <a:spLocks noChangeShapeType="1"/>
            </p:cNvSpPr>
            <p:nvPr/>
          </p:nvSpPr>
          <p:spPr bwMode="auto">
            <a:xfrm>
              <a:off x="2158" y="1380"/>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36" name="Line 28"/>
            <p:cNvSpPr>
              <a:spLocks noChangeShapeType="1"/>
            </p:cNvSpPr>
            <p:nvPr/>
          </p:nvSpPr>
          <p:spPr bwMode="auto">
            <a:xfrm>
              <a:off x="2178" y="1865"/>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37" name="Line 29"/>
            <p:cNvSpPr>
              <a:spLocks noChangeShapeType="1"/>
            </p:cNvSpPr>
            <p:nvPr/>
          </p:nvSpPr>
          <p:spPr bwMode="auto">
            <a:xfrm rot="5400000">
              <a:off x="2213" y="1800"/>
              <a:ext cx="1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38" name="Line 30"/>
            <p:cNvSpPr>
              <a:spLocks noChangeShapeType="1"/>
            </p:cNvSpPr>
            <p:nvPr/>
          </p:nvSpPr>
          <p:spPr bwMode="auto">
            <a:xfrm rot="5400000">
              <a:off x="2225" y="1455"/>
              <a:ext cx="13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3139" name="Group 31"/>
            <p:cNvGrpSpPr>
              <a:grpSpLocks/>
            </p:cNvGrpSpPr>
            <p:nvPr/>
          </p:nvGrpSpPr>
          <p:grpSpPr bwMode="auto">
            <a:xfrm>
              <a:off x="1769" y="1263"/>
              <a:ext cx="384" cy="240"/>
              <a:chOff x="1632" y="1584"/>
              <a:chExt cx="301" cy="192"/>
            </a:xfrm>
          </p:grpSpPr>
          <p:grpSp>
            <p:nvGrpSpPr>
              <p:cNvPr id="3148" name="Group 32"/>
              <p:cNvGrpSpPr>
                <a:grpSpLocks/>
              </p:cNvGrpSpPr>
              <p:nvPr/>
            </p:nvGrpSpPr>
            <p:grpSpPr bwMode="auto">
              <a:xfrm>
                <a:off x="1632" y="1584"/>
                <a:ext cx="240" cy="192"/>
                <a:chOff x="6768" y="11808"/>
                <a:chExt cx="1008" cy="792"/>
              </a:xfrm>
            </p:grpSpPr>
            <p:sp>
              <p:nvSpPr>
                <p:cNvPr id="3150" name="Freeform 33"/>
                <p:cNvSpPr>
                  <a:spLocks/>
                </p:cNvSpPr>
                <p:nvPr/>
              </p:nvSpPr>
              <p:spPr bwMode="auto">
                <a:xfrm>
                  <a:off x="6768" y="11808"/>
                  <a:ext cx="144" cy="792"/>
                </a:xfrm>
                <a:custGeom>
                  <a:avLst/>
                  <a:gdLst>
                    <a:gd name="T0" fmla="*/ 0 w 288"/>
                    <a:gd name="T1" fmla="*/ 0 h 864"/>
                    <a:gd name="T2" fmla="*/ 288 w 288"/>
                    <a:gd name="T3" fmla="*/ 432 h 864"/>
                    <a:gd name="T4" fmla="*/ 0 w 288"/>
                    <a:gd name="T5" fmla="*/ 864 h 864"/>
                    <a:gd name="T6" fmla="*/ 0 60000 65536"/>
                    <a:gd name="T7" fmla="*/ 0 60000 65536"/>
                    <a:gd name="T8" fmla="*/ 0 60000 65536"/>
                    <a:gd name="T9" fmla="*/ 0 w 288"/>
                    <a:gd name="T10" fmla="*/ 0 h 864"/>
                    <a:gd name="T11" fmla="*/ 288 w 288"/>
                    <a:gd name="T12" fmla="*/ 864 h 864"/>
                  </a:gdLst>
                  <a:ahLst/>
                  <a:cxnLst>
                    <a:cxn ang="T6">
                      <a:pos x="T0" y="T1"/>
                    </a:cxn>
                    <a:cxn ang="T7">
                      <a:pos x="T2" y="T3"/>
                    </a:cxn>
                    <a:cxn ang="T8">
                      <a:pos x="T4" y="T5"/>
                    </a:cxn>
                  </a:cxnLst>
                  <a:rect l="T9" t="T10" r="T11" b="T12"/>
                  <a:pathLst>
                    <a:path w="288" h="864">
                      <a:moveTo>
                        <a:pt x="0" y="0"/>
                      </a:moveTo>
                      <a:cubicBezTo>
                        <a:pt x="144" y="144"/>
                        <a:pt x="288" y="288"/>
                        <a:pt x="288" y="432"/>
                      </a:cubicBezTo>
                      <a:cubicBezTo>
                        <a:pt x="288" y="576"/>
                        <a:pt x="48" y="792"/>
                        <a:pt x="0" y="864"/>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51" name="Line 34"/>
                <p:cNvSpPr>
                  <a:spLocks noChangeShapeType="1"/>
                </p:cNvSpPr>
                <p:nvPr/>
              </p:nvSpPr>
              <p:spPr bwMode="auto">
                <a:xfrm>
                  <a:off x="6768" y="11808"/>
                  <a:ext cx="36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2" name="Line 35"/>
                <p:cNvSpPr>
                  <a:spLocks noChangeShapeType="1"/>
                </p:cNvSpPr>
                <p:nvPr/>
              </p:nvSpPr>
              <p:spPr bwMode="auto">
                <a:xfrm>
                  <a:off x="6768" y="12600"/>
                  <a:ext cx="36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53" name="Freeform 36"/>
                <p:cNvSpPr>
                  <a:spLocks/>
                </p:cNvSpPr>
                <p:nvPr/>
              </p:nvSpPr>
              <p:spPr bwMode="auto">
                <a:xfrm>
                  <a:off x="7128" y="11808"/>
                  <a:ext cx="648" cy="432"/>
                </a:xfrm>
                <a:custGeom>
                  <a:avLst/>
                  <a:gdLst>
                    <a:gd name="T0" fmla="*/ 0 w 576"/>
                    <a:gd name="T1" fmla="*/ 0 h 432"/>
                    <a:gd name="T2" fmla="*/ 432 w 576"/>
                    <a:gd name="T3" fmla="*/ 144 h 432"/>
                    <a:gd name="T4" fmla="*/ 576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54" name="Freeform 37"/>
                <p:cNvSpPr>
                  <a:spLocks/>
                </p:cNvSpPr>
                <p:nvPr/>
              </p:nvSpPr>
              <p:spPr bwMode="auto">
                <a:xfrm flipV="1">
                  <a:off x="7128" y="12168"/>
                  <a:ext cx="648" cy="432"/>
                </a:xfrm>
                <a:custGeom>
                  <a:avLst/>
                  <a:gdLst>
                    <a:gd name="T0" fmla="*/ 0 w 576"/>
                    <a:gd name="T1" fmla="*/ 0 h 432"/>
                    <a:gd name="T2" fmla="*/ 432 w 576"/>
                    <a:gd name="T3" fmla="*/ 144 h 432"/>
                    <a:gd name="T4" fmla="*/ 576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149" name="Oval 38"/>
              <p:cNvSpPr>
                <a:spLocks noChangeArrowheads="1"/>
              </p:cNvSpPr>
              <p:nvPr/>
            </p:nvSpPr>
            <p:spPr bwMode="auto">
              <a:xfrm>
                <a:off x="1872" y="1646"/>
                <a:ext cx="61" cy="6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sp>
          <p:nvSpPr>
            <p:cNvPr id="3140" name="Line 39"/>
            <p:cNvSpPr>
              <a:spLocks noChangeShapeType="1"/>
            </p:cNvSpPr>
            <p:nvPr/>
          </p:nvSpPr>
          <p:spPr bwMode="auto">
            <a:xfrm>
              <a:off x="1654" y="1548"/>
              <a:ext cx="633" cy="1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41" name="Line 40"/>
            <p:cNvSpPr>
              <a:spLocks noChangeShapeType="1"/>
            </p:cNvSpPr>
            <p:nvPr/>
          </p:nvSpPr>
          <p:spPr bwMode="auto">
            <a:xfrm flipH="1">
              <a:off x="1655" y="1521"/>
              <a:ext cx="633" cy="1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42" name="Oval 41"/>
            <p:cNvSpPr>
              <a:spLocks noChangeArrowheads="1"/>
            </p:cNvSpPr>
            <p:nvPr/>
          </p:nvSpPr>
          <p:spPr bwMode="auto">
            <a:xfrm>
              <a:off x="2255" y="1843"/>
              <a:ext cx="58" cy="47"/>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3143" name="Oval 42"/>
            <p:cNvSpPr>
              <a:spLocks noChangeArrowheads="1"/>
            </p:cNvSpPr>
            <p:nvPr/>
          </p:nvSpPr>
          <p:spPr bwMode="auto">
            <a:xfrm>
              <a:off x="2258" y="1360"/>
              <a:ext cx="58" cy="47"/>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3144" name="Text Box 43"/>
            <p:cNvSpPr txBox="1">
              <a:spLocks noChangeArrowheads="1"/>
            </p:cNvSpPr>
            <p:nvPr/>
          </p:nvSpPr>
          <p:spPr bwMode="auto">
            <a:xfrm>
              <a:off x="1266" y="1192"/>
              <a:ext cx="2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b="0" i="1"/>
                <a:t>R</a:t>
              </a:r>
              <a:endParaRPr lang="en-GB" altLang="en-US" sz="1800" b="0"/>
            </a:p>
          </p:txBody>
        </p:sp>
        <p:sp>
          <p:nvSpPr>
            <p:cNvPr id="3145" name="Text Box 44"/>
            <p:cNvSpPr txBox="1">
              <a:spLocks noChangeArrowheads="1"/>
            </p:cNvSpPr>
            <p:nvPr/>
          </p:nvSpPr>
          <p:spPr bwMode="auto">
            <a:xfrm>
              <a:off x="1275" y="1823"/>
              <a:ext cx="2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b="0" i="1"/>
                <a:t>S</a:t>
              </a:r>
              <a:endParaRPr lang="en-GB" altLang="en-US" sz="1800" b="0"/>
            </a:p>
          </p:txBody>
        </p:sp>
        <p:sp>
          <p:nvSpPr>
            <p:cNvPr id="3146" name="Text Box 45"/>
            <p:cNvSpPr txBox="1">
              <a:spLocks noChangeArrowheads="1"/>
            </p:cNvSpPr>
            <p:nvPr/>
          </p:nvSpPr>
          <p:spPr bwMode="auto">
            <a:xfrm>
              <a:off x="2513" y="1268"/>
              <a:ext cx="2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b="0" i="1"/>
                <a:t>Q</a:t>
              </a:r>
              <a:endParaRPr lang="en-GB" altLang="en-US" sz="1800" b="0"/>
            </a:p>
          </p:txBody>
        </p:sp>
        <p:sp>
          <p:nvSpPr>
            <p:cNvPr id="3147" name="Text Box 46"/>
            <p:cNvSpPr txBox="1">
              <a:spLocks noChangeArrowheads="1"/>
            </p:cNvSpPr>
            <p:nvPr/>
          </p:nvSpPr>
          <p:spPr bwMode="auto">
            <a:xfrm>
              <a:off x="2500" y="1740"/>
              <a:ext cx="2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b="0" i="1"/>
                <a:t>Q'</a:t>
              </a:r>
              <a:endParaRPr lang="en-GB" altLang="en-US" sz="1800" b="0"/>
            </a:p>
          </p:txBody>
        </p:sp>
      </p:grpSp>
      <p:grpSp>
        <p:nvGrpSpPr>
          <p:cNvPr id="3081" name="Group 99"/>
          <p:cNvGrpSpPr>
            <a:grpSpLocks/>
          </p:cNvGrpSpPr>
          <p:nvPr/>
        </p:nvGrpSpPr>
        <p:grpSpPr bwMode="auto">
          <a:xfrm>
            <a:off x="7110414" y="1905000"/>
            <a:ext cx="3557587" cy="1741488"/>
            <a:chOff x="3210" y="1166"/>
            <a:chExt cx="2241" cy="1097"/>
          </a:xfrm>
        </p:grpSpPr>
        <p:graphicFrame>
          <p:nvGraphicFramePr>
            <p:cNvPr id="3074" name="Object 49"/>
            <p:cNvGraphicFramePr>
              <a:graphicFrameLocks noChangeAspect="1"/>
            </p:cNvGraphicFramePr>
            <p:nvPr/>
          </p:nvGraphicFramePr>
          <p:xfrm>
            <a:off x="3210" y="1171"/>
            <a:ext cx="2241" cy="1092"/>
          </p:xfrm>
          <a:graphic>
            <a:graphicData uri="http://schemas.openxmlformats.org/presentationml/2006/ole">
              <mc:AlternateContent xmlns:mc="http://schemas.openxmlformats.org/markup-compatibility/2006">
                <mc:Choice xmlns:v="urn:schemas-microsoft-com:vml" Requires="v">
                  <p:oleObj spid="_x0000_s10286" name="Document" r:id="rId3" imgW="3559680" imgH="1743120" progId="Word.Document.8">
                    <p:embed/>
                  </p:oleObj>
                </mc:Choice>
                <mc:Fallback>
                  <p:oleObj name="Document" r:id="rId3" imgW="3559680" imgH="1743120" progId="Word.Document.8">
                    <p:embed/>
                    <p:pic>
                      <p:nvPicPr>
                        <p:cNvPr id="3074" name="Object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0" y="1171"/>
                          <a:ext cx="2241" cy="10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26" name="Line 50"/>
            <p:cNvSpPr>
              <a:spLocks noChangeShapeType="1"/>
            </p:cNvSpPr>
            <p:nvPr/>
          </p:nvSpPr>
          <p:spPr bwMode="auto">
            <a:xfrm>
              <a:off x="3303" y="1323"/>
              <a:ext cx="99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27" name="Line 51"/>
            <p:cNvSpPr>
              <a:spLocks noChangeShapeType="1"/>
            </p:cNvSpPr>
            <p:nvPr/>
          </p:nvSpPr>
          <p:spPr bwMode="auto">
            <a:xfrm rot="5400000">
              <a:off x="3312" y="1658"/>
              <a:ext cx="984"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 name="Group 191"/>
          <p:cNvGrpSpPr>
            <a:grpSpLocks/>
          </p:cNvGrpSpPr>
          <p:nvPr/>
        </p:nvGrpSpPr>
        <p:grpSpPr bwMode="auto">
          <a:xfrm>
            <a:off x="3505200" y="1905001"/>
            <a:ext cx="3733800" cy="1357313"/>
            <a:chOff x="1248" y="1200"/>
            <a:chExt cx="2352" cy="855"/>
          </a:xfrm>
        </p:grpSpPr>
        <p:grpSp>
          <p:nvGrpSpPr>
            <p:cNvPr id="3119" name="Group 159"/>
            <p:cNvGrpSpPr>
              <a:grpSpLocks/>
            </p:cNvGrpSpPr>
            <p:nvPr/>
          </p:nvGrpSpPr>
          <p:grpSpPr bwMode="auto">
            <a:xfrm>
              <a:off x="1248" y="1200"/>
              <a:ext cx="240" cy="855"/>
              <a:chOff x="1344" y="1200"/>
              <a:chExt cx="240" cy="855"/>
            </a:xfrm>
          </p:grpSpPr>
          <p:sp>
            <p:nvSpPr>
              <p:cNvPr id="3124" name="Text Box 155"/>
              <p:cNvSpPr txBox="1">
                <a:spLocks noChangeArrowheads="1"/>
              </p:cNvSpPr>
              <p:nvPr/>
            </p:nvSpPr>
            <p:spPr bwMode="auto">
              <a:xfrm>
                <a:off x="1344" y="1200"/>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a:solidFill>
                      <a:srgbClr val="0000CC"/>
                    </a:solidFill>
                  </a:rPr>
                  <a:t>0</a:t>
                </a:r>
              </a:p>
            </p:txBody>
          </p:sp>
          <p:sp>
            <p:nvSpPr>
              <p:cNvPr id="3125" name="Text Box 156"/>
              <p:cNvSpPr txBox="1">
                <a:spLocks noChangeArrowheads="1"/>
              </p:cNvSpPr>
              <p:nvPr/>
            </p:nvSpPr>
            <p:spPr bwMode="auto">
              <a:xfrm>
                <a:off x="1344" y="1824"/>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a:solidFill>
                      <a:srgbClr val="0000CC"/>
                    </a:solidFill>
                  </a:rPr>
                  <a:t>1</a:t>
                </a:r>
              </a:p>
            </p:txBody>
          </p:sp>
        </p:grpSp>
        <p:grpSp>
          <p:nvGrpSpPr>
            <p:cNvPr id="3120" name="Group 160"/>
            <p:cNvGrpSpPr>
              <a:grpSpLocks/>
            </p:cNvGrpSpPr>
            <p:nvPr/>
          </p:nvGrpSpPr>
          <p:grpSpPr bwMode="auto">
            <a:xfrm>
              <a:off x="2832" y="1248"/>
              <a:ext cx="240" cy="759"/>
              <a:chOff x="2976" y="1248"/>
              <a:chExt cx="240" cy="759"/>
            </a:xfrm>
          </p:grpSpPr>
          <p:sp>
            <p:nvSpPr>
              <p:cNvPr id="3122" name="Text Box 157"/>
              <p:cNvSpPr txBox="1">
                <a:spLocks noChangeArrowheads="1"/>
              </p:cNvSpPr>
              <p:nvPr/>
            </p:nvSpPr>
            <p:spPr bwMode="auto">
              <a:xfrm>
                <a:off x="2976" y="1248"/>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a:solidFill>
                      <a:srgbClr val="0000CC"/>
                    </a:solidFill>
                  </a:rPr>
                  <a:t>1</a:t>
                </a:r>
              </a:p>
            </p:txBody>
          </p:sp>
          <p:sp>
            <p:nvSpPr>
              <p:cNvPr id="3123" name="Text Box 158"/>
              <p:cNvSpPr txBox="1">
                <a:spLocks noChangeArrowheads="1"/>
              </p:cNvSpPr>
              <p:nvPr/>
            </p:nvSpPr>
            <p:spPr bwMode="auto">
              <a:xfrm>
                <a:off x="2976" y="1776"/>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a:solidFill>
                      <a:srgbClr val="0000CC"/>
                    </a:solidFill>
                  </a:rPr>
                  <a:t>0</a:t>
                </a:r>
              </a:p>
            </p:txBody>
          </p:sp>
        </p:grpSp>
        <p:sp>
          <p:nvSpPr>
            <p:cNvPr id="3121" name="AutoShape 186"/>
            <p:cNvSpPr>
              <a:spLocks noChangeArrowheads="1"/>
            </p:cNvSpPr>
            <p:nvPr/>
          </p:nvSpPr>
          <p:spPr bwMode="auto">
            <a:xfrm>
              <a:off x="3408" y="1392"/>
              <a:ext cx="192" cy="96"/>
            </a:xfrm>
            <a:prstGeom prst="rightArrow">
              <a:avLst>
                <a:gd name="adj1" fmla="val 50000"/>
                <a:gd name="adj2" fmla="val 50000"/>
              </a:avLst>
            </a:prstGeom>
            <a:solidFill>
              <a:srgbClr val="0000FF"/>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grpSp>
        <p:nvGrpSpPr>
          <p:cNvPr id="11" name="Group 192"/>
          <p:cNvGrpSpPr>
            <a:grpSpLocks/>
          </p:cNvGrpSpPr>
          <p:nvPr/>
        </p:nvGrpSpPr>
        <p:grpSpPr bwMode="auto">
          <a:xfrm>
            <a:off x="3352800" y="1905001"/>
            <a:ext cx="3886200" cy="1357313"/>
            <a:chOff x="1152" y="1200"/>
            <a:chExt cx="2448" cy="855"/>
          </a:xfrm>
        </p:grpSpPr>
        <p:grpSp>
          <p:nvGrpSpPr>
            <p:cNvPr id="3112" name="Group 171"/>
            <p:cNvGrpSpPr>
              <a:grpSpLocks/>
            </p:cNvGrpSpPr>
            <p:nvPr/>
          </p:nvGrpSpPr>
          <p:grpSpPr bwMode="auto">
            <a:xfrm>
              <a:off x="1152" y="1200"/>
              <a:ext cx="240" cy="855"/>
              <a:chOff x="1344" y="1200"/>
              <a:chExt cx="240" cy="855"/>
            </a:xfrm>
          </p:grpSpPr>
          <p:sp>
            <p:nvSpPr>
              <p:cNvPr id="3117" name="Text Box 172"/>
              <p:cNvSpPr txBox="1">
                <a:spLocks noChangeArrowheads="1"/>
              </p:cNvSpPr>
              <p:nvPr/>
            </p:nvSpPr>
            <p:spPr bwMode="auto">
              <a:xfrm>
                <a:off x="1344" y="1200"/>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a:solidFill>
                      <a:srgbClr val="FF0000"/>
                    </a:solidFill>
                  </a:rPr>
                  <a:t>0</a:t>
                </a:r>
                <a:endParaRPr lang="en-GB" altLang="en-US" sz="1800">
                  <a:solidFill>
                    <a:srgbClr val="0000CC"/>
                  </a:solidFill>
                </a:endParaRPr>
              </a:p>
            </p:txBody>
          </p:sp>
          <p:sp>
            <p:nvSpPr>
              <p:cNvPr id="3118" name="Text Box 173"/>
              <p:cNvSpPr txBox="1">
                <a:spLocks noChangeArrowheads="1"/>
              </p:cNvSpPr>
              <p:nvPr/>
            </p:nvSpPr>
            <p:spPr bwMode="auto">
              <a:xfrm>
                <a:off x="1344" y="1824"/>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a:solidFill>
                      <a:srgbClr val="FF0000"/>
                    </a:solidFill>
                  </a:rPr>
                  <a:t>0</a:t>
                </a:r>
                <a:endParaRPr lang="en-GB" altLang="en-US" sz="1800">
                  <a:solidFill>
                    <a:srgbClr val="0000CC"/>
                  </a:solidFill>
                </a:endParaRPr>
              </a:p>
            </p:txBody>
          </p:sp>
        </p:grpSp>
        <p:grpSp>
          <p:nvGrpSpPr>
            <p:cNvPr id="3113" name="Group 174"/>
            <p:cNvGrpSpPr>
              <a:grpSpLocks/>
            </p:cNvGrpSpPr>
            <p:nvPr/>
          </p:nvGrpSpPr>
          <p:grpSpPr bwMode="auto">
            <a:xfrm>
              <a:off x="2928" y="1248"/>
              <a:ext cx="240" cy="759"/>
              <a:chOff x="2976" y="1248"/>
              <a:chExt cx="240" cy="759"/>
            </a:xfrm>
          </p:grpSpPr>
          <p:sp>
            <p:nvSpPr>
              <p:cNvPr id="3115" name="Text Box 175"/>
              <p:cNvSpPr txBox="1">
                <a:spLocks noChangeArrowheads="1"/>
              </p:cNvSpPr>
              <p:nvPr/>
            </p:nvSpPr>
            <p:spPr bwMode="auto">
              <a:xfrm>
                <a:off x="2976" y="1248"/>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a:solidFill>
                      <a:srgbClr val="FF0000"/>
                    </a:solidFill>
                  </a:rPr>
                  <a:t>1</a:t>
                </a:r>
                <a:endParaRPr lang="en-GB" altLang="en-US" sz="1800">
                  <a:solidFill>
                    <a:srgbClr val="0000CC"/>
                  </a:solidFill>
                </a:endParaRPr>
              </a:p>
            </p:txBody>
          </p:sp>
          <p:sp>
            <p:nvSpPr>
              <p:cNvPr id="3116" name="Text Box 176"/>
              <p:cNvSpPr txBox="1">
                <a:spLocks noChangeArrowheads="1"/>
              </p:cNvSpPr>
              <p:nvPr/>
            </p:nvSpPr>
            <p:spPr bwMode="auto">
              <a:xfrm>
                <a:off x="2976" y="1776"/>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a:solidFill>
                      <a:srgbClr val="FF0000"/>
                    </a:solidFill>
                  </a:rPr>
                  <a:t>0</a:t>
                </a:r>
                <a:endParaRPr lang="en-GB" altLang="en-US" sz="1800">
                  <a:solidFill>
                    <a:srgbClr val="0000CC"/>
                  </a:solidFill>
                </a:endParaRPr>
              </a:p>
            </p:txBody>
          </p:sp>
        </p:grpSp>
        <p:sp>
          <p:nvSpPr>
            <p:cNvPr id="3114" name="AutoShape 187"/>
            <p:cNvSpPr>
              <a:spLocks noChangeArrowheads="1"/>
            </p:cNvSpPr>
            <p:nvPr/>
          </p:nvSpPr>
          <p:spPr bwMode="auto">
            <a:xfrm>
              <a:off x="3408" y="1536"/>
              <a:ext cx="192" cy="96"/>
            </a:xfrm>
            <a:prstGeom prst="rightArrow">
              <a:avLst>
                <a:gd name="adj1" fmla="val 50000"/>
                <a:gd name="adj2" fmla="val 50000"/>
              </a:avLst>
            </a:prstGeom>
            <a:solidFill>
              <a:srgbClr val="FF0000"/>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grpSp>
        <p:nvGrpSpPr>
          <p:cNvPr id="14" name="Group 193"/>
          <p:cNvGrpSpPr>
            <a:grpSpLocks/>
          </p:cNvGrpSpPr>
          <p:nvPr/>
        </p:nvGrpSpPr>
        <p:grpSpPr bwMode="auto">
          <a:xfrm>
            <a:off x="3200400" y="1905001"/>
            <a:ext cx="4038600" cy="1357313"/>
            <a:chOff x="1056" y="1200"/>
            <a:chExt cx="2544" cy="855"/>
          </a:xfrm>
        </p:grpSpPr>
        <p:grpSp>
          <p:nvGrpSpPr>
            <p:cNvPr id="3105" name="Group 163"/>
            <p:cNvGrpSpPr>
              <a:grpSpLocks/>
            </p:cNvGrpSpPr>
            <p:nvPr/>
          </p:nvGrpSpPr>
          <p:grpSpPr bwMode="auto">
            <a:xfrm>
              <a:off x="1056" y="1200"/>
              <a:ext cx="240" cy="855"/>
              <a:chOff x="1344" y="1200"/>
              <a:chExt cx="240" cy="855"/>
            </a:xfrm>
          </p:grpSpPr>
          <p:sp>
            <p:nvSpPr>
              <p:cNvPr id="3110" name="Text Box 164"/>
              <p:cNvSpPr txBox="1">
                <a:spLocks noChangeArrowheads="1"/>
              </p:cNvSpPr>
              <p:nvPr/>
            </p:nvSpPr>
            <p:spPr bwMode="auto">
              <a:xfrm>
                <a:off x="1344" y="1200"/>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a:solidFill>
                      <a:schemeClr val="hlink"/>
                    </a:solidFill>
                  </a:rPr>
                  <a:t>1</a:t>
                </a:r>
              </a:p>
            </p:txBody>
          </p:sp>
          <p:sp>
            <p:nvSpPr>
              <p:cNvPr id="3111" name="Text Box 165"/>
              <p:cNvSpPr txBox="1">
                <a:spLocks noChangeArrowheads="1"/>
              </p:cNvSpPr>
              <p:nvPr/>
            </p:nvSpPr>
            <p:spPr bwMode="auto">
              <a:xfrm>
                <a:off x="1344" y="1824"/>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a:solidFill>
                      <a:schemeClr val="hlink"/>
                    </a:solidFill>
                  </a:rPr>
                  <a:t>0</a:t>
                </a:r>
              </a:p>
            </p:txBody>
          </p:sp>
        </p:grpSp>
        <p:grpSp>
          <p:nvGrpSpPr>
            <p:cNvPr id="3106" name="Group 166"/>
            <p:cNvGrpSpPr>
              <a:grpSpLocks/>
            </p:cNvGrpSpPr>
            <p:nvPr/>
          </p:nvGrpSpPr>
          <p:grpSpPr bwMode="auto">
            <a:xfrm>
              <a:off x="3024" y="1248"/>
              <a:ext cx="240" cy="759"/>
              <a:chOff x="2976" y="1248"/>
              <a:chExt cx="240" cy="759"/>
            </a:xfrm>
          </p:grpSpPr>
          <p:sp>
            <p:nvSpPr>
              <p:cNvPr id="3108" name="Text Box 167"/>
              <p:cNvSpPr txBox="1">
                <a:spLocks noChangeArrowheads="1"/>
              </p:cNvSpPr>
              <p:nvPr/>
            </p:nvSpPr>
            <p:spPr bwMode="auto">
              <a:xfrm>
                <a:off x="2976" y="1248"/>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a:solidFill>
                      <a:schemeClr val="hlink"/>
                    </a:solidFill>
                  </a:rPr>
                  <a:t>0</a:t>
                </a:r>
              </a:p>
            </p:txBody>
          </p:sp>
          <p:sp>
            <p:nvSpPr>
              <p:cNvPr id="3109" name="Text Box 168"/>
              <p:cNvSpPr txBox="1">
                <a:spLocks noChangeArrowheads="1"/>
              </p:cNvSpPr>
              <p:nvPr/>
            </p:nvSpPr>
            <p:spPr bwMode="auto">
              <a:xfrm>
                <a:off x="2976" y="1776"/>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a:solidFill>
                      <a:schemeClr val="hlink"/>
                    </a:solidFill>
                  </a:rPr>
                  <a:t>1</a:t>
                </a:r>
              </a:p>
            </p:txBody>
          </p:sp>
        </p:grpSp>
        <p:sp>
          <p:nvSpPr>
            <p:cNvPr id="3107" name="AutoShape 188"/>
            <p:cNvSpPr>
              <a:spLocks noChangeArrowheads="1"/>
            </p:cNvSpPr>
            <p:nvPr/>
          </p:nvSpPr>
          <p:spPr bwMode="auto">
            <a:xfrm>
              <a:off x="3408" y="1680"/>
              <a:ext cx="192" cy="96"/>
            </a:xfrm>
            <a:prstGeom prst="rightArrow">
              <a:avLst>
                <a:gd name="adj1" fmla="val 50000"/>
                <a:gd name="adj2" fmla="val 50000"/>
              </a:avLst>
            </a:prstGeom>
            <a:solidFill>
              <a:srgbClr val="9900CC"/>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grpSp>
        <p:nvGrpSpPr>
          <p:cNvPr id="17" name="Group 202"/>
          <p:cNvGrpSpPr>
            <a:grpSpLocks/>
          </p:cNvGrpSpPr>
          <p:nvPr/>
        </p:nvGrpSpPr>
        <p:grpSpPr bwMode="auto">
          <a:xfrm>
            <a:off x="2971800" y="1905001"/>
            <a:ext cx="4267200" cy="1357313"/>
            <a:chOff x="912" y="1200"/>
            <a:chExt cx="2688" cy="855"/>
          </a:xfrm>
        </p:grpSpPr>
        <p:grpSp>
          <p:nvGrpSpPr>
            <p:cNvPr id="3098" name="Group 180"/>
            <p:cNvGrpSpPr>
              <a:grpSpLocks/>
            </p:cNvGrpSpPr>
            <p:nvPr/>
          </p:nvGrpSpPr>
          <p:grpSpPr bwMode="auto">
            <a:xfrm>
              <a:off x="912" y="1200"/>
              <a:ext cx="240" cy="855"/>
              <a:chOff x="1344" y="1200"/>
              <a:chExt cx="240" cy="855"/>
            </a:xfrm>
          </p:grpSpPr>
          <p:sp>
            <p:nvSpPr>
              <p:cNvPr id="3103" name="Text Box 181"/>
              <p:cNvSpPr txBox="1">
                <a:spLocks noChangeArrowheads="1"/>
              </p:cNvSpPr>
              <p:nvPr/>
            </p:nvSpPr>
            <p:spPr bwMode="auto">
              <a:xfrm>
                <a:off x="1344" y="1200"/>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a:solidFill>
                      <a:srgbClr val="006600"/>
                    </a:solidFill>
                  </a:rPr>
                  <a:t>0</a:t>
                </a:r>
              </a:p>
            </p:txBody>
          </p:sp>
          <p:sp>
            <p:nvSpPr>
              <p:cNvPr id="3104" name="Text Box 182"/>
              <p:cNvSpPr txBox="1">
                <a:spLocks noChangeArrowheads="1"/>
              </p:cNvSpPr>
              <p:nvPr/>
            </p:nvSpPr>
            <p:spPr bwMode="auto">
              <a:xfrm>
                <a:off x="1344" y="1824"/>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a:solidFill>
                      <a:srgbClr val="006600"/>
                    </a:solidFill>
                  </a:rPr>
                  <a:t>0</a:t>
                </a:r>
              </a:p>
            </p:txBody>
          </p:sp>
        </p:grpSp>
        <p:grpSp>
          <p:nvGrpSpPr>
            <p:cNvPr id="3099" name="Group 183"/>
            <p:cNvGrpSpPr>
              <a:grpSpLocks/>
            </p:cNvGrpSpPr>
            <p:nvPr/>
          </p:nvGrpSpPr>
          <p:grpSpPr bwMode="auto">
            <a:xfrm>
              <a:off x="3120" y="1248"/>
              <a:ext cx="240" cy="759"/>
              <a:chOff x="2976" y="1248"/>
              <a:chExt cx="240" cy="759"/>
            </a:xfrm>
          </p:grpSpPr>
          <p:sp>
            <p:nvSpPr>
              <p:cNvPr id="3101" name="Text Box 184"/>
              <p:cNvSpPr txBox="1">
                <a:spLocks noChangeArrowheads="1"/>
              </p:cNvSpPr>
              <p:nvPr/>
            </p:nvSpPr>
            <p:spPr bwMode="auto">
              <a:xfrm>
                <a:off x="2976" y="1248"/>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a:solidFill>
                      <a:srgbClr val="006600"/>
                    </a:solidFill>
                  </a:rPr>
                  <a:t>0</a:t>
                </a:r>
              </a:p>
            </p:txBody>
          </p:sp>
          <p:sp>
            <p:nvSpPr>
              <p:cNvPr id="3102" name="Text Box 185"/>
              <p:cNvSpPr txBox="1">
                <a:spLocks noChangeArrowheads="1"/>
              </p:cNvSpPr>
              <p:nvPr/>
            </p:nvSpPr>
            <p:spPr bwMode="auto">
              <a:xfrm>
                <a:off x="2976" y="1776"/>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a:solidFill>
                      <a:srgbClr val="006600"/>
                    </a:solidFill>
                  </a:rPr>
                  <a:t>1</a:t>
                </a:r>
              </a:p>
            </p:txBody>
          </p:sp>
        </p:grpSp>
        <p:sp>
          <p:nvSpPr>
            <p:cNvPr id="3100" name="AutoShape 189"/>
            <p:cNvSpPr>
              <a:spLocks noChangeArrowheads="1"/>
            </p:cNvSpPr>
            <p:nvPr/>
          </p:nvSpPr>
          <p:spPr bwMode="auto">
            <a:xfrm>
              <a:off x="3408" y="1872"/>
              <a:ext cx="192" cy="96"/>
            </a:xfrm>
            <a:prstGeom prst="rightArrow">
              <a:avLst>
                <a:gd name="adj1" fmla="val 50000"/>
                <a:gd name="adj2" fmla="val 50000"/>
              </a:avLst>
            </a:prstGeom>
            <a:solidFill>
              <a:srgbClr val="006600"/>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grpSp>
        <p:nvGrpSpPr>
          <p:cNvPr id="20" name="Group 211"/>
          <p:cNvGrpSpPr>
            <a:grpSpLocks/>
          </p:cNvGrpSpPr>
          <p:nvPr/>
        </p:nvGrpSpPr>
        <p:grpSpPr bwMode="auto">
          <a:xfrm>
            <a:off x="2819400" y="1905000"/>
            <a:ext cx="4419600" cy="1447800"/>
            <a:chOff x="816" y="1200"/>
            <a:chExt cx="2784" cy="912"/>
          </a:xfrm>
        </p:grpSpPr>
        <p:sp>
          <p:nvSpPr>
            <p:cNvPr id="3091" name="AutoShape 190"/>
            <p:cNvSpPr>
              <a:spLocks noChangeArrowheads="1"/>
            </p:cNvSpPr>
            <p:nvPr/>
          </p:nvSpPr>
          <p:spPr bwMode="auto">
            <a:xfrm>
              <a:off x="3408" y="2016"/>
              <a:ext cx="192" cy="96"/>
            </a:xfrm>
            <a:prstGeom prst="rightArrow">
              <a:avLst>
                <a:gd name="adj1" fmla="val 50000"/>
                <a:gd name="adj2" fmla="val 50000"/>
              </a:avLst>
            </a:prstGeom>
            <a:solidFill>
              <a:srgbClr val="FF6600"/>
            </a:solidFill>
            <a:ln w="9525">
              <a:solidFill>
                <a:schemeClr val="tx1"/>
              </a:solidFill>
              <a:miter lim="800000"/>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nvGrpSpPr>
            <p:cNvPr id="3092" name="Group 204"/>
            <p:cNvGrpSpPr>
              <a:grpSpLocks/>
            </p:cNvGrpSpPr>
            <p:nvPr/>
          </p:nvGrpSpPr>
          <p:grpSpPr bwMode="auto">
            <a:xfrm>
              <a:off x="816" y="1200"/>
              <a:ext cx="240" cy="855"/>
              <a:chOff x="1344" y="1200"/>
              <a:chExt cx="240" cy="855"/>
            </a:xfrm>
          </p:grpSpPr>
          <p:sp>
            <p:nvSpPr>
              <p:cNvPr id="3096" name="Text Box 205"/>
              <p:cNvSpPr txBox="1">
                <a:spLocks noChangeArrowheads="1"/>
              </p:cNvSpPr>
              <p:nvPr/>
            </p:nvSpPr>
            <p:spPr bwMode="auto">
              <a:xfrm>
                <a:off x="1344" y="1200"/>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a:solidFill>
                      <a:srgbClr val="FF9900"/>
                    </a:solidFill>
                  </a:rPr>
                  <a:t>1</a:t>
                </a:r>
              </a:p>
            </p:txBody>
          </p:sp>
          <p:sp>
            <p:nvSpPr>
              <p:cNvPr id="3097" name="Text Box 206"/>
              <p:cNvSpPr txBox="1">
                <a:spLocks noChangeArrowheads="1"/>
              </p:cNvSpPr>
              <p:nvPr/>
            </p:nvSpPr>
            <p:spPr bwMode="auto">
              <a:xfrm>
                <a:off x="1344" y="1824"/>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a:solidFill>
                      <a:srgbClr val="FF9900"/>
                    </a:solidFill>
                  </a:rPr>
                  <a:t>1</a:t>
                </a:r>
              </a:p>
            </p:txBody>
          </p:sp>
        </p:grpSp>
        <p:grpSp>
          <p:nvGrpSpPr>
            <p:cNvPr id="3093" name="Group 207"/>
            <p:cNvGrpSpPr>
              <a:grpSpLocks/>
            </p:cNvGrpSpPr>
            <p:nvPr/>
          </p:nvGrpSpPr>
          <p:grpSpPr bwMode="auto">
            <a:xfrm>
              <a:off x="3216" y="1248"/>
              <a:ext cx="240" cy="759"/>
              <a:chOff x="2976" y="1248"/>
              <a:chExt cx="240" cy="759"/>
            </a:xfrm>
          </p:grpSpPr>
          <p:sp>
            <p:nvSpPr>
              <p:cNvPr id="3094" name="Text Box 208"/>
              <p:cNvSpPr txBox="1">
                <a:spLocks noChangeArrowheads="1"/>
              </p:cNvSpPr>
              <p:nvPr/>
            </p:nvSpPr>
            <p:spPr bwMode="auto">
              <a:xfrm>
                <a:off x="2976" y="1248"/>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a:solidFill>
                      <a:srgbClr val="FF9900"/>
                    </a:solidFill>
                  </a:rPr>
                  <a:t>0</a:t>
                </a:r>
              </a:p>
            </p:txBody>
          </p:sp>
          <p:sp>
            <p:nvSpPr>
              <p:cNvPr id="3095" name="Text Box 209"/>
              <p:cNvSpPr txBox="1">
                <a:spLocks noChangeArrowheads="1"/>
              </p:cNvSpPr>
              <p:nvPr/>
            </p:nvSpPr>
            <p:spPr bwMode="auto">
              <a:xfrm>
                <a:off x="2976" y="1776"/>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a:solidFill>
                      <a:srgbClr val="FF9900"/>
                    </a:solidFill>
                  </a:rPr>
                  <a:t>0</a:t>
                </a:r>
              </a:p>
            </p:txBody>
          </p:sp>
        </p:grpSp>
      </p:grpSp>
    </p:spTree>
    <p:extLst>
      <p:ext uri="{BB962C8B-B14F-4D97-AF65-F5344CB8AC3E}">
        <p14:creationId xmlns:p14="http://schemas.microsoft.com/office/powerpoint/2010/main" val="2689638455"/>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title"/>
          </p:nvPr>
        </p:nvSpPr>
        <p:spPr>
          <a:xfrm>
            <a:off x="322263" y="73025"/>
            <a:ext cx="10515600" cy="1325563"/>
          </a:xfrm>
        </p:spPr>
        <p:txBody>
          <a:bodyPr/>
          <a:lstStyle/>
          <a:p>
            <a:r>
              <a:rPr lang="en-GB" altLang="en-US" b="1" dirty="0" smtClean="0">
                <a:latin typeface="Times New Roman" panose="02020603050405020304" pitchFamily="18" charset="0"/>
              </a:rPr>
              <a:t>Gated D Latch</a:t>
            </a:r>
            <a:endParaRPr lang="en-GB" altLang="en-US" dirty="0" smtClean="0"/>
          </a:p>
        </p:txBody>
      </p:sp>
      <p:sp>
        <p:nvSpPr>
          <p:cNvPr id="18438" name="Rectangle 3"/>
          <p:cNvSpPr>
            <a:spLocks noGrp="1" noChangeArrowheads="1"/>
          </p:cNvSpPr>
          <p:nvPr>
            <p:ph type="body" idx="1"/>
          </p:nvPr>
        </p:nvSpPr>
        <p:spPr>
          <a:xfrm>
            <a:off x="2667000" y="1295400"/>
            <a:ext cx="7696200" cy="1371600"/>
          </a:xfrm>
        </p:spPr>
        <p:txBody>
          <a:bodyPr>
            <a:normAutofit lnSpcReduction="10000"/>
          </a:bodyPr>
          <a:lstStyle/>
          <a:p>
            <a:pPr>
              <a:spcBef>
                <a:spcPct val="40000"/>
              </a:spcBef>
              <a:buSzPct val="120000"/>
              <a:buFont typeface="Wingdings" panose="05000000000000000000" pitchFamily="2" charset="2"/>
              <a:buChar char="§"/>
            </a:pPr>
            <a:r>
              <a:rPr lang="en-GB" altLang="en-US" smtClean="0"/>
              <a:t>Make </a:t>
            </a:r>
            <a:r>
              <a:rPr lang="en-GB" altLang="en-US" i="1" smtClean="0"/>
              <a:t>R</a:t>
            </a:r>
            <a:r>
              <a:rPr lang="en-GB" altLang="en-US" smtClean="0"/>
              <a:t> input equal to </a:t>
            </a:r>
            <a:r>
              <a:rPr lang="en-GB" altLang="en-US" i="1" smtClean="0"/>
              <a:t>S'</a:t>
            </a:r>
            <a:r>
              <a:rPr lang="en-GB" altLang="en-US" smtClean="0"/>
              <a:t> </a:t>
            </a:r>
            <a:r>
              <a:rPr lang="en-GB" altLang="en-US" smtClean="0">
                <a:sym typeface="Symbol" panose="05050102010706020507" pitchFamily="18" charset="2"/>
              </a:rPr>
              <a:t> </a:t>
            </a:r>
            <a:r>
              <a:rPr lang="en-GB" altLang="en-US" i="1" smtClean="0">
                <a:solidFill>
                  <a:srgbClr val="0000CC"/>
                </a:solidFill>
                <a:sym typeface="Symbol" panose="05050102010706020507" pitchFamily="18" charset="2"/>
              </a:rPr>
              <a:t>gated D latch.</a:t>
            </a:r>
            <a:endParaRPr lang="en-GB" altLang="en-US" smtClean="0"/>
          </a:p>
          <a:p>
            <a:pPr>
              <a:spcBef>
                <a:spcPct val="40000"/>
              </a:spcBef>
              <a:buSzPct val="120000"/>
              <a:buFont typeface="Wingdings" panose="05000000000000000000" pitchFamily="2" charset="2"/>
              <a:buChar char="§"/>
            </a:pPr>
            <a:r>
              <a:rPr lang="en-GB" altLang="en-US" i="1" smtClean="0"/>
              <a:t>D</a:t>
            </a:r>
            <a:r>
              <a:rPr lang="en-GB" altLang="en-US" smtClean="0"/>
              <a:t> latch eliminates the undesirable condition of invalid state in the </a:t>
            </a:r>
            <a:r>
              <a:rPr lang="en-GB" altLang="en-US" i="1" smtClean="0"/>
              <a:t>S-R</a:t>
            </a:r>
            <a:r>
              <a:rPr lang="en-GB" altLang="en-US" smtClean="0"/>
              <a:t> latch.</a:t>
            </a:r>
          </a:p>
        </p:txBody>
      </p:sp>
      <p:grpSp>
        <p:nvGrpSpPr>
          <p:cNvPr id="18439" name="Group 85"/>
          <p:cNvGrpSpPr>
            <a:grpSpLocks/>
          </p:cNvGrpSpPr>
          <p:nvPr/>
        </p:nvGrpSpPr>
        <p:grpSpPr bwMode="auto">
          <a:xfrm>
            <a:off x="7924800" y="3276600"/>
            <a:ext cx="2133600" cy="1219200"/>
            <a:chOff x="3840" y="2112"/>
            <a:chExt cx="1344" cy="768"/>
          </a:xfrm>
        </p:grpSpPr>
        <p:sp>
          <p:nvSpPr>
            <p:cNvPr id="18497" name="Rectangle 65"/>
            <p:cNvSpPr>
              <a:spLocks noChangeArrowheads="1"/>
            </p:cNvSpPr>
            <p:nvPr/>
          </p:nvSpPr>
          <p:spPr bwMode="auto">
            <a:xfrm>
              <a:off x="4080" y="2112"/>
              <a:ext cx="576" cy="76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18498" name="Line 66"/>
            <p:cNvSpPr>
              <a:spLocks noChangeShapeType="1"/>
            </p:cNvSpPr>
            <p:nvPr/>
          </p:nvSpPr>
          <p:spPr bwMode="auto">
            <a:xfrm>
              <a:off x="3840" y="2256"/>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99" name="Oval 68"/>
            <p:cNvSpPr>
              <a:spLocks noChangeArrowheads="1"/>
            </p:cNvSpPr>
            <p:nvPr/>
          </p:nvSpPr>
          <p:spPr bwMode="auto">
            <a:xfrm>
              <a:off x="4656" y="2665"/>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18500" name="Line 69"/>
            <p:cNvSpPr>
              <a:spLocks noChangeShapeType="1"/>
            </p:cNvSpPr>
            <p:nvPr/>
          </p:nvSpPr>
          <p:spPr bwMode="auto">
            <a:xfrm>
              <a:off x="4656" y="2304"/>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501" name="Line 70"/>
            <p:cNvSpPr>
              <a:spLocks noChangeShapeType="1"/>
            </p:cNvSpPr>
            <p:nvPr/>
          </p:nvSpPr>
          <p:spPr bwMode="auto">
            <a:xfrm flipV="1">
              <a:off x="4704" y="2688"/>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502" name="Text Box 71"/>
            <p:cNvSpPr txBox="1">
              <a:spLocks noChangeArrowheads="1"/>
            </p:cNvSpPr>
            <p:nvPr/>
          </p:nvSpPr>
          <p:spPr bwMode="auto">
            <a:xfrm>
              <a:off x="4080" y="2160"/>
              <a:ext cx="33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US" altLang="en-US" sz="1600" i="1"/>
                <a:t>D</a:t>
              </a:r>
            </a:p>
            <a:p>
              <a:r>
                <a:rPr lang="en-US" altLang="en-US" sz="1600" i="1"/>
                <a:t>EN</a:t>
              </a:r>
            </a:p>
          </p:txBody>
        </p:sp>
        <p:sp>
          <p:nvSpPr>
            <p:cNvPr id="18503" name="Rectangle 72"/>
            <p:cNvSpPr>
              <a:spLocks noChangeArrowheads="1"/>
            </p:cNvSpPr>
            <p:nvPr/>
          </p:nvSpPr>
          <p:spPr bwMode="auto">
            <a:xfrm>
              <a:off x="4896" y="2208"/>
              <a:ext cx="288"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spcBef>
                  <a:spcPct val="30000"/>
                </a:spcBef>
              </a:pPr>
              <a:r>
                <a:rPr lang="en-US" altLang="en-US" sz="1600" i="1"/>
                <a:t>Q</a:t>
              </a:r>
            </a:p>
            <a:p>
              <a:pPr>
                <a:spcBef>
                  <a:spcPct val="30000"/>
                </a:spcBef>
              </a:pPr>
              <a:endParaRPr lang="en-US" altLang="en-US" sz="1600" i="1"/>
            </a:p>
            <a:p>
              <a:pPr>
                <a:spcBef>
                  <a:spcPct val="30000"/>
                </a:spcBef>
              </a:pPr>
              <a:r>
                <a:rPr lang="en-US" altLang="en-US" sz="1600" i="1"/>
                <a:t>Q'</a:t>
              </a:r>
            </a:p>
          </p:txBody>
        </p:sp>
        <p:sp>
          <p:nvSpPr>
            <p:cNvPr id="18504" name="Line 73"/>
            <p:cNvSpPr>
              <a:spLocks noChangeShapeType="1"/>
            </p:cNvSpPr>
            <p:nvPr/>
          </p:nvSpPr>
          <p:spPr bwMode="auto">
            <a:xfrm>
              <a:off x="3840" y="2496"/>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8440" name="Group 86"/>
          <p:cNvGrpSpPr>
            <a:grpSpLocks/>
          </p:cNvGrpSpPr>
          <p:nvPr/>
        </p:nvGrpSpPr>
        <p:grpSpPr bwMode="auto">
          <a:xfrm>
            <a:off x="3276601" y="3124200"/>
            <a:ext cx="4005263" cy="1474788"/>
            <a:chOff x="1104" y="1968"/>
            <a:chExt cx="2523" cy="929"/>
          </a:xfrm>
        </p:grpSpPr>
        <p:sp>
          <p:nvSpPr>
            <p:cNvPr id="18445" name="Line 16"/>
            <p:cNvSpPr>
              <a:spLocks noChangeShapeType="1"/>
            </p:cNvSpPr>
            <p:nvPr/>
          </p:nvSpPr>
          <p:spPr bwMode="auto">
            <a:xfrm>
              <a:off x="2430" y="2125"/>
              <a:ext cx="25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6" name="Line 17"/>
            <p:cNvSpPr>
              <a:spLocks noChangeShapeType="1"/>
            </p:cNvSpPr>
            <p:nvPr/>
          </p:nvSpPr>
          <p:spPr bwMode="auto">
            <a:xfrm>
              <a:off x="2425" y="2754"/>
              <a:ext cx="261"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7" name="Line 18"/>
            <p:cNvSpPr>
              <a:spLocks noChangeShapeType="1"/>
            </p:cNvSpPr>
            <p:nvPr/>
          </p:nvSpPr>
          <p:spPr bwMode="auto">
            <a:xfrm>
              <a:off x="2563" y="2271"/>
              <a:ext cx="117"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8" name="Line 19"/>
            <p:cNvSpPr>
              <a:spLocks noChangeShapeType="1"/>
            </p:cNvSpPr>
            <p:nvPr/>
          </p:nvSpPr>
          <p:spPr bwMode="auto">
            <a:xfrm>
              <a:off x="2563" y="2607"/>
              <a:ext cx="11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9" name="Line 20"/>
            <p:cNvSpPr>
              <a:spLocks noChangeShapeType="1"/>
            </p:cNvSpPr>
            <p:nvPr/>
          </p:nvSpPr>
          <p:spPr bwMode="auto">
            <a:xfrm rot="5400000">
              <a:off x="2515" y="2319"/>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50" name="Line 21"/>
            <p:cNvSpPr>
              <a:spLocks noChangeShapeType="1"/>
            </p:cNvSpPr>
            <p:nvPr/>
          </p:nvSpPr>
          <p:spPr bwMode="auto">
            <a:xfrm rot="5400000">
              <a:off x="2515" y="2559"/>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51" name="Line 22"/>
            <p:cNvSpPr>
              <a:spLocks noChangeShapeType="1"/>
            </p:cNvSpPr>
            <p:nvPr/>
          </p:nvSpPr>
          <p:spPr bwMode="auto">
            <a:xfrm>
              <a:off x="3050" y="2199"/>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52" name="Line 23"/>
            <p:cNvSpPr>
              <a:spLocks noChangeShapeType="1"/>
            </p:cNvSpPr>
            <p:nvPr/>
          </p:nvSpPr>
          <p:spPr bwMode="auto">
            <a:xfrm>
              <a:off x="3050" y="2681"/>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53" name="Line 24"/>
            <p:cNvSpPr>
              <a:spLocks noChangeShapeType="1"/>
            </p:cNvSpPr>
            <p:nvPr/>
          </p:nvSpPr>
          <p:spPr bwMode="auto">
            <a:xfrm rot="5400000">
              <a:off x="3117" y="2616"/>
              <a:ext cx="1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54" name="Line 25"/>
            <p:cNvSpPr>
              <a:spLocks noChangeShapeType="1"/>
            </p:cNvSpPr>
            <p:nvPr/>
          </p:nvSpPr>
          <p:spPr bwMode="auto">
            <a:xfrm rot="5400000">
              <a:off x="3129" y="2271"/>
              <a:ext cx="13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55" name="Line 26"/>
            <p:cNvSpPr>
              <a:spLocks noChangeShapeType="1"/>
            </p:cNvSpPr>
            <p:nvPr/>
          </p:nvSpPr>
          <p:spPr bwMode="auto">
            <a:xfrm>
              <a:off x="2558" y="2364"/>
              <a:ext cx="633" cy="1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56" name="Line 27"/>
            <p:cNvSpPr>
              <a:spLocks noChangeShapeType="1"/>
            </p:cNvSpPr>
            <p:nvPr/>
          </p:nvSpPr>
          <p:spPr bwMode="auto">
            <a:xfrm flipH="1">
              <a:off x="2559" y="2337"/>
              <a:ext cx="633" cy="1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57" name="Oval 28"/>
            <p:cNvSpPr>
              <a:spLocks noChangeArrowheads="1"/>
            </p:cNvSpPr>
            <p:nvPr/>
          </p:nvSpPr>
          <p:spPr bwMode="auto">
            <a:xfrm>
              <a:off x="3159" y="2659"/>
              <a:ext cx="58" cy="47"/>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18458" name="Oval 29"/>
            <p:cNvSpPr>
              <a:spLocks noChangeArrowheads="1"/>
            </p:cNvSpPr>
            <p:nvPr/>
          </p:nvSpPr>
          <p:spPr bwMode="auto">
            <a:xfrm>
              <a:off x="3170" y="2184"/>
              <a:ext cx="58" cy="47"/>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18459" name="Text Box 30"/>
            <p:cNvSpPr txBox="1">
              <a:spLocks noChangeArrowheads="1"/>
            </p:cNvSpPr>
            <p:nvPr/>
          </p:nvSpPr>
          <p:spPr bwMode="auto">
            <a:xfrm>
              <a:off x="1200" y="1968"/>
              <a:ext cx="27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b="0" i="1"/>
                <a:t>D</a:t>
              </a:r>
              <a:endParaRPr lang="en-GB" altLang="en-US" sz="1800" b="0"/>
            </a:p>
          </p:txBody>
        </p:sp>
        <p:sp>
          <p:nvSpPr>
            <p:cNvPr id="18460" name="Text Box 32"/>
            <p:cNvSpPr txBox="1">
              <a:spLocks noChangeArrowheads="1"/>
            </p:cNvSpPr>
            <p:nvPr/>
          </p:nvSpPr>
          <p:spPr bwMode="auto">
            <a:xfrm>
              <a:off x="3341" y="2081"/>
              <a:ext cx="2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b="0" i="1"/>
                <a:t>Q</a:t>
              </a:r>
              <a:endParaRPr lang="en-GB" altLang="en-US" sz="1800" b="0"/>
            </a:p>
          </p:txBody>
        </p:sp>
        <p:sp>
          <p:nvSpPr>
            <p:cNvPr id="18461" name="Text Box 33"/>
            <p:cNvSpPr txBox="1">
              <a:spLocks noChangeArrowheads="1"/>
            </p:cNvSpPr>
            <p:nvPr/>
          </p:nvSpPr>
          <p:spPr bwMode="auto">
            <a:xfrm>
              <a:off x="3360" y="2553"/>
              <a:ext cx="2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b="0" i="1"/>
                <a:t>Q'</a:t>
              </a:r>
              <a:endParaRPr lang="en-GB" altLang="en-US" sz="1800" b="0"/>
            </a:p>
          </p:txBody>
        </p:sp>
        <p:grpSp>
          <p:nvGrpSpPr>
            <p:cNvPr id="18462" name="Group 34"/>
            <p:cNvGrpSpPr>
              <a:grpSpLocks/>
            </p:cNvGrpSpPr>
            <p:nvPr/>
          </p:nvGrpSpPr>
          <p:grpSpPr bwMode="auto">
            <a:xfrm>
              <a:off x="2682" y="2086"/>
              <a:ext cx="369" cy="240"/>
              <a:chOff x="1872" y="3824"/>
              <a:chExt cx="369" cy="240"/>
            </a:xfrm>
          </p:grpSpPr>
          <p:sp>
            <p:nvSpPr>
              <p:cNvPr id="18490" name="Freeform 35"/>
              <p:cNvSpPr>
                <a:spLocks/>
              </p:cNvSpPr>
              <p:nvPr/>
            </p:nvSpPr>
            <p:spPr bwMode="auto">
              <a:xfrm>
                <a:off x="1935" y="3824"/>
                <a:ext cx="44" cy="240"/>
              </a:xfrm>
              <a:custGeom>
                <a:avLst/>
                <a:gdLst>
                  <a:gd name="T0" fmla="*/ 0 w 288"/>
                  <a:gd name="T1" fmla="*/ 0 h 864"/>
                  <a:gd name="T2" fmla="*/ 288 w 288"/>
                  <a:gd name="T3" fmla="*/ 432 h 864"/>
                  <a:gd name="T4" fmla="*/ 0 w 288"/>
                  <a:gd name="T5" fmla="*/ 864 h 864"/>
                  <a:gd name="T6" fmla="*/ 0 60000 65536"/>
                  <a:gd name="T7" fmla="*/ 0 60000 65536"/>
                  <a:gd name="T8" fmla="*/ 0 60000 65536"/>
                  <a:gd name="T9" fmla="*/ 0 w 288"/>
                  <a:gd name="T10" fmla="*/ 0 h 864"/>
                  <a:gd name="T11" fmla="*/ 288 w 288"/>
                  <a:gd name="T12" fmla="*/ 864 h 864"/>
                </a:gdLst>
                <a:ahLst/>
                <a:cxnLst>
                  <a:cxn ang="T6">
                    <a:pos x="T0" y="T1"/>
                  </a:cxn>
                  <a:cxn ang="T7">
                    <a:pos x="T2" y="T3"/>
                  </a:cxn>
                  <a:cxn ang="T8">
                    <a:pos x="T4" y="T5"/>
                  </a:cxn>
                </a:cxnLst>
                <a:rect l="T9" t="T10" r="T11" b="T12"/>
                <a:pathLst>
                  <a:path w="288" h="864">
                    <a:moveTo>
                      <a:pt x="0" y="0"/>
                    </a:moveTo>
                    <a:cubicBezTo>
                      <a:pt x="144" y="144"/>
                      <a:pt x="288" y="288"/>
                      <a:pt x="288" y="432"/>
                    </a:cubicBezTo>
                    <a:cubicBezTo>
                      <a:pt x="288" y="576"/>
                      <a:pt x="48" y="792"/>
                      <a:pt x="0" y="864"/>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91" name="Line 36"/>
              <p:cNvSpPr>
                <a:spLocks noChangeShapeType="1"/>
              </p:cNvSpPr>
              <p:nvPr/>
            </p:nvSpPr>
            <p:spPr bwMode="auto">
              <a:xfrm>
                <a:off x="1935" y="3824"/>
                <a:ext cx="109"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92" name="Line 37"/>
              <p:cNvSpPr>
                <a:spLocks noChangeShapeType="1"/>
              </p:cNvSpPr>
              <p:nvPr/>
            </p:nvSpPr>
            <p:spPr bwMode="auto">
              <a:xfrm>
                <a:off x="1935" y="4064"/>
                <a:ext cx="109"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93" name="Freeform 38"/>
              <p:cNvSpPr>
                <a:spLocks/>
              </p:cNvSpPr>
              <p:nvPr/>
            </p:nvSpPr>
            <p:spPr bwMode="auto">
              <a:xfrm>
                <a:off x="2044" y="3824"/>
                <a:ext cx="197" cy="131"/>
              </a:xfrm>
              <a:custGeom>
                <a:avLst/>
                <a:gdLst>
                  <a:gd name="T0" fmla="*/ 0 w 576"/>
                  <a:gd name="T1" fmla="*/ 0 h 432"/>
                  <a:gd name="T2" fmla="*/ 432 w 576"/>
                  <a:gd name="T3" fmla="*/ 144 h 432"/>
                  <a:gd name="T4" fmla="*/ 576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94" name="Freeform 39"/>
              <p:cNvSpPr>
                <a:spLocks/>
              </p:cNvSpPr>
              <p:nvPr/>
            </p:nvSpPr>
            <p:spPr bwMode="auto">
              <a:xfrm flipV="1">
                <a:off x="2044" y="3933"/>
                <a:ext cx="197" cy="131"/>
              </a:xfrm>
              <a:custGeom>
                <a:avLst/>
                <a:gdLst>
                  <a:gd name="T0" fmla="*/ 0 w 576"/>
                  <a:gd name="T1" fmla="*/ 0 h 432"/>
                  <a:gd name="T2" fmla="*/ 432 w 576"/>
                  <a:gd name="T3" fmla="*/ 144 h 432"/>
                  <a:gd name="T4" fmla="*/ 576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95" name="Oval 40"/>
              <p:cNvSpPr>
                <a:spLocks noChangeArrowheads="1"/>
              </p:cNvSpPr>
              <p:nvPr/>
            </p:nvSpPr>
            <p:spPr bwMode="auto">
              <a:xfrm>
                <a:off x="1872" y="3840"/>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18496" name="Oval 41"/>
              <p:cNvSpPr>
                <a:spLocks noChangeArrowheads="1"/>
              </p:cNvSpPr>
              <p:nvPr/>
            </p:nvSpPr>
            <p:spPr bwMode="auto">
              <a:xfrm>
                <a:off x="1872" y="3984"/>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grpSp>
          <p:nvGrpSpPr>
            <p:cNvPr id="18463" name="Group 42"/>
            <p:cNvGrpSpPr>
              <a:grpSpLocks/>
            </p:cNvGrpSpPr>
            <p:nvPr/>
          </p:nvGrpSpPr>
          <p:grpSpPr bwMode="auto">
            <a:xfrm>
              <a:off x="2674" y="2566"/>
              <a:ext cx="369" cy="240"/>
              <a:chOff x="1872" y="3824"/>
              <a:chExt cx="369" cy="240"/>
            </a:xfrm>
          </p:grpSpPr>
          <p:sp>
            <p:nvSpPr>
              <p:cNvPr id="18483" name="Freeform 43"/>
              <p:cNvSpPr>
                <a:spLocks/>
              </p:cNvSpPr>
              <p:nvPr/>
            </p:nvSpPr>
            <p:spPr bwMode="auto">
              <a:xfrm>
                <a:off x="1935" y="3824"/>
                <a:ext cx="44" cy="240"/>
              </a:xfrm>
              <a:custGeom>
                <a:avLst/>
                <a:gdLst>
                  <a:gd name="T0" fmla="*/ 0 w 288"/>
                  <a:gd name="T1" fmla="*/ 0 h 864"/>
                  <a:gd name="T2" fmla="*/ 288 w 288"/>
                  <a:gd name="T3" fmla="*/ 432 h 864"/>
                  <a:gd name="T4" fmla="*/ 0 w 288"/>
                  <a:gd name="T5" fmla="*/ 864 h 864"/>
                  <a:gd name="T6" fmla="*/ 0 60000 65536"/>
                  <a:gd name="T7" fmla="*/ 0 60000 65536"/>
                  <a:gd name="T8" fmla="*/ 0 60000 65536"/>
                  <a:gd name="T9" fmla="*/ 0 w 288"/>
                  <a:gd name="T10" fmla="*/ 0 h 864"/>
                  <a:gd name="T11" fmla="*/ 288 w 288"/>
                  <a:gd name="T12" fmla="*/ 864 h 864"/>
                </a:gdLst>
                <a:ahLst/>
                <a:cxnLst>
                  <a:cxn ang="T6">
                    <a:pos x="T0" y="T1"/>
                  </a:cxn>
                  <a:cxn ang="T7">
                    <a:pos x="T2" y="T3"/>
                  </a:cxn>
                  <a:cxn ang="T8">
                    <a:pos x="T4" y="T5"/>
                  </a:cxn>
                </a:cxnLst>
                <a:rect l="T9" t="T10" r="T11" b="T12"/>
                <a:pathLst>
                  <a:path w="288" h="864">
                    <a:moveTo>
                      <a:pt x="0" y="0"/>
                    </a:moveTo>
                    <a:cubicBezTo>
                      <a:pt x="144" y="144"/>
                      <a:pt x="288" y="288"/>
                      <a:pt x="288" y="432"/>
                    </a:cubicBezTo>
                    <a:cubicBezTo>
                      <a:pt x="288" y="576"/>
                      <a:pt x="48" y="792"/>
                      <a:pt x="0" y="864"/>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84" name="Line 44"/>
              <p:cNvSpPr>
                <a:spLocks noChangeShapeType="1"/>
              </p:cNvSpPr>
              <p:nvPr/>
            </p:nvSpPr>
            <p:spPr bwMode="auto">
              <a:xfrm>
                <a:off x="1935" y="3824"/>
                <a:ext cx="109"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85" name="Line 45"/>
              <p:cNvSpPr>
                <a:spLocks noChangeShapeType="1"/>
              </p:cNvSpPr>
              <p:nvPr/>
            </p:nvSpPr>
            <p:spPr bwMode="auto">
              <a:xfrm>
                <a:off x="1935" y="4064"/>
                <a:ext cx="109"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86" name="Freeform 46"/>
              <p:cNvSpPr>
                <a:spLocks/>
              </p:cNvSpPr>
              <p:nvPr/>
            </p:nvSpPr>
            <p:spPr bwMode="auto">
              <a:xfrm>
                <a:off x="2044" y="3824"/>
                <a:ext cx="197" cy="131"/>
              </a:xfrm>
              <a:custGeom>
                <a:avLst/>
                <a:gdLst>
                  <a:gd name="T0" fmla="*/ 0 w 576"/>
                  <a:gd name="T1" fmla="*/ 0 h 432"/>
                  <a:gd name="T2" fmla="*/ 432 w 576"/>
                  <a:gd name="T3" fmla="*/ 144 h 432"/>
                  <a:gd name="T4" fmla="*/ 576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87" name="Freeform 47"/>
              <p:cNvSpPr>
                <a:spLocks/>
              </p:cNvSpPr>
              <p:nvPr/>
            </p:nvSpPr>
            <p:spPr bwMode="auto">
              <a:xfrm flipV="1">
                <a:off x="2044" y="3933"/>
                <a:ext cx="197" cy="131"/>
              </a:xfrm>
              <a:custGeom>
                <a:avLst/>
                <a:gdLst>
                  <a:gd name="T0" fmla="*/ 0 w 576"/>
                  <a:gd name="T1" fmla="*/ 0 h 432"/>
                  <a:gd name="T2" fmla="*/ 432 w 576"/>
                  <a:gd name="T3" fmla="*/ 144 h 432"/>
                  <a:gd name="T4" fmla="*/ 576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88" name="Oval 48"/>
              <p:cNvSpPr>
                <a:spLocks noChangeArrowheads="1"/>
              </p:cNvSpPr>
              <p:nvPr/>
            </p:nvSpPr>
            <p:spPr bwMode="auto">
              <a:xfrm>
                <a:off x="1872" y="3840"/>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18489" name="Oval 49"/>
              <p:cNvSpPr>
                <a:spLocks noChangeArrowheads="1"/>
              </p:cNvSpPr>
              <p:nvPr/>
            </p:nvSpPr>
            <p:spPr bwMode="auto">
              <a:xfrm>
                <a:off x="1872" y="3984"/>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sp>
          <p:nvSpPr>
            <p:cNvPr id="18464" name="Oval 51"/>
            <p:cNvSpPr>
              <a:spLocks noChangeArrowheads="1"/>
            </p:cNvSpPr>
            <p:nvPr/>
          </p:nvSpPr>
          <p:spPr bwMode="auto">
            <a:xfrm>
              <a:off x="2344" y="2086"/>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18465" name="AutoShape 52"/>
            <p:cNvSpPr>
              <a:spLocks noChangeArrowheads="1"/>
            </p:cNvSpPr>
            <p:nvPr/>
          </p:nvSpPr>
          <p:spPr bwMode="auto">
            <a:xfrm>
              <a:off x="2030" y="2016"/>
              <a:ext cx="299" cy="228"/>
            </a:xfrm>
            <a:prstGeom prst="flowChartDelay">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nvGrpSpPr>
            <p:cNvPr id="18466" name="Group 83"/>
            <p:cNvGrpSpPr>
              <a:grpSpLocks/>
            </p:cNvGrpSpPr>
            <p:nvPr/>
          </p:nvGrpSpPr>
          <p:grpSpPr bwMode="auto">
            <a:xfrm>
              <a:off x="2030" y="2640"/>
              <a:ext cx="392" cy="228"/>
              <a:chOff x="1824" y="2688"/>
              <a:chExt cx="406" cy="228"/>
            </a:xfrm>
          </p:grpSpPr>
          <p:sp>
            <p:nvSpPr>
              <p:cNvPr id="18481" name="Oval 54"/>
              <p:cNvSpPr>
                <a:spLocks noChangeArrowheads="1"/>
              </p:cNvSpPr>
              <p:nvPr/>
            </p:nvSpPr>
            <p:spPr bwMode="auto">
              <a:xfrm>
                <a:off x="2152" y="2758"/>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18482" name="AutoShape 55"/>
              <p:cNvSpPr>
                <a:spLocks noChangeArrowheads="1"/>
              </p:cNvSpPr>
              <p:nvPr/>
            </p:nvSpPr>
            <p:spPr bwMode="auto">
              <a:xfrm>
                <a:off x="1824" y="2688"/>
                <a:ext cx="313" cy="228"/>
              </a:xfrm>
              <a:prstGeom prst="flowChartDelay">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sp>
          <p:nvSpPr>
            <p:cNvPr id="18467" name="Line 56"/>
            <p:cNvSpPr>
              <a:spLocks noChangeShapeType="1"/>
            </p:cNvSpPr>
            <p:nvPr/>
          </p:nvSpPr>
          <p:spPr bwMode="auto">
            <a:xfrm flipV="1">
              <a:off x="1440" y="2060"/>
              <a:ext cx="584"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68" name="Line 57"/>
            <p:cNvSpPr>
              <a:spLocks noChangeShapeType="1"/>
            </p:cNvSpPr>
            <p:nvPr/>
          </p:nvSpPr>
          <p:spPr bwMode="auto">
            <a:xfrm>
              <a:off x="1872" y="2832"/>
              <a:ext cx="15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69" name="Line 58"/>
            <p:cNvSpPr>
              <a:spLocks noChangeShapeType="1"/>
            </p:cNvSpPr>
            <p:nvPr/>
          </p:nvSpPr>
          <p:spPr bwMode="auto">
            <a:xfrm>
              <a:off x="1920" y="2208"/>
              <a:ext cx="1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70" name="Line 59"/>
            <p:cNvSpPr>
              <a:spLocks noChangeShapeType="1"/>
            </p:cNvSpPr>
            <p:nvPr/>
          </p:nvSpPr>
          <p:spPr bwMode="auto">
            <a:xfrm>
              <a:off x="1920" y="2688"/>
              <a:ext cx="1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71" name="Line 60"/>
            <p:cNvSpPr>
              <a:spLocks noChangeShapeType="1"/>
            </p:cNvSpPr>
            <p:nvPr/>
          </p:nvSpPr>
          <p:spPr bwMode="auto">
            <a:xfrm rot="5400000">
              <a:off x="1680" y="2448"/>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72" name="Line 61"/>
            <p:cNvSpPr>
              <a:spLocks noChangeShapeType="1"/>
            </p:cNvSpPr>
            <p:nvPr/>
          </p:nvSpPr>
          <p:spPr bwMode="auto">
            <a:xfrm>
              <a:off x="1440" y="2448"/>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73" name="Oval 62"/>
            <p:cNvSpPr>
              <a:spLocks noChangeArrowheads="1"/>
            </p:cNvSpPr>
            <p:nvPr/>
          </p:nvSpPr>
          <p:spPr bwMode="auto">
            <a:xfrm>
              <a:off x="1897" y="2431"/>
              <a:ext cx="58" cy="47"/>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18474" name="Text Box 63"/>
            <p:cNvSpPr txBox="1">
              <a:spLocks noChangeArrowheads="1"/>
            </p:cNvSpPr>
            <p:nvPr/>
          </p:nvSpPr>
          <p:spPr bwMode="auto">
            <a:xfrm>
              <a:off x="1104" y="2304"/>
              <a:ext cx="3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800" b="0" i="1"/>
                <a:t>EN</a:t>
              </a:r>
              <a:endParaRPr lang="en-GB" altLang="en-US" sz="1800" b="0"/>
            </a:p>
          </p:txBody>
        </p:sp>
        <p:sp>
          <p:nvSpPr>
            <p:cNvPr id="18475" name="Line 74"/>
            <p:cNvSpPr>
              <a:spLocks noChangeShapeType="1"/>
            </p:cNvSpPr>
            <p:nvPr/>
          </p:nvSpPr>
          <p:spPr bwMode="auto">
            <a:xfrm rot="5400000">
              <a:off x="1200" y="2448"/>
              <a:ext cx="7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76" name="Oval 75"/>
            <p:cNvSpPr>
              <a:spLocks noChangeArrowheads="1"/>
            </p:cNvSpPr>
            <p:nvPr/>
          </p:nvSpPr>
          <p:spPr bwMode="auto">
            <a:xfrm>
              <a:off x="1552" y="2048"/>
              <a:ext cx="58" cy="47"/>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nvGrpSpPr>
            <p:cNvPr id="18477" name="Group 76"/>
            <p:cNvGrpSpPr>
              <a:grpSpLocks/>
            </p:cNvGrpSpPr>
            <p:nvPr/>
          </p:nvGrpSpPr>
          <p:grpSpPr bwMode="auto">
            <a:xfrm>
              <a:off x="1680" y="2760"/>
              <a:ext cx="185" cy="137"/>
              <a:chOff x="1294" y="2400"/>
              <a:chExt cx="185" cy="137"/>
            </a:xfrm>
          </p:grpSpPr>
          <p:sp>
            <p:nvSpPr>
              <p:cNvPr id="18479" name="AutoShape 77"/>
              <p:cNvSpPr>
                <a:spLocks noChangeArrowheads="1"/>
              </p:cNvSpPr>
              <p:nvPr/>
            </p:nvSpPr>
            <p:spPr bwMode="auto">
              <a:xfrm rot="5400000">
                <a:off x="1280" y="2414"/>
                <a:ext cx="137" cy="110"/>
              </a:xfrm>
              <a:prstGeom prst="flowChartExtra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18480" name="Oval 78"/>
              <p:cNvSpPr>
                <a:spLocks noChangeArrowheads="1"/>
              </p:cNvSpPr>
              <p:nvPr/>
            </p:nvSpPr>
            <p:spPr bwMode="auto">
              <a:xfrm>
                <a:off x="1421" y="2436"/>
                <a:ext cx="58" cy="72"/>
              </a:xfrm>
              <a:prstGeom prst="ellipse">
                <a:avLst/>
              </a:prstGeom>
              <a:noFill/>
              <a:ln w="222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sp>
          <p:nvSpPr>
            <p:cNvPr id="18478" name="Line 79"/>
            <p:cNvSpPr>
              <a:spLocks noChangeShapeType="1"/>
            </p:cNvSpPr>
            <p:nvPr/>
          </p:nvSpPr>
          <p:spPr bwMode="auto">
            <a:xfrm>
              <a:off x="1584" y="2832"/>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3787749990"/>
      </p:ext>
    </p:extLst>
  </p:cSld>
  <p:clrMapOvr>
    <a:masterClrMapping/>
  </p:clrMapOvr>
  <p:transition advClick="0"/>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xfrm>
            <a:off x="233362" y="139701"/>
            <a:ext cx="10515600" cy="1325563"/>
          </a:xfrm>
        </p:spPr>
        <p:txBody>
          <a:bodyPr/>
          <a:lstStyle/>
          <a:p>
            <a:r>
              <a:rPr lang="en-GB" altLang="en-US" b="1" dirty="0" smtClean="0">
                <a:latin typeface="Times New Roman" panose="02020603050405020304" pitchFamily="18" charset="0"/>
              </a:rPr>
              <a:t>Gated D Latch</a:t>
            </a:r>
            <a:endParaRPr lang="en-GB" altLang="en-US" dirty="0" smtClean="0"/>
          </a:p>
        </p:txBody>
      </p:sp>
      <p:sp>
        <p:nvSpPr>
          <p:cNvPr id="4103" name="Rectangle 3"/>
          <p:cNvSpPr>
            <a:spLocks noGrp="1" noChangeArrowheads="1"/>
          </p:cNvSpPr>
          <p:nvPr>
            <p:ph type="body" idx="1"/>
          </p:nvPr>
        </p:nvSpPr>
        <p:spPr>
          <a:xfrm>
            <a:off x="2667000" y="1295400"/>
            <a:ext cx="7696200" cy="2667000"/>
          </a:xfrm>
        </p:spPr>
        <p:txBody>
          <a:bodyPr>
            <a:normAutofit lnSpcReduction="10000"/>
          </a:bodyPr>
          <a:lstStyle/>
          <a:p>
            <a:pPr>
              <a:spcBef>
                <a:spcPct val="40000"/>
              </a:spcBef>
              <a:buSzPct val="120000"/>
              <a:buFont typeface="Wingdings" panose="05000000000000000000" pitchFamily="2" charset="2"/>
              <a:buChar char="§"/>
            </a:pPr>
            <a:r>
              <a:rPr lang="en-GB" altLang="en-US" smtClean="0"/>
              <a:t>When </a:t>
            </a:r>
            <a:r>
              <a:rPr lang="en-GB" altLang="en-US" i="1" smtClean="0"/>
              <a:t>EN</a:t>
            </a:r>
            <a:r>
              <a:rPr lang="en-GB" altLang="en-US" smtClean="0"/>
              <a:t> is HIGH,</a:t>
            </a:r>
          </a:p>
          <a:p>
            <a:pPr lvl="1">
              <a:buSzPct val="90000"/>
              <a:buFont typeface="Wingdings" panose="05000000000000000000" pitchFamily="2" charset="2"/>
              <a:buChar char="v"/>
            </a:pPr>
            <a:r>
              <a:rPr lang="en-GB" altLang="en-US" i="1" smtClean="0"/>
              <a:t>D</a:t>
            </a:r>
            <a:r>
              <a:rPr lang="en-GB" altLang="en-US" smtClean="0"/>
              <a:t>=HIGH </a:t>
            </a:r>
            <a:r>
              <a:rPr lang="en-GB" altLang="en-US" smtClean="0">
                <a:sym typeface="Symbol" panose="05050102010706020507" pitchFamily="18" charset="2"/>
              </a:rPr>
              <a:t> latch is SET</a:t>
            </a:r>
          </a:p>
          <a:p>
            <a:pPr lvl="1">
              <a:buSzPct val="90000"/>
              <a:buFont typeface="Wingdings" panose="05000000000000000000" pitchFamily="2" charset="2"/>
              <a:buChar char="v"/>
            </a:pPr>
            <a:r>
              <a:rPr lang="en-GB" altLang="en-US" i="1" smtClean="0">
                <a:sym typeface="Symbol" panose="05050102010706020507" pitchFamily="18" charset="2"/>
              </a:rPr>
              <a:t>D</a:t>
            </a:r>
            <a:r>
              <a:rPr lang="en-GB" altLang="en-US" smtClean="0">
                <a:sym typeface="Symbol" panose="05050102010706020507" pitchFamily="18" charset="2"/>
              </a:rPr>
              <a:t>=LOW  latch is RESET</a:t>
            </a:r>
            <a:endParaRPr lang="en-GB" altLang="en-US" smtClean="0"/>
          </a:p>
          <a:p>
            <a:pPr>
              <a:spcBef>
                <a:spcPct val="40000"/>
              </a:spcBef>
              <a:buSzPct val="120000"/>
              <a:buFont typeface="Wingdings" panose="05000000000000000000" pitchFamily="2" charset="2"/>
              <a:buChar char="§"/>
            </a:pPr>
            <a:r>
              <a:rPr lang="en-GB" altLang="en-US" smtClean="0"/>
              <a:t>Hence when </a:t>
            </a:r>
            <a:r>
              <a:rPr lang="en-GB" altLang="en-US" i="1" smtClean="0"/>
              <a:t>EN</a:t>
            </a:r>
            <a:r>
              <a:rPr lang="en-GB" altLang="en-US" smtClean="0"/>
              <a:t> is HIGH, </a:t>
            </a:r>
            <a:r>
              <a:rPr lang="en-GB" altLang="en-US" i="1" smtClean="0"/>
              <a:t>Q</a:t>
            </a:r>
            <a:r>
              <a:rPr lang="en-GB" altLang="en-US" smtClean="0"/>
              <a:t> ‘follows’ the </a:t>
            </a:r>
            <a:r>
              <a:rPr lang="en-GB" altLang="en-US" i="1" smtClean="0"/>
              <a:t>D</a:t>
            </a:r>
            <a:r>
              <a:rPr lang="en-GB" altLang="en-US" smtClean="0"/>
              <a:t> (data) input.</a:t>
            </a:r>
          </a:p>
          <a:p>
            <a:pPr>
              <a:spcBef>
                <a:spcPct val="40000"/>
              </a:spcBef>
              <a:buSzPct val="120000"/>
              <a:buFont typeface="Wingdings" panose="05000000000000000000" pitchFamily="2" charset="2"/>
              <a:buChar char="§"/>
            </a:pPr>
            <a:r>
              <a:rPr lang="en-GB" altLang="en-US" smtClean="0"/>
              <a:t>Characteristic table:</a:t>
            </a:r>
          </a:p>
        </p:txBody>
      </p:sp>
      <p:grpSp>
        <p:nvGrpSpPr>
          <p:cNvPr id="4104" name="Group 15"/>
          <p:cNvGrpSpPr>
            <a:grpSpLocks/>
          </p:cNvGrpSpPr>
          <p:nvPr/>
        </p:nvGrpSpPr>
        <p:grpSpPr bwMode="auto">
          <a:xfrm>
            <a:off x="4419600" y="4114801"/>
            <a:ext cx="3378200" cy="1662113"/>
            <a:chOff x="1824" y="2592"/>
            <a:chExt cx="2128" cy="1047"/>
          </a:xfrm>
        </p:grpSpPr>
        <p:sp>
          <p:nvSpPr>
            <p:cNvPr id="4109" name="Text Box 5"/>
            <p:cNvSpPr txBox="1">
              <a:spLocks noChangeArrowheads="1"/>
            </p:cNvSpPr>
            <p:nvPr/>
          </p:nvSpPr>
          <p:spPr bwMode="auto">
            <a:xfrm>
              <a:off x="1920" y="3408"/>
              <a:ext cx="18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US" altLang="en-US" sz="1800" b="0"/>
                <a:t>When </a:t>
              </a:r>
              <a:r>
                <a:rPr lang="en-US" altLang="en-US" sz="1800" b="0" i="1"/>
                <a:t>EN</a:t>
              </a:r>
              <a:r>
                <a:rPr lang="en-US" altLang="en-US" sz="1800" b="0"/>
                <a:t>=1</a:t>
              </a:r>
              <a:r>
                <a:rPr lang="en-US" altLang="en-US" sz="1800" b="0" i="1"/>
                <a:t>,  Q(t+1)</a:t>
              </a:r>
              <a:r>
                <a:rPr lang="en-US" altLang="en-US" sz="1800" b="0"/>
                <a:t> = </a:t>
              </a:r>
              <a:r>
                <a:rPr lang="en-US" altLang="en-US" sz="1800" b="0" i="1"/>
                <a:t>D</a:t>
              </a:r>
              <a:endParaRPr lang="en-US" altLang="en-US" sz="1800" b="0"/>
            </a:p>
          </p:txBody>
        </p:sp>
        <p:graphicFrame>
          <p:nvGraphicFramePr>
            <p:cNvPr id="4098" name="Object 7"/>
            <p:cNvGraphicFramePr>
              <a:graphicFrameLocks noChangeAspect="1"/>
            </p:cNvGraphicFramePr>
            <p:nvPr/>
          </p:nvGraphicFramePr>
          <p:xfrm>
            <a:off x="1824" y="2592"/>
            <a:ext cx="2128" cy="953"/>
          </p:xfrm>
          <a:graphic>
            <a:graphicData uri="http://schemas.openxmlformats.org/presentationml/2006/ole">
              <mc:AlternateContent xmlns:mc="http://schemas.openxmlformats.org/markup-compatibility/2006">
                <mc:Choice xmlns:v="urn:schemas-microsoft-com:vml" Requires="v">
                  <p:oleObj spid="_x0000_s11310" name="Document" r:id="rId3" imgW="3387240" imgH="1514520" progId="Word.Document.8">
                    <p:embed/>
                  </p:oleObj>
                </mc:Choice>
                <mc:Fallback>
                  <p:oleObj name="Document" r:id="rId3" imgW="3387240" imgH="1514520" progId="Word.Document.8">
                    <p:embed/>
                    <p:pic>
                      <p:nvPicPr>
                        <p:cNvPr id="409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 y="2592"/>
                          <a:ext cx="2128" cy="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10" name="Line 8"/>
            <p:cNvSpPr>
              <a:spLocks noChangeShapeType="1"/>
            </p:cNvSpPr>
            <p:nvPr/>
          </p:nvSpPr>
          <p:spPr bwMode="auto">
            <a:xfrm>
              <a:off x="1875" y="2787"/>
              <a:ext cx="18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1" name="Line 9"/>
            <p:cNvSpPr>
              <a:spLocks noChangeShapeType="1"/>
            </p:cNvSpPr>
            <p:nvPr/>
          </p:nvSpPr>
          <p:spPr bwMode="auto">
            <a:xfrm rot="5400000">
              <a:off x="2163" y="2931"/>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3438984988"/>
      </p:ext>
    </p:extLst>
  </p:cSld>
  <p:clrMapOvr>
    <a:masterClrMapping/>
  </p:clrMapOvr>
  <p:transition advClick="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96079" y="46039"/>
            <a:ext cx="10515600" cy="894866"/>
          </a:xfrm>
        </p:spPr>
        <p:txBody>
          <a:bodyPr/>
          <a:lstStyle/>
          <a:p>
            <a:pPr eaLnBrk="1" hangingPunct="1"/>
            <a:r>
              <a:rPr lang="en-US" altLang="en-US" dirty="0" smtClean="0"/>
              <a:t>Counting . . . 2, 8, 10, 16</a:t>
            </a:r>
          </a:p>
        </p:txBody>
      </p:sp>
      <p:graphicFrame>
        <p:nvGraphicFramePr>
          <p:cNvPr id="3" name="Table 2"/>
          <p:cNvGraphicFramePr>
            <a:graphicFrameLocks noGrp="1"/>
          </p:cNvGraphicFramePr>
          <p:nvPr>
            <p:extLst>
              <p:ext uri="{D42A27DB-BD31-4B8C-83A1-F6EECF244321}">
                <p14:modId xmlns:p14="http://schemas.microsoft.com/office/powerpoint/2010/main" val="1725964566"/>
              </p:ext>
            </p:extLst>
          </p:nvPr>
        </p:nvGraphicFramePr>
        <p:xfrm>
          <a:off x="3604591" y="925893"/>
          <a:ext cx="4376531" cy="5442598"/>
        </p:xfrm>
        <a:graphic>
          <a:graphicData uri="http://schemas.openxmlformats.org/drawingml/2006/table">
            <a:tbl>
              <a:tblPr/>
              <a:tblGrid>
                <a:gridCol w="778388">
                  <a:extLst>
                    <a:ext uri="{9D8B030D-6E8A-4147-A177-3AD203B41FA5}">
                      <a16:colId xmlns:a16="http://schemas.microsoft.com/office/drawing/2014/main" val="20000"/>
                    </a:ext>
                  </a:extLst>
                </a:gridCol>
                <a:gridCol w="292106">
                  <a:extLst>
                    <a:ext uri="{9D8B030D-6E8A-4147-A177-3AD203B41FA5}">
                      <a16:colId xmlns:a16="http://schemas.microsoft.com/office/drawing/2014/main" val="20001"/>
                    </a:ext>
                  </a:extLst>
                </a:gridCol>
                <a:gridCol w="776699">
                  <a:extLst>
                    <a:ext uri="{9D8B030D-6E8A-4147-A177-3AD203B41FA5}">
                      <a16:colId xmlns:a16="http://schemas.microsoft.com/office/drawing/2014/main" val="20002"/>
                    </a:ext>
                  </a:extLst>
                </a:gridCol>
                <a:gridCol w="292107">
                  <a:extLst>
                    <a:ext uri="{9D8B030D-6E8A-4147-A177-3AD203B41FA5}">
                      <a16:colId xmlns:a16="http://schemas.microsoft.com/office/drawing/2014/main" val="20003"/>
                    </a:ext>
                  </a:extLst>
                </a:gridCol>
                <a:gridCol w="778387">
                  <a:extLst>
                    <a:ext uri="{9D8B030D-6E8A-4147-A177-3AD203B41FA5}">
                      <a16:colId xmlns:a16="http://schemas.microsoft.com/office/drawing/2014/main" val="20004"/>
                    </a:ext>
                  </a:extLst>
                </a:gridCol>
                <a:gridCol w="292107">
                  <a:extLst>
                    <a:ext uri="{9D8B030D-6E8A-4147-A177-3AD203B41FA5}">
                      <a16:colId xmlns:a16="http://schemas.microsoft.com/office/drawing/2014/main" val="20005"/>
                    </a:ext>
                  </a:extLst>
                </a:gridCol>
                <a:gridCol w="1166737">
                  <a:extLst>
                    <a:ext uri="{9D8B030D-6E8A-4147-A177-3AD203B41FA5}">
                      <a16:colId xmlns:a16="http://schemas.microsoft.com/office/drawing/2014/main" val="20006"/>
                    </a:ext>
                  </a:extLst>
                </a:gridCol>
              </a:tblGrid>
              <a:tr h="2583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Arial" charset="0"/>
                          <a:cs typeface="Arial" charset="0"/>
                        </a:rPr>
                        <a:t>Decimal</a:t>
                      </a:r>
                    </a:p>
                  </a:txBody>
                  <a:tcPr marT="45715" marB="45715"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smtClean="0">
                        <a:ln>
                          <a:noFill/>
                        </a:ln>
                        <a:solidFill>
                          <a:schemeClr val="tx1"/>
                        </a:solidFill>
                        <a:effectLst/>
                        <a:latin typeface="Arial" charset="0"/>
                        <a:cs typeface="Arial" charset="0"/>
                      </a:endParaRPr>
                    </a:p>
                  </a:txBody>
                  <a:tcPr marT="45715" marB="45715"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Arial" charset="0"/>
                          <a:cs typeface="Arial" charset="0"/>
                        </a:rPr>
                        <a:t>Binary</a:t>
                      </a:r>
                    </a:p>
                  </a:txBody>
                  <a:tcPr marT="45715" marB="45715"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smtClean="0">
                        <a:ln>
                          <a:noFill/>
                        </a:ln>
                        <a:solidFill>
                          <a:schemeClr val="tx1"/>
                        </a:solidFill>
                        <a:effectLst/>
                        <a:latin typeface="Arial" charset="0"/>
                        <a:cs typeface="Arial" charset="0"/>
                      </a:endParaRPr>
                    </a:p>
                  </a:txBody>
                  <a:tcPr marT="45715" marB="45715"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Arial" charset="0"/>
                          <a:cs typeface="Arial" charset="0"/>
                        </a:rPr>
                        <a:t>Octal</a:t>
                      </a:r>
                    </a:p>
                  </a:txBody>
                  <a:tcPr marT="45715" marB="45715"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smtClean="0">
                        <a:ln>
                          <a:noFill/>
                        </a:ln>
                        <a:solidFill>
                          <a:schemeClr val="tx1"/>
                        </a:solidFill>
                        <a:effectLst/>
                        <a:latin typeface="Arial" charset="0"/>
                        <a:cs typeface="Arial" charset="0"/>
                      </a:endParaRPr>
                    </a:p>
                  </a:txBody>
                  <a:tcPr marT="45715" marB="45715"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chemeClr val="tx1"/>
                          </a:solidFill>
                          <a:effectLst/>
                          <a:latin typeface="Arial" charset="0"/>
                          <a:cs typeface="Arial" charset="0"/>
                        </a:rPr>
                        <a:t>Hexadecimal</a:t>
                      </a:r>
                    </a:p>
                  </a:txBody>
                  <a:tcPr marT="45715" marB="45715"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583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0</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00000</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0</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0</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596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1</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00001</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1</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1</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583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2</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00010</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2</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2</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583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3</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00011</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3</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3</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583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4</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00100</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4</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4</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583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5</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00101</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5</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5</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596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6</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00110</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6</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6</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583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7</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00111</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7</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7</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2583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8</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01000</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10</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8</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583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9</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01001</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11</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9</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2583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10</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01010</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12</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A</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2596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11</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01011</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13</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B</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2583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12</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01100</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14</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C</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r h="2583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13</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01101</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15</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D</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4"/>
                  </a:ext>
                </a:extLst>
              </a:tr>
              <a:tr h="2583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14</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01110</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16</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E</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5"/>
                  </a:ext>
                </a:extLst>
              </a:tr>
              <a:tr h="2583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15</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01111</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17</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F</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6"/>
                  </a:ext>
                </a:extLst>
              </a:tr>
              <a:tr h="2596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16</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10000</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20</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10</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7"/>
                  </a:ext>
                </a:extLst>
              </a:tr>
              <a:tr h="2583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17</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10001</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21</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11</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8"/>
                  </a:ext>
                </a:extLst>
              </a:tr>
              <a:tr h="2583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18</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10010</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22</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sym typeface="Symbol" pitchFamily="18" charset="2"/>
                        </a:rPr>
                        <a:t>12     </a:t>
                      </a: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9"/>
                  </a:ext>
                </a:extLst>
              </a:tr>
              <a:tr h="2583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19</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10011</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charset="0"/>
                          <a:cs typeface="Arial" charset="0"/>
                        </a:rPr>
                        <a:t>23</a:t>
                      </a: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charset="0"/>
                          <a:cs typeface="Arial" charset="0"/>
                          <a:sym typeface="Symbol" pitchFamily="18" charset="2"/>
                        </a:rPr>
                        <a:t>13    </a:t>
                      </a:r>
                      <a:endParaRPr kumimoji="0" lang="en-US" sz="1100" b="0" i="0" u="none" strike="noStrike" cap="none" normalizeH="0" baseline="0" dirty="0" smtClean="0">
                        <a:ln>
                          <a:noFill/>
                        </a:ln>
                        <a:solidFill>
                          <a:srgbClr val="000000"/>
                        </a:solidFill>
                        <a:effectLst/>
                        <a:latin typeface="Arial" charset="0"/>
                        <a:cs typeface="Arial" charset="0"/>
                      </a:endParaRPr>
                    </a:p>
                  </a:txBody>
                  <a:tcPr marT="45715" marB="45715"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20"/>
                  </a:ext>
                </a:extLst>
              </a:tr>
            </a:tbl>
          </a:graphicData>
        </a:graphic>
      </p:graphicFrame>
      <p:sp>
        <p:nvSpPr>
          <p:cNvPr id="4" name="Slide Number Placeholder 3"/>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8262B3C-23EC-453A-B121-C28F6B7530C2}" type="slidenum">
              <a:rPr lang="en-US" altLang="en-US"/>
              <a:pPr eaLnBrk="1" hangingPunct="1"/>
              <a:t>7</a:t>
            </a:fld>
            <a:endParaRPr lang="en-US" altLang="en-US"/>
          </a:p>
        </p:txBody>
      </p:sp>
    </p:spTree>
    <p:extLst>
      <p:ext uri="{BB962C8B-B14F-4D97-AF65-F5344CB8AC3E}">
        <p14:creationId xmlns:p14="http://schemas.microsoft.com/office/powerpoint/2010/main" val="3034501666"/>
      </p:ext>
    </p:extLst>
  </p:cSld>
  <p:clrMapOvr>
    <a:masterClrMapping/>
  </p:clrMapOvr>
  <p:transition advClick="0"/>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a:xfrm>
            <a:off x="122583" y="-30163"/>
            <a:ext cx="10515600" cy="1325563"/>
          </a:xfrm>
        </p:spPr>
        <p:txBody>
          <a:bodyPr/>
          <a:lstStyle/>
          <a:p>
            <a:r>
              <a:rPr lang="en-GB" altLang="en-US" b="1" dirty="0" smtClean="0">
                <a:latin typeface="Times New Roman" panose="02020603050405020304" pitchFamily="18" charset="0"/>
              </a:rPr>
              <a:t>Latch Circuits: Not Suitable</a:t>
            </a:r>
            <a:endParaRPr lang="en-GB" altLang="en-US" dirty="0" smtClean="0"/>
          </a:p>
        </p:txBody>
      </p:sp>
      <p:sp>
        <p:nvSpPr>
          <p:cNvPr id="19462" name="Rectangle 3"/>
          <p:cNvSpPr>
            <a:spLocks noGrp="1" noChangeArrowheads="1"/>
          </p:cNvSpPr>
          <p:nvPr>
            <p:ph type="body" idx="1"/>
          </p:nvPr>
        </p:nvSpPr>
        <p:spPr>
          <a:xfrm>
            <a:off x="1073426" y="1295400"/>
            <a:ext cx="10389704" cy="4648200"/>
          </a:xfrm>
        </p:spPr>
        <p:txBody>
          <a:bodyPr>
            <a:normAutofit/>
          </a:bodyPr>
          <a:lstStyle/>
          <a:p>
            <a:pPr>
              <a:lnSpc>
                <a:spcPct val="90000"/>
              </a:lnSpc>
              <a:spcBef>
                <a:spcPct val="40000"/>
              </a:spcBef>
              <a:buSzPct val="120000"/>
              <a:buFont typeface="Wingdings" panose="05000000000000000000" pitchFamily="2" charset="2"/>
              <a:buChar char="§"/>
            </a:pPr>
            <a:r>
              <a:rPr lang="en-GB" altLang="en-US" dirty="0" smtClean="0"/>
              <a:t>Latch circuits are not suitable in synchronous logic circuits.</a:t>
            </a:r>
          </a:p>
          <a:p>
            <a:pPr>
              <a:lnSpc>
                <a:spcPct val="90000"/>
              </a:lnSpc>
              <a:spcBef>
                <a:spcPct val="40000"/>
              </a:spcBef>
              <a:buSzPct val="120000"/>
              <a:buFont typeface="Wingdings" panose="05000000000000000000" pitchFamily="2" charset="2"/>
              <a:buChar char="§"/>
            </a:pPr>
            <a:r>
              <a:rPr lang="en-GB" altLang="en-US" dirty="0" smtClean="0"/>
              <a:t>When the enable signal is active, the excitation inputs are gated directly to the output Q.  Thus, any change in the excitation input immediately causes a change in the latch output.</a:t>
            </a:r>
          </a:p>
          <a:p>
            <a:pPr>
              <a:lnSpc>
                <a:spcPct val="90000"/>
              </a:lnSpc>
              <a:spcBef>
                <a:spcPct val="40000"/>
              </a:spcBef>
              <a:buSzPct val="120000"/>
              <a:buFont typeface="Wingdings" panose="05000000000000000000" pitchFamily="2" charset="2"/>
              <a:buChar char="§"/>
            </a:pPr>
            <a:r>
              <a:rPr lang="en-GB" altLang="en-US" dirty="0" smtClean="0"/>
              <a:t>The problem is solved by using a special timing control signal called a </a:t>
            </a:r>
            <a:r>
              <a:rPr lang="en-GB" altLang="en-US" i="1" dirty="0" smtClean="0"/>
              <a:t>clock</a:t>
            </a:r>
            <a:r>
              <a:rPr lang="en-GB" altLang="en-US" dirty="0" smtClean="0"/>
              <a:t> to restrict the times at which the states of the memory elements may change.</a:t>
            </a:r>
          </a:p>
          <a:p>
            <a:pPr>
              <a:lnSpc>
                <a:spcPct val="90000"/>
              </a:lnSpc>
              <a:spcBef>
                <a:spcPct val="40000"/>
              </a:spcBef>
              <a:buSzPct val="120000"/>
              <a:buFont typeface="Wingdings" panose="05000000000000000000" pitchFamily="2" charset="2"/>
              <a:buChar char="§"/>
            </a:pPr>
            <a:r>
              <a:rPr lang="en-GB" altLang="en-US" dirty="0" smtClean="0"/>
              <a:t>This leads us to the edge-triggered memory elements called </a:t>
            </a:r>
            <a:r>
              <a:rPr lang="en-GB" altLang="en-US" i="1" dirty="0" smtClean="0"/>
              <a:t>flip-flops</a:t>
            </a:r>
            <a:r>
              <a:rPr lang="en-GB" altLang="en-US" dirty="0" smtClean="0"/>
              <a:t>.</a:t>
            </a:r>
          </a:p>
        </p:txBody>
      </p:sp>
    </p:spTree>
    <p:extLst>
      <p:ext uri="{BB962C8B-B14F-4D97-AF65-F5344CB8AC3E}">
        <p14:creationId xmlns:p14="http://schemas.microsoft.com/office/powerpoint/2010/main" val="375952897"/>
      </p:ext>
    </p:extLst>
  </p:cSld>
  <p:clrMapOvr>
    <a:masterClrMapping/>
  </p:clrMapOvr>
  <p:transition advClick="0"/>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ChangeArrowheads="1"/>
          </p:cNvSpPr>
          <p:nvPr>
            <p:ph type="title"/>
          </p:nvPr>
        </p:nvSpPr>
        <p:spPr>
          <a:xfrm>
            <a:off x="266700" y="45244"/>
            <a:ext cx="10515600" cy="1325563"/>
          </a:xfrm>
        </p:spPr>
        <p:txBody>
          <a:bodyPr/>
          <a:lstStyle/>
          <a:p>
            <a:r>
              <a:rPr lang="en-GB" altLang="en-US" b="1" dirty="0" smtClean="0">
                <a:latin typeface="Times New Roman" panose="02020603050405020304" pitchFamily="18" charset="0"/>
              </a:rPr>
              <a:t>Edge-Triggered Flip-flops</a:t>
            </a:r>
            <a:endParaRPr lang="en-GB" altLang="en-US" dirty="0" smtClean="0"/>
          </a:p>
        </p:txBody>
      </p:sp>
      <p:sp>
        <p:nvSpPr>
          <p:cNvPr id="20486" name="Rectangle 3"/>
          <p:cNvSpPr>
            <a:spLocks noGrp="1" noChangeArrowheads="1"/>
          </p:cNvSpPr>
          <p:nvPr>
            <p:ph type="body" idx="1"/>
          </p:nvPr>
        </p:nvSpPr>
        <p:spPr>
          <a:xfrm>
            <a:off x="1457739" y="1295400"/>
            <a:ext cx="8905461" cy="2590800"/>
          </a:xfrm>
        </p:spPr>
        <p:txBody>
          <a:bodyPr>
            <a:normAutofit/>
          </a:bodyPr>
          <a:lstStyle/>
          <a:p>
            <a:pPr>
              <a:spcBef>
                <a:spcPct val="40000"/>
              </a:spcBef>
              <a:buSzPct val="120000"/>
              <a:buFont typeface="Wingdings" panose="05000000000000000000" pitchFamily="2" charset="2"/>
              <a:buChar char="§"/>
            </a:pPr>
            <a:r>
              <a:rPr lang="en-GB" altLang="en-US" i="1" dirty="0" smtClean="0">
                <a:solidFill>
                  <a:srgbClr val="0000CC"/>
                </a:solidFill>
                <a:sym typeface="Symbol" panose="05050102010706020507" pitchFamily="18" charset="2"/>
              </a:rPr>
              <a:t>Flip-flops</a:t>
            </a:r>
            <a:r>
              <a:rPr lang="en-GB" altLang="en-US" dirty="0" smtClean="0">
                <a:sym typeface="Symbol" panose="05050102010706020507" pitchFamily="18" charset="2"/>
              </a:rPr>
              <a:t>: synchronous </a:t>
            </a:r>
            <a:r>
              <a:rPr lang="en-GB" altLang="en-US" dirty="0" err="1" smtClean="0">
                <a:sym typeface="Symbol" panose="05050102010706020507" pitchFamily="18" charset="2"/>
              </a:rPr>
              <a:t>bistable</a:t>
            </a:r>
            <a:r>
              <a:rPr lang="en-GB" altLang="en-US" dirty="0" smtClean="0">
                <a:sym typeface="Symbol" panose="05050102010706020507" pitchFamily="18" charset="2"/>
              </a:rPr>
              <a:t> devices</a:t>
            </a:r>
            <a:endParaRPr lang="en-GB" altLang="en-US" dirty="0" smtClean="0"/>
          </a:p>
          <a:p>
            <a:pPr>
              <a:spcBef>
                <a:spcPct val="40000"/>
              </a:spcBef>
              <a:buSzPct val="120000"/>
              <a:buFont typeface="Wingdings" panose="05000000000000000000" pitchFamily="2" charset="2"/>
              <a:buChar char="§"/>
            </a:pPr>
            <a:r>
              <a:rPr lang="en-GB" altLang="en-US" dirty="0" smtClean="0"/>
              <a:t>Output changes state at a specified point on a triggering input called the </a:t>
            </a:r>
            <a:r>
              <a:rPr lang="en-GB" altLang="en-US" i="1" dirty="0" smtClean="0"/>
              <a:t>clock</a:t>
            </a:r>
            <a:r>
              <a:rPr lang="en-GB" altLang="en-US" dirty="0" smtClean="0"/>
              <a:t>.</a:t>
            </a:r>
          </a:p>
          <a:p>
            <a:pPr>
              <a:spcBef>
                <a:spcPct val="40000"/>
              </a:spcBef>
              <a:buSzPct val="120000"/>
              <a:buFont typeface="Wingdings" panose="05000000000000000000" pitchFamily="2" charset="2"/>
              <a:buChar char="§"/>
            </a:pPr>
            <a:r>
              <a:rPr lang="en-GB" altLang="en-US" dirty="0" smtClean="0"/>
              <a:t>Change state either at the </a:t>
            </a:r>
            <a:r>
              <a:rPr lang="en-GB" altLang="en-US" i="1" dirty="0" smtClean="0"/>
              <a:t>positive edge</a:t>
            </a:r>
            <a:r>
              <a:rPr lang="en-GB" altLang="en-US" dirty="0" smtClean="0"/>
              <a:t> (rising edge) or at the </a:t>
            </a:r>
            <a:r>
              <a:rPr lang="en-GB" altLang="en-US" i="1" dirty="0" smtClean="0"/>
              <a:t>negative edge</a:t>
            </a:r>
            <a:r>
              <a:rPr lang="en-GB" altLang="en-US" dirty="0" smtClean="0"/>
              <a:t> (</a:t>
            </a:r>
            <a:r>
              <a:rPr lang="en-GB" altLang="en-US" i="1" dirty="0" smtClean="0"/>
              <a:t>falling edge</a:t>
            </a:r>
            <a:r>
              <a:rPr lang="en-GB" altLang="en-US" dirty="0" smtClean="0"/>
              <a:t>) of the clock signal.</a:t>
            </a:r>
          </a:p>
        </p:txBody>
      </p:sp>
      <p:grpSp>
        <p:nvGrpSpPr>
          <p:cNvPr id="20487" name="Group 101"/>
          <p:cNvGrpSpPr>
            <a:grpSpLocks/>
          </p:cNvGrpSpPr>
          <p:nvPr/>
        </p:nvGrpSpPr>
        <p:grpSpPr bwMode="auto">
          <a:xfrm>
            <a:off x="3429000" y="4267200"/>
            <a:ext cx="6400800" cy="1098550"/>
            <a:chOff x="1392" y="2880"/>
            <a:chExt cx="4032" cy="692"/>
          </a:xfrm>
        </p:grpSpPr>
        <p:sp>
          <p:nvSpPr>
            <p:cNvPr id="20492" name="Line 67"/>
            <p:cNvSpPr>
              <a:spLocks noChangeShapeType="1"/>
            </p:cNvSpPr>
            <p:nvPr/>
          </p:nvSpPr>
          <p:spPr bwMode="auto">
            <a:xfrm>
              <a:off x="1392" y="312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3" name="Line 68"/>
            <p:cNvSpPr>
              <a:spLocks noChangeShapeType="1"/>
            </p:cNvSpPr>
            <p:nvPr/>
          </p:nvSpPr>
          <p:spPr bwMode="auto">
            <a:xfrm>
              <a:off x="1632" y="288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4" name="Line 69"/>
            <p:cNvSpPr>
              <a:spLocks noChangeShapeType="1"/>
            </p:cNvSpPr>
            <p:nvPr/>
          </p:nvSpPr>
          <p:spPr bwMode="auto">
            <a:xfrm rot="5400000">
              <a:off x="1512" y="3000"/>
              <a:ext cx="24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5" name="Line 70"/>
            <p:cNvSpPr>
              <a:spLocks noChangeShapeType="1"/>
            </p:cNvSpPr>
            <p:nvPr/>
          </p:nvSpPr>
          <p:spPr bwMode="auto">
            <a:xfrm>
              <a:off x="1872" y="312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6" name="Line 71"/>
            <p:cNvSpPr>
              <a:spLocks noChangeShapeType="1"/>
            </p:cNvSpPr>
            <p:nvPr/>
          </p:nvSpPr>
          <p:spPr bwMode="auto">
            <a:xfrm>
              <a:off x="2112" y="288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7" name="Line 72"/>
            <p:cNvSpPr>
              <a:spLocks noChangeShapeType="1"/>
            </p:cNvSpPr>
            <p:nvPr/>
          </p:nvSpPr>
          <p:spPr bwMode="auto">
            <a:xfrm rot="5400000">
              <a:off x="1992" y="3000"/>
              <a:ext cx="240" cy="0"/>
            </a:xfrm>
            <a:prstGeom prst="line">
              <a:avLst/>
            </a:prstGeom>
            <a:noFill/>
            <a:ln w="19050">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8" name="Line 73"/>
            <p:cNvSpPr>
              <a:spLocks noChangeShapeType="1"/>
            </p:cNvSpPr>
            <p:nvPr/>
          </p:nvSpPr>
          <p:spPr bwMode="auto">
            <a:xfrm rot="5400000">
              <a:off x="1752" y="3000"/>
              <a:ext cx="240" cy="0"/>
            </a:xfrm>
            <a:prstGeom prst="line">
              <a:avLst/>
            </a:prstGeom>
            <a:noFill/>
            <a:ln w="1905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9" name="Line 74"/>
            <p:cNvSpPr>
              <a:spLocks noChangeShapeType="1"/>
            </p:cNvSpPr>
            <p:nvPr/>
          </p:nvSpPr>
          <p:spPr bwMode="auto">
            <a:xfrm>
              <a:off x="2352" y="312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00" name="Line 75"/>
            <p:cNvSpPr>
              <a:spLocks noChangeShapeType="1"/>
            </p:cNvSpPr>
            <p:nvPr/>
          </p:nvSpPr>
          <p:spPr bwMode="auto">
            <a:xfrm>
              <a:off x="2592" y="288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01" name="Line 76"/>
            <p:cNvSpPr>
              <a:spLocks noChangeShapeType="1"/>
            </p:cNvSpPr>
            <p:nvPr/>
          </p:nvSpPr>
          <p:spPr bwMode="auto">
            <a:xfrm rot="5400000">
              <a:off x="2472" y="3000"/>
              <a:ext cx="24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02" name="Line 77"/>
            <p:cNvSpPr>
              <a:spLocks noChangeShapeType="1"/>
            </p:cNvSpPr>
            <p:nvPr/>
          </p:nvSpPr>
          <p:spPr bwMode="auto">
            <a:xfrm rot="5400000">
              <a:off x="2232" y="3000"/>
              <a:ext cx="240" cy="0"/>
            </a:xfrm>
            <a:prstGeom prst="line">
              <a:avLst/>
            </a:prstGeom>
            <a:noFill/>
            <a:ln w="1905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03" name="Line 78"/>
            <p:cNvSpPr>
              <a:spLocks noChangeShapeType="1"/>
            </p:cNvSpPr>
            <p:nvPr/>
          </p:nvSpPr>
          <p:spPr bwMode="auto">
            <a:xfrm>
              <a:off x="2832" y="312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04" name="Line 79"/>
            <p:cNvSpPr>
              <a:spLocks noChangeShapeType="1"/>
            </p:cNvSpPr>
            <p:nvPr/>
          </p:nvSpPr>
          <p:spPr bwMode="auto">
            <a:xfrm>
              <a:off x="3072" y="288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05" name="Line 80"/>
            <p:cNvSpPr>
              <a:spLocks noChangeShapeType="1"/>
            </p:cNvSpPr>
            <p:nvPr/>
          </p:nvSpPr>
          <p:spPr bwMode="auto">
            <a:xfrm rot="5400000">
              <a:off x="2952" y="3000"/>
              <a:ext cx="24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06" name="Line 81"/>
            <p:cNvSpPr>
              <a:spLocks noChangeShapeType="1"/>
            </p:cNvSpPr>
            <p:nvPr/>
          </p:nvSpPr>
          <p:spPr bwMode="auto">
            <a:xfrm rot="5400000">
              <a:off x="2712" y="3000"/>
              <a:ext cx="240" cy="0"/>
            </a:xfrm>
            <a:prstGeom prst="line">
              <a:avLst/>
            </a:prstGeom>
            <a:noFill/>
            <a:ln w="1905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07" name="Line 82"/>
            <p:cNvSpPr>
              <a:spLocks noChangeShapeType="1"/>
            </p:cNvSpPr>
            <p:nvPr/>
          </p:nvSpPr>
          <p:spPr bwMode="auto">
            <a:xfrm>
              <a:off x="3312" y="312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08" name="Line 83"/>
            <p:cNvSpPr>
              <a:spLocks noChangeShapeType="1"/>
            </p:cNvSpPr>
            <p:nvPr/>
          </p:nvSpPr>
          <p:spPr bwMode="auto">
            <a:xfrm>
              <a:off x="3552" y="288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09" name="Line 84"/>
            <p:cNvSpPr>
              <a:spLocks noChangeShapeType="1"/>
            </p:cNvSpPr>
            <p:nvPr/>
          </p:nvSpPr>
          <p:spPr bwMode="auto">
            <a:xfrm rot="5400000">
              <a:off x="3432" y="3000"/>
              <a:ext cx="24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10" name="Line 85"/>
            <p:cNvSpPr>
              <a:spLocks noChangeShapeType="1"/>
            </p:cNvSpPr>
            <p:nvPr/>
          </p:nvSpPr>
          <p:spPr bwMode="auto">
            <a:xfrm rot="5400000">
              <a:off x="3192" y="3000"/>
              <a:ext cx="240" cy="0"/>
            </a:xfrm>
            <a:prstGeom prst="line">
              <a:avLst/>
            </a:prstGeom>
            <a:noFill/>
            <a:ln w="1905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11" name="Line 86"/>
            <p:cNvSpPr>
              <a:spLocks noChangeShapeType="1"/>
            </p:cNvSpPr>
            <p:nvPr/>
          </p:nvSpPr>
          <p:spPr bwMode="auto">
            <a:xfrm>
              <a:off x="3792" y="312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12" name="Line 87"/>
            <p:cNvSpPr>
              <a:spLocks noChangeShapeType="1"/>
            </p:cNvSpPr>
            <p:nvPr/>
          </p:nvSpPr>
          <p:spPr bwMode="auto">
            <a:xfrm>
              <a:off x="4032" y="2880"/>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13" name="Line 88"/>
            <p:cNvSpPr>
              <a:spLocks noChangeShapeType="1"/>
            </p:cNvSpPr>
            <p:nvPr/>
          </p:nvSpPr>
          <p:spPr bwMode="auto">
            <a:xfrm rot="5400000">
              <a:off x="3912" y="3000"/>
              <a:ext cx="240" cy="0"/>
            </a:xfrm>
            <a:prstGeom prst="line">
              <a:avLst/>
            </a:prstGeom>
            <a:noFill/>
            <a:ln w="19050">
              <a:solidFill>
                <a:srgbClr val="990033"/>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14" name="Line 89"/>
            <p:cNvSpPr>
              <a:spLocks noChangeShapeType="1"/>
            </p:cNvSpPr>
            <p:nvPr/>
          </p:nvSpPr>
          <p:spPr bwMode="auto">
            <a:xfrm rot="5400000">
              <a:off x="3672" y="3000"/>
              <a:ext cx="240" cy="0"/>
            </a:xfrm>
            <a:prstGeom prst="line">
              <a:avLst/>
            </a:prstGeom>
            <a:noFill/>
            <a:ln w="1905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15" name="Line 90"/>
            <p:cNvSpPr>
              <a:spLocks noChangeShapeType="1"/>
            </p:cNvSpPr>
            <p:nvPr/>
          </p:nvSpPr>
          <p:spPr bwMode="auto">
            <a:xfrm rot="5400000">
              <a:off x="4152" y="3000"/>
              <a:ext cx="240" cy="0"/>
            </a:xfrm>
            <a:prstGeom prst="line">
              <a:avLst/>
            </a:prstGeom>
            <a:noFill/>
            <a:ln w="1905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516" name="Text Box 92"/>
            <p:cNvSpPr txBox="1">
              <a:spLocks noChangeArrowheads="1"/>
            </p:cNvSpPr>
            <p:nvPr/>
          </p:nvSpPr>
          <p:spPr bwMode="auto">
            <a:xfrm>
              <a:off x="1632" y="3360"/>
              <a:ext cx="9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lgn="ctr"/>
              <a:r>
                <a:rPr lang="en-GB" altLang="en-US" sz="1600" b="0"/>
                <a:t>Positive edges</a:t>
              </a:r>
              <a:endParaRPr lang="en-GB" altLang="en-US" sz="1800" b="0"/>
            </a:p>
          </p:txBody>
        </p:sp>
        <p:sp>
          <p:nvSpPr>
            <p:cNvPr id="20517" name="Text Box 93"/>
            <p:cNvSpPr txBox="1">
              <a:spLocks noChangeArrowheads="1"/>
            </p:cNvSpPr>
            <p:nvPr/>
          </p:nvSpPr>
          <p:spPr bwMode="auto">
            <a:xfrm>
              <a:off x="2784" y="3360"/>
              <a:ext cx="10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lgn="ctr"/>
              <a:r>
                <a:rPr lang="en-GB" altLang="en-US" sz="1600" b="0"/>
                <a:t>Negative edges</a:t>
              </a:r>
              <a:endParaRPr lang="en-GB" altLang="en-US" sz="1800" b="0"/>
            </a:p>
          </p:txBody>
        </p:sp>
        <p:sp>
          <p:nvSpPr>
            <p:cNvPr id="20518" name="Text Box 96"/>
            <p:cNvSpPr txBox="1">
              <a:spLocks noChangeArrowheads="1"/>
            </p:cNvSpPr>
            <p:nvPr/>
          </p:nvSpPr>
          <p:spPr bwMode="auto">
            <a:xfrm>
              <a:off x="4416" y="2880"/>
              <a:ext cx="10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lgn="ctr"/>
              <a:r>
                <a:rPr lang="en-GB" altLang="en-US" sz="1800" b="0"/>
                <a:t>Clock signal</a:t>
              </a:r>
            </a:p>
          </p:txBody>
        </p:sp>
        <p:sp>
          <p:nvSpPr>
            <p:cNvPr id="20519" name="Line 97"/>
            <p:cNvSpPr>
              <a:spLocks noChangeShapeType="1"/>
            </p:cNvSpPr>
            <p:nvPr/>
          </p:nvSpPr>
          <p:spPr bwMode="auto">
            <a:xfrm flipH="1" flipV="1">
              <a:off x="1680" y="3024"/>
              <a:ext cx="384" cy="336"/>
            </a:xfrm>
            <a:prstGeom prst="line">
              <a:avLst/>
            </a:prstGeom>
            <a:noFill/>
            <a:ln w="19050">
              <a:solidFill>
                <a:srgbClr val="990033"/>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520" name="Line 98"/>
            <p:cNvSpPr>
              <a:spLocks noChangeShapeType="1"/>
            </p:cNvSpPr>
            <p:nvPr/>
          </p:nvSpPr>
          <p:spPr bwMode="auto">
            <a:xfrm flipV="1">
              <a:off x="2160" y="3024"/>
              <a:ext cx="384" cy="336"/>
            </a:xfrm>
            <a:prstGeom prst="line">
              <a:avLst/>
            </a:prstGeom>
            <a:noFill/>
            <a:ln w="19050">
              <a:solidFill>
                <a:srgbClr val="990033"/>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521" name="Line 99"/>
            <p:cNvSpPr>
              <a:spLocks noChangeShapeType="1"/>
            </p:cNvSpPr>
            <p:nvPr/>
          </p:nvSpPr>
          <p:spPr bwMode="auto">
            <a:xfrm flipV="1">
              <a:off x="3360" y="3024"/>
              <a:ext cx="384" cy="336"/>
            </a:xfrm>
            <a:prstGeom prst="line">
              <a:avLst/>
            </a:prstGeom>
            <a:noFill/>
            <a:ln w="19050">
              <a:solidFill>
                <a:srgbClr val="0000CC"/>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522" name="Line 100"/>
            <p:cNvSpPr>
              <a:spLocks noChangeShapeType="1"/>
            </p:cNvSpPr>
            <p:nvPr/>
          </p:nvSpPr>
          <p:spPr bwMode="auto">
            <a:xfrm flipH="1" flipV="1">
              <a:off x="2880" y="3024"/>
              <a:ext cx="384" cy="336"/>
            </a:xfrm>
            <a:prstGeom prst="line">
              <a:avLst/>
            </a:prstGeom>
            <a:noFill/>
            <a:ln w="19050">
              <a:solidFill>
                <a:srgbClr val="0000CC"/>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2142157734"/>
      </p:ext>
    </p:extLst>
  </p:cSld>
  <p:clrMapOvr>
    <a:masterClrMapping/>
  </p:clrMapOvr>
  <p:transition advClick="0"/>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ChangeArrowheads="1"/>
          </p:cNvSpPr>
          <p:nvPr>
            <p:ph type="title"/>
          </p:nvPr>
        </p:nvSpPr>
        <p:spPr>
          <a:xfrm>
            <a:off x="152400" y="7144"/>
            <a:ext cx="10515600" cy="1325563"/>
          </a:xfrm>
        </p:spPr>
        <p:txBody>
          <a:bodyPr/>
          <a:lstStyle/>
          <a:p>
            <a:r>
              <a:rPr lang="en-GB" altLang="en-US" b="1" dirty="0" smtClean="0">
                <a:latin typeface="Times New Roman" panose="02020603050405020304" pitchFamily="18" charset="0"/>
              </a:rPr>
              <a:t>Edge-Triggered Flip-flops</a:t>
            </a:r>
            <a:endParaRPr lang="en-GB" altLang="en-US" dirty="0" smtClean="0"/>
          </a:p>
        </p:txBody>
      </p:sp>
      <p:sp>
        <p:nvSpPr>
          <p:cNvPr id="21510" name="Rectangle 3"/>
          <p:cNvSpPr>
            <a:spLocks noGrp="1" noChangeArrowheads="1"/>
          </p:cNvSpPr>
          <p:nvPr>
            <p:ph type="body" idx="1"/>
          </p:nvPr>
        </p:nvSpPr>
        <p:spPr>
          <a:xfrm>
            <a:off x="2667000" y="1295400"/>
            <a:ext cx="7696200" cy="762000"/>
          </a:xfrm>
        </p:spPr>
        <p:txBody>
          <a:bodyPr>
            <a:normAutofit fontScale="92500" lnSpcReduction="10000"/>
          </a:bodyPr>
          <a:lstStyle/>
          <a:p>
            <a:pPr>
              <a:lnSpc>
                <a:spcPct val="90000"/>
              </a:lnSpc>
              <a:spcBef>
                <a:spcPct val="40000"/>
              </a:spcBef>
              <a:buSzPct val="120000"/>
              <a:buFont typeface="Wingdings" panose="05000000000000000000" pitchFamily="2" charset="2"/>
              <a:buChar char="§"/>
            </a:pPr>
            <a:r>
              <a:rPr lang="en-GB" altLang="en-US" smtClean="0">
                <a:sym typeface="Symbol" panose="05050102010706020507" pitchFamily="18" charset="2"/>
              </a:rPr>
              <a:t>S-R, D and J-K edge-triggered flip-flops. </a:t>
            </a:r>
            <a:r>
              <a:rPr lang="en-US" altLang="en-US" smtClean="0"/>
              <a:t>Note the “&gt;” symbol at the clock input.</a:t>
            </a:r>
            <a:endParaRPr lang="en-GB" altLang="en-US" smtClean="0"/>
          </a:p>
        </p:txBody>
      </p:sp>
      <p:grpSp>
        <p:nvGrpSpPr>
          <p:cNvPr id="21511" name="Group 28"/>
          <p:cNvGrpSpPr>
            <a:grpSpLocks/>
          </p:cNvGrpSpPr>
          <p:nvPr/>
        </p:nvGrpSpPr>
        <p:grpSpPr bwMode="auto">
          <a:xfrm>
            <a:off x="3505200" y="2286000"/>
            <a:ext cx="1905000" cy="1219200"/>
            <a:chOff x="1248" y="1344"/>
            <a:chExt cx="1200" cy="768"/>
          </a:xfrm>
        </p:grpSpPr>
        <p:sp>
          <p:nvSpPr>
            <p:cNvPr id="21575" name="Rectangle 5"/>
            <p:cNvSpPr>
              <a:spLocks noChangeArrowheads="1"/>
            </p:cNvSpPr>
            <p:nvPr/>
          </p:nvSpPr>
          <p:spPr bwMode="auto">
            <a:xfrm>
              <a:off x="1488" y="1344"/>
              <a:ext cx="480" cy="76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1576" name="Line 6"/>
            <p:cNvSpPr>
              <a:spLocks noChangeShapeType="1"/>
            </p:cNvSpPr>
            <p:nvPr/>
          </p:nvSpPr>
          <p:spPr bwMode="auto">
            <a:xfrm>
              <a:off x="1248" y="1488"/>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77" name="Oval 7"/>
            <p:cNvSpPr>
              <a:spLocks noChangeArrowheads="1"/>
            </p:cNvSpPr>
            <p:nvPr/>
          </p:nvSpPr>
          <p:spPr bwMode="auto">
            <a:xfrm>
              <a:off x="1968" y="1897"/>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1578" name="Line 8"/>
            <p:cNvSpPr>
              <a:spLocks noChangeShapeType="1"/>
            </p:cNvSpPr>
            <p:nvPr/>
          </p:nvSpPr>
          <p:spPr bwMode="auto">
            <a:xfrm>
              <a:off x="1968" y="1536"/>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79" name="Line 9"/>
            <p:cNvSpPr>
              <a:spLocks noChangeShapeType="1"/>
            </p:cNvSpPr>
            <p:nvPr/>
          </p:nvSpPr>
          <p:spPr bwMode="auto">
            <a:xfrm flipV="1">
              <a:off x="2016" y="19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80" name="Text Box 10"/>
            <p:cNvSpPr txBox="1">
              <a:spLocks noChangeArrowheads="1"/>
            </p:cNvSpPr>
            <p:nvPr/>
          </p:nvSpPr>
          <p:spPr bwMode="auto">
            <a:xfrm>
              <a:off x="1488" y="1392"/>
              <a:ext cx="33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US" altLang="en-US" sz="1600" i="1"/>
                <a:t>S</a:t>
              </a:r>
            </a:p>
            <a:p>
              <a:r>
                <a:rPr lang="en-US" altLang="en-US" sz="1600" i="1"/>
                <a:t> C</a:t>
              </a:r>
            </a:p>
            <a:p>
              <a:r>
                <a:rPr lang="en-US" altLang="en-US" sz="1600" i="1"/>
                <a:t>R</a:t>
              </a:r>
            </a:p>
          </p:txBody>
        </p:sp>
        <p:sp>
          <p:nvSpPr>
            <p:cNvPr id="21581" name="Rectangle 11"/>
            <p:cNvSpPr>
              <a:spLocks noChangeArrowheads="1"/>
            </p:cNvSpPr>
            <p:nvPr/>
          </p:nvSpPr>
          <p:spPr bwMode="auto">
            <a:xfrm>
              <a:off x="2160" y="1440"/>
              <a:ext cx="288"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spcBef>
                  <a:spcPct val="30000"/>
                </a:spcBef>
              </a:pPr>
              <a:r>
                <a:rPr lang="en-US" altLang="en-US" sz="1600" i="1"/>
                <a:t>Q</a:t>
              </a:r>
            </a:p>
            <a:p>
              <a:pPr>
                <a:spcBef>
                  <a:spcPct val="30000"/>
                </a:spcBef>
              </a:pPr>
              <a:endParaRPr lang="en-US" altLang="en-US" sz="1600" i="1"/>
            </a:p>
            <a:p>
              <a:pPr>
                <a:spcBef>
                  <a:spcPct val="30000"/>
                </a:spcBef>
              </a:pPr>
              <a:r>
                <a:rPr lang="en-US" altLang="en-US" sz="1600" i="1"/>
                <a:t>Q'</a:t>
              </a:r>
            </a:p>
          </p:txBody>
        </p:sp>
        <p:sp>
          <p:nvSpPr>
            <p:cNvPr id="21582" name="Line 12"/>
            <p:cNvSpPr>
              <a:spLocks noChangeShapeType="1"/>
            </p:cNvSpPr>
            <p:nvPr/>
          </p:nvSpPr>
          <p:spPr bwMode="auto">
            <a:xfrm>
              <a:off x="1248" y="1728"/>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83" name="Line 13"/>
            <p:cNvSpPr>
              <a:spLocks noChangeShapeType="1"/>
            </p:cNvSpPr>
            <p:nvPr/>
          </p:nvSpPr>
          <p:spPr bwMode="auto">
            <a:xfrm>
              <a:off x="1248" y="1968"/>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84" name="AutoShape 16"/>
            <p:cNvSpPr>
              <a:spLocks noChangeArrowheads="1"/>
            </p:cNvSpPr>
            <p:nvPr/>
          </p:nvSpPr>
          <p:spPr bwMode="auto">
            <a:xfrm rot="5400000">
              <a:off x="1488" y="1680"/>
              <a:ext cx="72" cy="72"/>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grpSp>
        <p:nvGrpSpPr>
          <p:cNvPr id="21512" name="Group 29"/>
          <p:cNvGrpSpPr>
            <a:grpSpLocks/>
          </p:cNvGrpSpPr>
          <p:nvPr/>
        </p:nvGrpSpPr>
        <p:grpSpPr bwMode="auto">
          <a:xfrm>
            <a:off x="3505200" y="4267200"/>
            <a:ext cx="1905000" cy="1219200"/>
            <a:chOff x="1248" y="2688"/>
            <a:chExt cx="1200" cy="768"/>
          </a:xfrm>
        </p:grpSpPr>
        <p:sp>
          <p:nvSpPr>
            <p:cNvPr id="21564" name="Rectangle 17"/>
            <p:cNvSpPr>
              <a:spLocks noChangeArrowheads="1"/>
            </p:cNvSpPr>
            <p:nvPr/>
          </p:nvSpPr>
          <p:spPr bwMode="auto">
            <a:xfrm>
              <a:off x="1488" y="2688"/>
              <a:ext cx="480" cy="76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1565" name="Line 18"/>
            <p:cNvSpPr>
              <a:spLocks noChangeShapeType="1"/>
            </p:cNvSpPr>
            <p:nvPr/>
          </p:nvSpPr>
          <p:spPr bwMode="auto">
            <a:xfrm>
              <a:off x="1248" y="2832"/>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66" name="Oval 19"/>
            <p:cNvSpPr>
              <a:spLocks noChangeArrowheads="1"/>
            </p:cNvSpPr>
            <p:nvPr/>
          </p:nvSpPr>
          <p:spPr bwMode="auto">
            <a:xfrm>
              <a:off x="1968" y="324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1567" name="Line 20"/>
            <p:cNvSpPr>
              <a:spLocks noChangeShapeType="1"/>
            </p:cNvSpPr>
            <p:nvPr/>
          </p:nvSpPr>
          <p:spPr bwMode="auto">
            <a:xfrm>
              <a:off x="1968" y="2880"/>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68" name="Line 21"/>
            <p:cNvSpPr>
              <a:spLocks noChangeShapeType="1"/>
            </p:cNvSpPr>
            <p:nvPr/>
          </p:nvSpPr>
          <p:spPr bwMode="auto">
            <a:xfrm flipV="1">
              <a:off x="2016" y="3264"/>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69" name="Text Box 22"/>
            <p:cNvSpPr txBox="1">
              <a:spLocks noChangeArrowheads="1"/>
            </p:cNvSpPr>
            <p:nvPr/>
          </p:nvSpPr>
          <p:spPr bwMode="auto">
            <a:xfrm>
              <a:off x="1488" y="2736"/>
              <a:ext cx="33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US" altLang="en-US" sz="1600" i="1"/>
                <a:t>S</a:t>
              </a:r>
            </a:p>
            <a:p>
              <a:r>
                <a:rPr lang="en-US" altLang="en-US" sz="1600" i="1"/>
                <a:t> C</a:t>
              </a:r>
            </a:p>
            <a:p>
              <a:r>
                <a:rPr lang="en-US" altLang="en-US" sz="1600" i="1"/>
                <a:t>R</a:t>
              </a:r>
            </a:p>
          </p:txBody>
        </p:sp>
        <p:sp>
          <p:nvSpPr>
            <p:cNvPr id="21570" name="Rectangle 23"/>
            <p:cNvSpPr>
              <a:spLocks noChangeArrowheads="1"/>
            </p:cNvSpPr>
            <p:nvPr/>
          </p:nvSpPr>
          <p:spPr bwMode="auto">
            <a:xfrm>
              <a:off x="2160" y="2784"/>
              <a:ext cx="288"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spcBef>
                  <a:spcPct val="30000"/>
                </a:spcBef>
              </a:pPr>
              <a:r>
                <a:rPr lang="en-US" altLang="en-US" sz="1600" i="1"/>
                <a:t>Q</a:t>
              </a:r>
            </a:p>
            <a:p>
              <a:pPr>
                <a:spcBef>
                  <a:spcPct val="30000"/>
                </a:spcBef>
              </a:pPr>
              <a:endParaRPr lang="en-US" altLang="en-US" sz="1600" i="1"/>
            </a:p>
            <a:p>
              <a:pPr>
                <a:spcBef>
                  <a:spcPct val="30000"/>
                </a:spcBef>
              </a:pPr>
              <a:r>
                <a:rPr lang="en-US" altLang="en-US" sz="1600" i="1"/>
                <a:t>Q'</a:t>
              </a:r>
            </a:p>
          </p:txBody>
        </p:sp>
        <p:sp>
          <p:nvSpPr>
            <p:cNvPr id="21571" name="Line 24"/>
            <p:cNvSpPr>
              <a:spLocks noChangeShapeType="1"/>
            </p:cNvSpPr>
            <p:nvPr/>
          </p:nvSpPr>
          <p:spPr bwMode="auto">
            <a:xfrm>
              <a:off x="1248" y="3072"/>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72" name="Line 25"/>
            <p:cNvSpPr>
              <a:spLocks noChangeShapeType="1"/>
            </p:cNvSpPr>
            <p:nvPr/>
          </p:nvSpPr>
          <p:spPr bwMode="auto">
            <a:xfrm>
              <a:off x="1248" y="3312"/>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73" name="AutoShape 26"/>
            <p:cNvSpPr>
              <a:spLocks noChangeArrowheads="1"/>
            </p:cNvSpPr>
            <p:nvPr/>
          </p:nvSpPr>
          <p:spPr bwMode="auto">
            <a:xfrm rot="5400000">
              <a:off x="1488" y="3024"/>
              <a:ext cx="72" cy="72"/>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1574" name="Oval 27"/>
            <p:cNvSpPr>
              <a:spLocks noChangeArrowheads="1"/>
            </p:cNvSpPr>
            <p:nvPr/>
          </p:nvSpPr>
          <p:spPr bwMode="auto">
            <a:xfrm>
              <a:off x="1432" y="3048"/>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grpSp>
        <p:nvGrpSpPr>
          <p:cNvPr id="21513" name="Group 53"/>
          <p:cNvGrpSpPr>
            <a:grpSpLocks/>
          </p:cNvGrpSpPr>
          <p:nvPr/>
        </p:nvGrpSpPr>
        <p:grpSpPr bwMode="auto">
          <a:xfrm>
            <a:off x="5791200" y="2286000"/>
            <a:ext cx="1905000" cy="1219200"/>
            <a:chOff x="2688" y="1344"/>
            <a:chExt cx="1200" cy="768"/>
          </a:xfrm>
        </p:grpSpPr>
        <p:sp>
          <p:nvSpPr>
            <p:cNvPr id="21555" name="Rectangle 31"/>
            <p:cNvSpPr>
              <a:spLocks noChangeArrowheads="1"/>
            </p:cNvSpPr>
            <p:nvPr/>
          </p:nvSpPr>
          <p:spPr bwMode="auto">
            <a:xfrm>
              <a:off x="2928" y="1344"/>
              <a:ext cx="480" cy="76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1556" name="Line 32"/>
            <p:cNvSpPr>
              <a:spLocks noChangeShapeType="1"/>
            </p:cNvSpPr>
            <p:nvPr/>
          </p:nvSpPr>
          <p:spPr bwMode="auto">
            <a:xfrm>
              <a:off x="2688" y="1488"/>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57" name="Oval 33"/>
            <p:cNvSpPr>
              <a:spLocks noChangeArrowheads="1"/>
            </p:cNvSpPr>
            <p:nvPr/>
          </p:nvSpPr>
          <p:spPr bwMode="auto">
            <a:xfrm>
              <a:off x="3408" y="1897"/>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1558" name="Line 34"/>
            <p:cNvSpPr>
              <a:spLocks noChangeShapeType="1"/>
            </p:cNvSpPr>
            <p:nvPr/>
          </p:nvSpPr>
          <p:spPr bwMode="auto">
            <a:xfrm>
              <a:off x="3408" y="1536"/>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59" name="Line 35"/>
            <p:cNvSpPr>
              <a:spLocks noChangeShapeType="1"/>
            </p:cNvSpPr>
            <p:nvPr/>
          </p:nvSpPr>
          <p:spPr bwMode="auto">
            <a:xfrm flipV="1">
              <a:off x="3456" y="19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60" name="Text Box 36"/>
            <p:cNvSpPr txBox="1">
              <a:spLocks noChangeArrowheads="1"/>
            </p:cNvSpPr>
            <p:nvPr/>
          </p:nvSpPr>
          <p:spPr bwMode="auto">
            <a:xfrm>
              <a:off x="2928" y="1392"/>
              <a:ext cx="33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US" altLang="en-US" sz="1600" i="1"/>
                <a:t>D</a:t>
              </a:r>
            </a:p>
            <a:p>
              <a:r>
                <a:rPr lang="en-US" altLang="en-US" sz="1600" i="1"/>
                <a:t> C</a:t>
              </a:r>
            </a:p>
          </p:txBody>
        </p:sp>
        <p:sp>
          <p:nvSpPr>
            <p:cNvPr id="21561" name="Rectangle 37"/>
            <p:cNvSpPr>
              <a:spLocks noChangeArrowheads="1"/>
            </p:cNvSpPr>
            <p:nvPr/>
          </p:nvSpPr>
          <p:spPr bwMode="auto">
            <a:xfrm>
              <a:off x="3600" y="1440"/>
              <a:ext cx="288"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spcBef>
                  <a:spcPct val="30000"/>
                </a:spcBef>
              </a:pPr>
              <a:r>
                <a:rPr lang="en-US" altLang="en-US" sz="1600" i="1"/>
                <a:t>Q</a:t>
              </a:r>
            </a:p>
            <a:p>
              <a:pPr>
                <a:spcBef>
                  <a:spcPct val="30000"/>
                </a:spcBef>
              </a:pPr>
              <a:endParaRPr lang="en-US" altLang="en-US" sz="1600" i="1"/>
            </a:p>
            <a:p>
              <a:pPr>
                <a:spcBef>
                  <a:spcPct val="30000"/>
                </a:spcBef>
              </a:pPr>
              <a:r>
                <a:rPr lang="en-US" altLang="en-US" sz="1600" i="1"/>
                <a:t>Q'</a:t>
              </a:r>
            </a:p>
          </p:txBody>
        </p:sp>
        <p:sp>
          <p:nvSpPr>
            <p:cNvPr id="21562" name="Line 38"/>
            <p:cNvSpPr>
              <a:spLocks noChangeShapeType="1"/>
            </p:cNvSpPr>
            <p:nvPr/>
          </p:nvSpPr>
          <p:spPr bwMode="auto">
            <a:xfrm>
              <a:off x="2688" y="1728"/>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63" name="AutoShape 40"/>
            <p:cNvSpPr>
              <a:spLocks noChangeArrowheads="1"/>
            </p:cNvSpPr>
            <p:nvPr/>
          </p:nvSpPr>
          <p:spPr bwMode="auto">
            <a:xfrm rot="5400000">
              <a:off x="2928" y="1680"/>
              <a:ext cx="72" cy="72"/>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grpSp>
        <p:nvGrpSpPr>
          <p:cNvPr id="21514" name="Group 54"/>
          <p:cNvGrpSpPr>
            <a:grpSpLocks/>
          </p:cNvGrpSpPr>
          <p:nvPr/>
        </p:nvGrpSpPr>
        <p:grpSpPr bwMode="auto">
          <a:xfrm>
            <a:off x="5791200" y="4267200"/>
            <a:ext cx="1905000" cy="1219200"/>
            <a:chOff x="2688" y="2688"/>
            <a:chExt cx="1200" cy="768"/>
          </a:xfrm>
        </p:grpSpPr>
        <p:sp>
          <p:nvSpPr>
            <p:cNvPr id="21544" name="Rectangle 42"/>
            <p:cNvSpPr>
              <a:spLocks noChangeArrowheads="1"/>
            </p:cNvSpPr>
            <p:nvPr/>
          </p:nvSpPr>
          <p:spPr bwMode="auto">
            <a:xfrm>
              <a:off x="2928" y="2688"/>
              <a:ext cx="480" cy="76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1545" name="Line 43"/>
            <p:cNvSpPr>
              <a:spLocks noChangeShapeType="1"/>
            </p:cNvSpPr>
            <p:nvPr/>
          </p:nvSpPr>
          <p:spPr bwMode="auto">
            <a:xfrm>
              <a:off x="2688" y="2832"/>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6" name="Oval 44"/>
            <p:cNvSpPr>
              <a:spLocks noChangeArrowheads="1"/>
            </p:cNvSpPr>
            <p:nvPr/>
          </p:nvSpPr>
          <p:spPr bwMode="auto">
            <a:xfrm>
              <a:off x="3408" y="324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1547" name="Line 45"/>
            <p:cNvSpPr>
              <a:spLocks noChangeShapeType="1"/>
            </p:cNvSpPr>
            <p:nvPr/>
          </p:nvSpPr>
          <p:spPr bwMode="auto">
            <a:xfrm>
              <a:off x="3408" y="2880"/>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8" name="Line 46"/>
            <p:cNvSpPr>
              <a:spLocks noChangeShapeType="1"/>
            </p:cNvSpPr>
            <p:nvPr/>
          </p:nvSpPr>
          <p:spPr bwMode="auto">
            <a:xfrm flipV="1">
              <a:off x="3456" y="3264"/>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9" name="Text Box 47"/>
            <p:cNvSpPr txBox="1">
              <a:spLocks noChangeArrowheads="1"/>
            </p:cNvSpPr>
            <p:nvPr/>
          </p:nvSpPr>
          <p:spPr bwMode="auto">
            <a:xfrm>
              <a:off x="2928" y="2736"/>
              <a:ext cx="33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US" altLang="en-US" sz="1600" i="1"/>
                <a:t>D</a:t>
              </a:r>
            </a:p>
            <a:p>
              <a:r>
                <a:rPr lang="en-US" altLang="en-US" sz="1600" i="1"/>
                <a:t> C</a:t>
              </a:r>
            </a:p>
          </p:txBody>
        </p:sp>
        <p:sp>
          <p:nvSpPr>
            <p:cNvPr id="21550" name="Rectangle 48"/>
            <p:cNvSpPr>
              <a:spLocks noChangeArrowheads="1"/>
            </p:cNvSpPr>
            <p:nvPr/>
          </p:nvSpPr>
          <p:spPr bwMode="auto">
            <a:xfrm>
              <a:off x="3600" y="2784"/>
              <a:ext cx="288"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spcBef>
                  <a:spcPct val="30000"/>
                </a:spcBef>
              </a:pPr>
              <a:r>
                <a:rPr lang="en-US" altLang="en-US" sz="1600" i="1"/>
                <a:t>Q</a:t>
              </a:r>
            </a:p>
            <a:p>
              <a:pPr>
                <a:spcBef>
                  <a:spcPct val="30000"/>
                </a:spcBef>
              </a:pPr>
              <a:endParaRPr lang="en-US" altLang="en-US" sz="1600" i="1"/>
            </a:p>
            <a:p>
              <a:pPr>
                <a:spcBef>
                  <a:spcPct val="30000"/>
                </a:spcBef>
              </a:pPr>
              <a:r>
                <a:rPr lang="en-US" altLang="en-US" sz="1600" i="1"/>
                <a:t>Q'</a:t>
              </a:r>
            </a:p>
          </p:txBody>
        </p:sp>
        <p:sp>
          <p:nvSpPr>
            <p:cNvPr id="21551" name="Line 49"/>
            <p:cNvSpPr>
              <a:spLocks noChangeShapeType="1"/>
            </p:cNvSpPr>
            <p:nvPr/>
          </p:nvSpPr>
          <p:spPr bwMode="auto">
            <a:xfrm>
              <a:off x="2688" y="3072"/>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52" name="Line 50"/>
            <p:cNvSpPr>
              <a:spLocks noChangeShapeType="1"/>
            </p:cNvSpPr>
            <p:nvPr/>
          </p:nvSpPr>
          <p:spPr bwMode="auto">
            <a:xfrm>
              <a:off x="2688" y="3312"/>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53" name="AutoShape 51"/>
            <p:cNvSpPr>
              <a:spLocks noChangeArrowheads="1"/>
            </p:cNvSpPr>
            <p:nvPr/>
          </p:nvSpPr>
          <p:spPr bwMode="auto">
            <a:xfrm rot="5400000">
              <a:off x="2928" y="3024"/>
              <a:ext cx="72" cy="72"/>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1554" name="Oval 52"/>
            <p:cNvSpPr>
              <a:spLocks noChangeArrowheads="1"/>
            </p:cNvSpPr>
            <p:nvPr/>
          </p:nvSpPr>
          <p:spPr bwMode="auto">
            <a:xfrm>
              <a:off x="2872" y="3048"/>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grpSp>
        <p:nvGrpSpPr>
          <p:cNvPr id="21515" name="Group 55"/>
          <p:cNvGrpSpPr>
            <a:grpSpLocks/>
          </p:cNvGrpSpPr>
          <p:nvPr/>
        </p:nvGrpSpPr>
        <p:grpSpPr bwMode="auto">
          <a:xfrm>
            <a:off x="8077200" y="2286000"/>
            <a:ext cx="1905000" cy="1219200"/>
            <a:chOff x="1248" y="1344"/>
            <a:chExt cx="1200" cy="768"/>
          </a:xfrm>
        </p:grpSpPr>
        <p:sp>
          <p:nvSpPr>
            <p:cNvPr id="21534" name="Rectangle 56"/>
            <p:cNvSpPr>
              <a:spLocks noChangeArrowheads="1"/>
            </p:cNvSpPr>
            <p:nvPr/>
          </p:nvSpPr>
          <p:spPr bwMode="auto">
            <a:xfrm>
              <a:off x="1488" y="1344"/>
              <a:ext cx="480" cy="76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1535" name="Line 57"/>
            <p:cNvSpPr>
              <a:spLocks noChangeShapeType="1"/>
            </p:cNvSpPr>
            <p:nvPr/>
          </p:nvSpPr>
          <p:spPr bwMode="auto">
            <a:xfrm>
              <a:off x="1248" y="1488"/>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36" name="Oval 58"/>
            <p:cNvSpPr>
              <a:spLocks noChangeArrowheads="1"/>
            </p:cNvSpPr>
            <p:nvPr/>
          </p:nvSpPr>
          <p:spPr bwMode="auto">
            <a:xfrm>
              <a:off x="1968" y="1897"/>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1537" name="Line 59"/>
            <p:cNvSpPr>
              <a:spLocks noChangeShapeType="1"/>
            </p:cNvSpPr>
            <p:nvPr/>
          </p:nvSpPr>
          <p:spPr bwMode="auto">
            <a:xfrm>
              <a:off x="1968" y="1536"/>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38" name="Line 60"/>
            <p:cNvSpPr>
              <a:spLocks noChangeShapeType="1"/>
            </p:cNvSpPr>
            <p:nvPr/>
          </p:nvSpPr>
          <p:spPr bwMode="auto">
            <a:xfrm flipV="1">
              <a:off x="2016" y="19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39" name="Text Box 61"/>
            <p:cNvSpPr txBox="1">
              <a:spLocks noChangeArrowheads="1"/>
            </p:cNvSpPr>
            <p:nvPr/>
          </p:nvSpPr>
          <p:spPr bwMode="auto">
            <a:xfrm>
              <a:off x="1488" y="1392"/>
              <a:ext cx="33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US" altLang="en-US" sz="1600" i="1"/>
                <a:t>J</a:t>
              </a:r>
            </a:p>
            <a:p>
              <a:r>
                <a:rPr lang="en-US" altLang="en-US" sz="1600" i="1"/>
                <a:t> C</a:t>
              </a:r>
            </a:p>
            <a:p>
              <a:r>
                <a:rPr lang="en-US" altLang="en-US" sz="1600" i="1"/>
                <a:t>K</a:t>
              </a:r>
            </a:p>
          </p:txBody>
        </p:sp>
        <p:sp>
          <p:nvSpPr>
            <p:cNvPr id="21540" name="Rectangle 62"/>
            <p:cNvSpPr>
              <a:spLocks noChangeArrowheads="1"/>
            </p:cNvSpPr>
            <p:nvPr/>
          </p:nvSpPr>
          <p:spPr bwMode="auto">
            <a:xfrm>
              <a:off x="2160" y="1440"/>
              <a:ext cx="288"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spcBef>
                  <a:spcPct val="30000"/>
                </a:spcBef>
              </a:pPr>
              <a:r>
                <a:rPr lang="en-US" altLang="en-US" sz="1600" i="1"/>
                <a:t>Q</a:t>
              </a:r>
            </a:p>
            <a:p>
              <a:pPr>
                <a:spcBef>
                  <a:spcPct val="30000"/>
                </a:spcBef>
              </a:pPr>
              <a:endParaRPr lang="en-US" altLang="en-US" sz="1600" i="1"/>
            </a:p>
            <a:p>
              <a:pPr>
                <a:spcBef>
                  <a:spcPct val="30000"/>
                </a:spcBef>
              </a:pPr>
              <a:r>
                <a:rPr lang="en-US" altLang="en-US" sz="1600" i="1"/>
                <a:t>Q'</a:t>
              </a:r>
            </a:p>
          </p:txBody>
        </p:sp>
        <p:sp>
          <p:nvSpPr>
            <p:cNvPr id="21541" name="Line 63"/>
            <p:cNvSpPr>
              <a:spLocks noChangeShapeType="1"/>
            </p:cNvSpPr>
            <p:nvPr/>
          </p:nvSpPr>
          <p:spPr bwMode="auto">
            <a:xfrm>
              <a:off x="1248" y="1728"/>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2" name="Line 64"/>
            <p:cNvSpPr>
              <a:spLocks noChangeShapeType="1"/>
            </p:cNvSpPr>
            <p:nvPr/>
          </p:nvSpPr>
          <p:spPr bwMode="auto">
            <a:xfrm>
              <a:off x="1248" y="1968"/>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43" name="AutoShape 65"/>
            <p:cNvSpPr>
              <a:spLocks noChangeArrowheads="1"/>
            </p:cNvSpPr>
            <p:nvPr/>
          </p:nvSpPr>
          <p:spPr bwMode="auto">
            <a:xfrm rot="5400000">
              <a:off x="1488" y="1680"/>
              <a:ext cx="72" cy="72"/>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grpSp>
        <p:nvGrpSpPr>
          <p:cNvPr id="21516" name="Group 66"/>
          <p:cNvGrpSpPr>
            <a:grpSpLocks/>
          </p:cNvGrpSpPr>
          <p:nvPr/>
        </p:nvGrpSpPr>
        <p:grpSpPr bwMode="auto">
          <a:xfrm>
            <a:off x="8077200" y="4267200"/>
            <a:ext cx="1905000" cy="1219200"/>
            <a:chOff x="1248" y="2688"/>
            <a:chExt cx="1200" cy="768"/>
          </a:xfrm>
        </p:grpSpPr>
        <p:sp>
          <p:nvSpPr>
            <p:cNvPr id="21523" name="Rectangle 67"/>
            <p:cNvSpPr>
              <a:spLocks noChangeArrowheads="1"/>
            </p:cNvSpPr>
            <p:nvPr/>
          </p:nvSpPr>
          <p:spPr bwMode="auto">
            <a:xfrm>
              <a:off x="1488" y="2688"/>
              <a:ext cx="480" cy="76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1524" name="Line 68"/>
            <p:cNvSpPr>
              <a:spLocks noChangeShapeType="1"/>
            </p:cNvSpPr>
            <p:nvPr/>
          </p:nvSpPr>
          <p:spPr bwMode="auto">
            <a:xfrm>
              <a:off x="1248" y="2832"/>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25" name="Oval 69"/>
            <p:cNvSpPr>
              <a:spLocks noChangeArrowheads="1"/>
            </p:cNvSpPr>
            <p:nvPr/>
          </p:nvSpPr>
          <p:spPr bwMode="auto">
            <a:xfrm>
              <a:off x="1968" y="3241"/>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1526" name="Line 70"/>
            <p:cNvSpPr>
              <a:spLocks noChangeShapeType="1"/>
            </p:cNvSpPr>
            <p:nvPr/>
          </p:nvSpPr>
          <p:spPr bwMode="auto">
            <a:xfrm>
              <a:off x="1968" y="2880"/>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27" name="Line 71"/>
            <p:cNvSpPr>
              <a:spLocks noChangeShapeType="1"/>
            </p:cNvSpPr>
            <p:nvPr/>
          </p:nvSpPr>
          <p:spPr bwMode="auto">
            <a:xfrm flipV="1">
              <a:off x="2016" y="3264"/>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28" name="Text Box 72"/>
            <p:cNvSpPr txBox="1">
              <a:spLocks noChangeArrowheads="1"/>
            </p:cNvSpPr>
            <p:nvPr/>
          </p:nvSpPr>
          <p:spPr bwMode="auto">
            <a:xfrm>
              <a:off x="1488" y="2736"/>
              <a:ext cx="33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US" altLang="en-US" sz="1600" i="1"/>
                <a:t>J</a:t>
              </a:r>
            </a:p>
            <a:p>
              <a:r>
                <a:rPr lang="en-US" altLang="en-US" sz="1600" i="1"/>
                <a:t> C</a:t>
              </a:r>
            </a:p>
            <a:p>
              <a:r>
                <a:rPr lang="en-US" altLang="en-US" sz="1600" i="1"/>
                <a:t>K</a:t>
              </a:r>
            </a:p>
          </p:txBody>
        </p:sp>
        <p:sp>
          <p:nvSpPr>
            <p:cNvPr id="21529" name="Rectangle 73"/>
            <p:cNvSpPr>
              <a:spLocks noChangeArrowheads="1"/>
            </p:cNvSpPr>
            <p:nvPr/>
          </p:nvSpPr>
          <p:spPr bwMode="auto">
            <a:xfrm>
              <a:off x="2160" y="2784"/>
              <a:ext cx="288"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spcBef>
                  <a:spcPct val="30000"/>
                </a:spcBef>
              </a:pPr>
              <a:r>
                <a:rPr lang="en-US" altLang="en-US" sz="1600" i="1"/>
                <a:t>Q</a:t>
              </a:r>
            </a:p>
            <a:p>
              <a:pPr>
                <a:spcBef>
                  <a:spcPct val="30000"/>
                </a:spcBef>
              </a:pPr>
              <a:endParaRPr lang="en-US" altLang="en-US" sz="1600" i="1"/>
            </a:p>
            <a:p>
              <a:pPr>
                <a:spcBef>
                  <a:spcPct val="30000"/>
                </a:spcBef>
              </a:pPr>
              <a:r>
                <a:rPr lang="en-US" altLang="en-US" sz="1600" i="1"/>
                <a:t>Q'</a:t>
              </a:r>
            </a:p>
          </p:txBody>
        </p:sp>
        <p:sp>
          <p:nvSpPr>
            <p:cNvPr id="21530" name="Line 74"/>
            <p:cNvSpPr>
              <a:spLocks noChangeShapeType="1"/>
            </p:cNvSpPr>
            <p:nvPr/>
          </p:nvSpPr>
          <p:spPr bwMode="auto">
            <a:xfrm>
              <a:off x="1248" y="3072"/>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31" name="Line 75"/>
            <p:cNvSpPr>
              <a:spLocks noChangeShapeType="1"/>
            </p:cNvSpPr>
            <p:nvPr/>
          </p:nvSpPr>
          <p:spPr bwMode="auto">
            <a:xfrm>
              <a:off x="1248" y="3312"/>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32" name="AutoShape 76"/>
            <p:cNvSpPr>
              <a:spLocks noChangeArrowheads="1"/>
            </p:cNvSpPr>
            <p:nvPr/>
          </p:nvSpPr>
          <p:spPr bwMode="auto">
            <a:xfrm rot="5400000">
              <a:off x="1488" y="3024"/>
              <a:ext cx="72" cy="72"/>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1533" name="Oval 77"/>
            <p:cNvSpPr>
              <a:spLocks noChangeArrowheads="1"/>
            </p:cNvSpPr>
            <p:nvPr/>
          </p:nvSpPr>
          <p:spPr bwMode="auto">
            <a:xfrm>
              <a:off x="1432" y="3048"/>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sp>
        <p:nvSpPr>
          <p:cNvPr id="21517" name="Text Box 78"/>
          <p:cNvSpPr txBox="1">
            <a:spLocks noChangeArrowheads="1"/>
          </p:cNvSpPr>
          <p:nvPr/>
        </p:nvSpPr>
        <p:spPr bwMode="auto">
          <a:xfrm>
            <a:off x="4648200" y="3581401"/>
            <a:ext cx="3657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lgn="ctr"/>
            <a:r>
              <a:rPr lang="en-US" altLang="en-US" sz="1800" b="0" dirty="0"/>
              <a:t>Positive edge-triggered flip-flops</a:t>
            </a:r>
          </a:p>
        </p:txBody>
      </p:sp>
      <p:sp>
        <p:nvSpPr>
          <p:cNvPr id="21518" name="Text Box 79"/>
          <p:cNvSpPr txBox="1">
            <a:spLocks noChangeArrowheads="1"/>
          </p:cNvSpPr>
          <p:nvPr/>
        </p:nvSpPr>
        <p:spPr bwMode="auto">
          <a:xfrm>
            <a:off x="4724400" y="5562601"/>
            <a:ext cx="3657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lgn="ctr"/>
            <a:r>
              <a:rPr lang="en-US" altLang="en-US" sz="1800" b="0"/>
              <a:t>Negative edge-triggered flip-flops</a:t>
            </a:r>
          </a:p>
        </p:txBody>
      </p:sp>
    </p:spTree>
    <p:extLst>
      <p:ext uri="{BB962C8B-B14F-4D97-AF65-F5344CB8AC3E}">
        <p14:creationId xmlns:p14="http://schemas.microsoft.com/office/powerpoint/2010/main" val="1459458153"/>
      </p:ext>
    </p:extLst>
  </p:cSld>
  <p:clrMapOvr>
    <a:masterClrMapping/>
  </p:clrMapOvr>
  <p:transition advClick="0"/>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2"/>
          <p:cNvSpPr>
            <a:spLocks noGrp="1" noChangeArrowheads="1"/>
          </p:cNvSpPr>
          <p:nvPr>
            <p:ph type="title"/>
          </p:nvPr>
        </p:nvSpPr>
        <p:spPr>
          <a:xfrm>
            <a:off x="361122" y="73026"/>
            <a:ext cx="10515600" cy="1325563"/>
          </a:xfrm>
        </p:spPr>
        <p:txBody>
          <a:bodyPr/>
          <a:lstStyle/>
          <a:p>
            <a:r>
              <a:rPr lang="en-GB" altLang="en-US" b="1" dirty="0" smtClean="0">
                <a:latin typeface="Times New Roman" panose="02020603050405020304" pitchFamily="18" charset="0"/>
              </a:rPr>
              <a:t>S-R Flip-flop</a:t>
            </a:r>
            <a:endParaRPr lang="en-GB" altLang="en-US" dirty="0" smtClean="0"/>
          </a:p>
        </p:txBody>
      </p:sp>
      <p:sp>
        <p:nvSpPr>
          <p:cNvPr id="5127" name="Rectangle 3"/>
          <p:cNvSpPr>
            <a:spLocks noGrp="1" noChangeArrowheads="1"/>
          </p:cNvSpPr>
          <p:nvPr>
            <p:ph type="body" idx="1"/>
          </p:nvPr>
        </p:nvSpPr>
        <p:spPr>
          <a:xfrm>
            <a:off x="2667000" y="1295400"/>
            <a:ext cx="8478078" cy="2743200"/>
          </a:xfrm>
        </p:spPr>
        <p:txBody>
          <a:bodyPr>
            <a:normAutofit lnSpcReduction="10000"/>
          </a:bodyPr>
          <a:lstStyle/>
          <a:p>
            <a:pPr>
              <a:lnSpc>
                <a:spcPct val="90000"/>
              </a:lnSpc>
              <a:spcBef>
                <a:spcPct val="40000"/>
              </a:spcBef>
              <a:buSzPct val="120000"/>
              <a:buFont typeface="Wingdings" panose="05000000000000000000" pitchFamily="2" charset="2"/>
              <a:buChar char="§"/>
            </a:pPr>
            <a:r>
              <a:rPr lang="en-GB" altLang="en-US" smtClean="0">
                <a:solidFill>
                  <a:srgbClr val="0000CC"/>
                </a:solidFill>
                <a:sym typeface="Symbol" panose="05050102010706020507" pitchFamily="18" charset="2"/>
              </a:rPr>
              <a:t>S-R flip-flop</a:t>
            </a:r>
            <a:r>
              <a:rPr lang="en-GB" altLang="en-US" smtClean="0">
                <a:sym typeface="Symbol" panose="05050102010706020507" pitchFamily="18" charset="2"/>
              </a:rPr>
              <a:t>: on the triggering edge of the clock pulse,</a:t>
            </a:r>
          </a:p>
          <a:p>
            <a:pPr lvl="1">
              <a:lnSpc>
                <a:spcPct val="90000"/>
              </a:lnSpc>
              <a:buSzPct val="90000"/>
              <a:buFont typeface="Wingdings" panose="05000000000000000000" pitchFamily="2" charset="2"/>
              <a:buChar char="v"/>
            </a:pPr>
            <a:r>
              <a:rPr lang="en-GB" altLang="en-US" i="1" smtClean="0">
                <a:sym typeface="Symbol" panose="05050102010706020507" pitchFamily="18" charset="2"/>
              </a:rPr>
              <a:t>S</a:t>
            </a:r>
            <a:r>
              <a:rPr lang="en-GB" altLang="en-US" smtClean="0">
                <a:sym typeface="Symbol" panose="05050102010706020507" pitchFamily="18" charset="2"/>
              </a:rPr>
              <a:t>=HIGH (and </a:t>
            </a:r>
            <a:r>
              <a:rPr lang="en-GB" altLang="en-US" i="1" smtClean="0">
                <a:sym typeface="Symbol" panose="05050102010706020507" pitchFamily="18" charset="2"/>
              </a:rPr>
              <a:t>R</a:t>
            </a:r>
            <a:r>
              <a:rPr lang="en-GB" altLang="en-US" smtClean="0">
                <a:sym typeface="Symbol" panose="05050102010706020507" pitchFamily="18" charset="2"/>
              </a:rPr>
              <a:t>=LOW) </a:t>
            </a:r>
            <a:r>
              <a:rPr lang="en-GB" altLang="en-US" smtClean="0">
                <a:latin typeface="Wingdings 3" pitchFamily="18" charset="2"/>
                <a:sym typeface="ZapfDingbats" pitchFamily="82" charset="2"/>
              </a:rPr>
              <a:t>a</a:t>
            </a:r>
            <a:r>
              <a:rPr lang="en-GB" altLang="en-US" smtClean="0">
                <a:sym typeface="Symbol" panose="05050102010706020507" pitchFamily="18" charset="2"/>
              </a:rPr>
              <a:t> SET state</a:t>
            </a:r>
          </a:p>
          <a:p>
            <a:pPr lvl="1">
              <a:lnSpc>
                <a:spcPct val="90000"/>
              </a:lnSpc>
              <a:buSzPct val="90000"/>
              <a:buFont typeface="Wingdings" panose="05000000000000000000" pitchFamily="2" charset="2"/>
              <a:buChar char="v"/>
            </a:pPr>
            <a:r>
              <a:rPr lang="en-GB" altLang="en-US" i="1" smtClean="0">
                <a:sym typeface="Symbol" panose="05050102010706020507" pitchFamily="18" charset="2"/>
              </a:rPr>
              <a:t>R</a:t>
            </a:r>
            <a:r>
              <a:rPr lang="en-GB" altLang="en-US" smtClean="0">
                <a:sym typeface="Symbol" panose="05050102010706020507" pitchFamily="18" charset="2"/>
              </a:rPr>
              <a:t>=HIGH (and </a:t>
            </a:r>
            <a:r>
              <a:rPr lang="en-GB" altLang="en-US" i="1" smtClean="0">
                <a:sym typeface="Symbol" panose="05050102010706020507" pitchFamily="18" charset="2"/>
              </a:rPr>
              <a:t>S</a:t>
            </a:r>
            <a:r>
              <a:rPr lang="en-GB" altLang="en-US" smtClean="0">
                <a:sym typeface="Symbol" panose="05050102010706020507" pitchFamily="18" charset="2"/>
              </a:rPr>
              <a:t>=LOW) </a:t>
            </a:r>
            <a:r>
              <a:rPr lang="en-GB" altLang="en-US" smtClean="0">
                <a:latin typeface="Wingdings 3" pitchFamily="18" charset="2"/>
                <a:sym typeface="ZapfDingbats" pitchFamily="82" charset="2"/>
              </a:rPr>
              <a:t>a</a:t>
            </a:r>
            <a:r>
              <a:rPr lang="en-GB" altLang="en-US" smtClean="0">
                <a:sym typeface="Symbol" panose="05050102010706020507" pitchFamily="18" charset="2"/>
              </a:rPr>
              <a:t> RESET state</a:t>
            </a:r>
          </a:p>
          <a:p>
            <a:pPr lvl="1">
              <a:lnSpc>
                <a:spcPct val="90000"/>
              </a:lnSpc>
              <a:buSzPct val="90000"/>
              <a:buFont typeface="Wingdings" panose="05000000000000000000" pitchFamily="2" charset="2"/>
              <a:buChar char="v"/>
            </a:pPr>
            <a:r>
              <a:rPr lang="en-GB" altLang="en-US" smtClean="0">
                <a:sym typeface="Symbol" panose="05050102010706020507" pitchFamily="18" charset="2"/>
              </a:rPr>
              <a:t>both inputs LOW </a:t>
            </a:r>
            <a:r>
              <a:rPr lang="en-GB" altLang="en-US" smtClean="0">
                <a:latin typeface="Wingdings 3" pitchFamily="18" charset="2"/>
                <a:sym typeface="ZapfDingbats" pitchFamily="82" charset="2"/>
              </a:rPr>
              <a:t>a</a:t>
            </a:r>
            <a:r>
              <a:rPr lang="en-GB" altLang="en-US" smtClean="0">
                <a:sym typeface="Symbol" panose="05050102010706020507" pitchFamily="18" charset="2"/>
              </a:rPr>
              <a:t> no change</a:t>
            </a:r>
          </a:p>
          <a:p>
            <a:pPr lvl="1">
              <a:lnSpc>
                <a:spcPct val="90000"/>
              </a:lnSpc>
              <a:buSzPct val="90000"/>
              <a:buFont typeface="Wingdings" panose="05000000000000000000" pitchFamily="2" charset="2"/>
              <a:buChar char="v"/>
            </a:pPr>
            <a:r>
              <a:rPr lang="en-GB" altLang="en-US" smtClean="0">
                <a:sym typeface="Symbol" panose="05050102010706020507" pitchFamily="18" charset="2"/>
              </a:rPr>
              <a:t>both inputs HIGH </a:t>
            </a:r>
            <a:r>
              <a:rPr lang="en-GB" altLang="en-US" smtClean="0">
                <a:latin typeface="Wingdings 3" pitchFamily="18" charset="2"/>
                <a:sym typeface="ZapfDingbats" pitchFamily="82" charset="2"/>
              </a:rPr>
              <a:t>a</a:t>
            </a:r>
            <a:r>
              <a:rPr lang="en-GB" altLang="en-US" smtClean="0">
                <a:sym typeface="Symbol" panose="05050102010706020507" pitchFamily="18" charset="2"/>
              </a:rPr>
              <a:t> invalid</a:t>
            </a:r>
          </a:p>
          <a:p>
            <a:pPr>
              <a:lnSpc>
                <a:spcPct val="90000"/>
              </a:lnSpc>
              <a:spcBef>
                <a:spcPct val="40000"/>
              </a:spcBef>
              <a:buSzPct val="120000"/>
              <a:buFont typeface="Wingdings" panose="05000000000000000000" pitchFamily="2" charset="2"/>
              <a:buChar char="§"/>
            </a:pPr>
            <a:r>
              <a:rPr lang="en-GB" altLang="en-US" smtClean="0">
                <a:sym typeface="Symbol" panose="05050102010706020507" pitchFamily="18" charset="2"/>
              </a:rPr>
              <a:t>Characteristic table of positive edge-triggered S-R flip-flop:</a:t>
            </a:r>
          </a:p>
        </p:txBody>
      </p:sp>
      <p:sp>
        <p:nvSpPr>
          <p:cNvPr id="5128" name="Text Box 73"/>
          <p:cNvSpPr txBox="1">
            <a:spLocks noChangeArrowheads="1"/>
          </p:cNvSpPr>
          <p:nvPr/>
        </p:nvSpPr>
        <p:spPr bwMode="auto">
          <a:xfrm>
            <a:off x="4648200" y="5410201"/>
            <a:ext cx="3200400"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spcBef>
                <a:spcPct val="20000"/>
              </a:spcBef>
            </a:pPr>
            <a:r>
              <a:rPr lang="en-US" altLang="en-US"/>
              <a:t>X = irrelevant (“don’t care”)</a:t>
            </a:r>
          </a:p>
          <a:p>
            <a:pPr>
              <a:spcBef>
                <a:spcPct val="20000"/>
              </a:spcBef>
            </a:pPr>
            <a:r>
              <a:rPr lang="en-US" altLang="en-US">
                <a:sym typeface="Symbol" panose="05050102010706020507" pitchFamily="18" charset="2"/>
              </a:rPr>
              <a:t></a:t>
            </a:r>
            <a:r>
              <a:rPr lang="en-US" altLang="en-US"/>
              <a:t> = clock transition LOW to HIGH</a:t>
            </a:r>
          </a:p>
        </p:txBody>
      </p:sp>
      <p:grpSp>
        <p:nvGrpSpPr>
          <p:cNvPr id="5129" name="Group 78"/>
          <p:cNvGrpSpPr>
            <a:grpSpLocks/>
          </p:cNvGrpSpPr>
          <p:nvPr/>
        </p:nvGrpSpPr>
        <p:grpSpPr bwMode="auto">
          <a:xfrm>
            <a:off x="4343400" y="3962401"/>
            <a:ext cx="3581400" cy="1527175"/>
            <a:chOff x="1440" y="2832"/>
            <a:chExt cx="2256" cy="962"/>
          </a:xfrm>
        </p:grpSpPr>
        <p:graphicFrame>
          <p:nvGraphicFramePr>
            <p:cNvPr id="5122" name="Object 75"/>
            <p:cNvGraphicFramePr>
              <a:graphicFrameLocks noChangeAspect="1"/>
            </p:cNvGraphicFramePr>
            <p:nvPr/>
          </p:nvGraphicFramePr>
          <p:xfrm>
            <a:off x="1440" y="2832"/>
            <a:ext cx="2219" cy="962"/>
          </p:xfrm>
          <a:graphic>
            <a:graphicData uri="http://schemas.openxmlformats.org/presentationml/2006/ole">
              <mc:AlternateContent xmlns:mc="http://schemas.openxmlformats.org/markup-compatibility/2006">
                <mc:Choice xmlns:v="urn:schemas-microsoft-com:vml" Requires="v">
                  <p:oleObj spid="_x0000_s12334" name="Document" r:id="rId3" imgW="3534480" imgH="1528560" progId="Word.Document.8">
                    <p:embed/>
                  </p:oleObj>
                </mc:Choice>
                <mc:Fallback>
                  <p:oleObj name="Document" r:id="rId3" imgW="3534480" imgH="1528560" progId="Word.Document.8">
                    <p:embed/>
                    <p:pic>
                      <p:nvPicPr>
                        <p:cNvPr id="5122" name="Object 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 y="2832"/>
                          <a:ext cx="2219" cy="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4" name="Line 76"/>
            <p:cNvSpPr>
              <a:spLocks noChangeShapeType="1"/>
            </p:cNvSpPr>
            <p:nvPr/>
          </p:nvSpPr>
          <p:spPr bwMode="auto">
            <a:xfrm>
              <a:off x="1488" y="3024"/>
              <a:ext cx="22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 name="Line 77"/>
            <p:cNvSpPr>
              <a:spLocks noChangeShapeType="1"/>
            </p:cNvSpPr>
            <p:nvPr/>
          </p:nvSpPr>
          <p:spPr bwMode="auto">
            <a:xfrm rot="5400000">
              <a:off x="2016" y="3264"/>
              <a:ext cx="8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3841971544"/>
      </p:ext>
    </p:extLst>
  </p:cSld>
  <p:clrMapOvr>
    <a:masterClrMapping/>
  </p:clrMapOvr>
  <p:transition advClick="0"/>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a:xfrm>
            <a:off x="546652" y="0"/>
            <a:ext cx="10515600" cy="1325563"/>
          </a:xfrm>
        </p:spPr>
        <p:txBody>
          <a:bodyPr/>
          <a:lstStyle/>
          <a:p>
            <a:r>
              <a:rPr lang="en-GB" altLang="en-US" b="1" dirty="0" smtClean="0">
                <a:latin typeface="Times New Roman" panose="02020603050405020304" pitchFamily="18" charset="0"/>
              </a:rPr>
              <a:t>S-R Flip-flop</a:t>
            </a:r>
            <a:endParaRPr lang="en-GB" altLang="en-US" dirty="0" smtClean="0"/>
          </a:p>
        </p:txBody>
      </p:sp>
      <p:sp>
        <p:nvSpPr>
          <p:cNvPr id="22534" name="Rectangle 3"/>
          <p:cNvSpPr>
            <a:spLocks noGrp="1" noChangeArrowheads="1"/>
          </p:cNvSpPr>
          <p:nvPr>
            <p:ph type="body" idx="1"/>
          </p:nvPr>
        </p:nvSpPr>
        <p:spPr>
          <a:xfrm>
            <a:off x="1603513" y="1295400"/>
            <a:ext cx="8835887" cy="2971800"/>
          </a:xfrm>
        </p:spPr>
        <p:txBody>
          <a:bodyPr>
            <a:normAutofit/>
          </a:bodyPr>
          <a:lstStyle/>
          <a:p>
            <a:pPr>
              <a:spcBef>
                <a:spcPct val="40000"/>
              </a:spcBef>
              <a:buSzPct val="120000"/>
              <a:buFont typeface="Wingdings" panose="05000000000000000000" pitchFamily="2" charset="2"/>
              <a:buChar char="§"/>
            </a:pPr>
            <a:r>
              <a:rPr lang="en-GB" altLang="en-US" dirty="0" smtClean="0">
                <a:sym typeface="Symbol" panose="05050102010706020507" pitchFamily="18" charset="2"/>
              </a:rPr>
              <a:t>It comprises 3 parts:</a:t>
            </a:r>
          </a:p>
          <a:p>
            <a:pPr lvl="1">
              <a:buSzPct val="90000"/>
              <a:buFont typeface="Wingdings" panose="05000000000000000000" pitchFamily="2" charset="2"/>
              <a:buChar char="v"/>
            </a:pPr>
            <a:r>
              <a:rPr lang="en-GB" altLang="en-US" dirty="0" smtClean="0">
                <a:sym typeface="Symbol" panose="05050102010706020507" pitchFamily="18" charset="2"/>
              </a:rPr>
              <a:t>a basic </a:t>
            </a:r>
            <a:r>
              <a:rPr lang="en-GB" altLang="en-US" i="1" dirty="0" smtClean="0">
                <a:sym typeface="Symbol" panose="05050102010706020507" pitchFamily="18" charset="2"/>
              </a:rPr>
              <a:t>NAND latch</a:t>
            </a:r>
            <a:endParaRPr lang="en-GB" altLang="en-US" dirty="0" smtClean="0">
              <a:sym typeface="Symbol" panose="05050102010706020507" pitchFamily="18" charset="2"/>
            </a:endParaRPr>
          </a:p>
          <a:p>
            <a:pPr lvl="1">
              <a:buSzPct val="90000"/>
              <a:buFont typeface="Wingdings" panose="05000000000000000000" pitchFamily="2" charset="2"/>
              <a:buChar char="v"/>
            </a:pPr>
            <a:r>
              <a:rPr lang="en-GB" altLang="en-US" dirty="0" smtClean="0">
                <a:sym typeface="Symbol" panose="05050102010706020507" pitchFamily="18" charset="2"/>
              </a:rPr>
              <a:t>a </a:t>
            </a:r>
            <a:r>
              <a:rPr lang="en-GB" altLang="en-US" i="1" dirty="0" smtClean="0">
                <a:sym typeface="Symbol" panose="05050102010706020507" pitchFamily="18" charset="2"/>
              </a:rPr>
              <a:t>pulse-steering</a:t>
            </a:r>
            <a:r>
              <a:rPr lang="en-GB" altLang="en-US" dirty="0" smtClean="0">
                <a:sym typeface="Symbol" panose="05050102010706020507" pitchFamily="18" charset="2"/>
              </a:rPr>
              <a:t> circuit</a:t>
            </a:r>
          </a:p>
          <a:p>
            <a:pPr lvl="1">
              <a:buSzPct val="90000"/>
              <a:buFont typeface="Wingdings" panose="05000000000000000000" pitchFamily="2" charset="2"/>
              <a:buChar char="v"/>
            </a:pPr>
            <a:r>
              <a:rPr lang="en-GB" altLang="en-US" dirty="0" smtClean="0">
                <a:sym typeface="Symbol" panose="05050102010706020507" pitchFamily="18" charset="2"/>
              </a:rPr>
              <a:t>a </a:t>
            </a:r>
            <a:r>
              <a:rPr lang="en-GB" altLang="en-US" i="1" dirty="0" smtClean="0">
                <a:sym typeface="Symbol" panose="05050102010706020507" pitchFamily="18" charset="2"/>
              </a:rPr>
              <a:t>pulse transition detector</a:t>
            </a:r>
            <a:r>
              <a:rPr lang="en-GB" altLang="en-US" dirty="0" smtClean="0">
                <a:sym typeface="Symbol" panose="05050102010706020507" pitchFamily="18" charset="2"/>
              </a:rPr>
              <a:t> (or </a:t>
            </a:r>
            <a:r>
              <a:rPr lang="en-GB" altLang="en-US" i="1" dirty="0" smtClean="0">
                <a:sym typeface="Symbol" panose="05050102010706020507" pitchFamily="18" charset="2"/>
              </a:rPr>
              <a:t>edge detector</a:t>
            </a:r>
            <a:r>
              <a:rPr lang="en-GB" altLang="en-US" dirty="0" smtClean="0">
                <a:sym typeface="Symbol" panose="05050102010706020507" pitchFamily="18" charset="2"/>
              </a:rPr>
              <a:t>) circuit</a:t>
            </a:r>
          </a:p>
          <a:p>
            <a:pPr>
              <a:spcBef>
                <a:spcPct val="40000"/>
              </a:spcBef>
              <a:buSzPct val="120000"/>
              <a:buFont typeface="Wingdings" panose="05000000000000000000" pitchFamily="2" charset="2"/>
              <a:buChar char="§"/>
            </a:pPr>
            <a:r>
              <a:rPr lang="en-GB" altLang="en-US" dirty="0" smtClean="0">
                <a:sym typeface="Symbol" panose="05050102010706020507" pitchFamily="18" charset="2"/>
              </a:rPr>
              <a:t>The </a:t>
            </a:r>
            <a:r>
              <a:rPr lang="en-GB" altLang="en-US" dirty="0" smtClean="0">
                <a:solidFill>
                  <a:srgbClr val="0000CC"/>
                </a:solidFill>
                <a:sym typeface="Symbol" panose="05050102010706020507" pitchFamily="18" charset="2"/>
              </a:rPr>
              <a:t>pulse transition detector</a:t>
            </a:r>
            <a:r>
              <a:rPr lang="en-GB" altLang="en-US" dirty="0" smtClean="0">
                <a:sym typeface="Symbol" panose="05050102010706020507" pitchFamily="18" charset="2"/>
              </a:rPr>
              <a:t> detects a rising (or falling) edge and produces a very </a:t>
            </a:r>
            <a:r>
              <a:rPr lang="en-GB" altLang="en-US" i="1" dirty="0" smtClean="0">
                <a:sym typeface="Symbol" panose="05050102010706020507" pitchFamily="18" charset="2"/>
              </a:rPr>
              <a:t>short-duration spike</a:t>
            </a:r>
            <a:r>
              <a:rPr lang="en-GB" altLang="en-US" dirty="0" smtClean="0">
                <a:sym typeface="Symbol" panose="05050102010706020507" pitchFamily="18" charset="2"/>
              </a:rPr>
              <a:t>.</a:t>
            </a:r>
          </a:p>
        </p:txBody>
      </p:sp>
    </p:spTree>
    <p:extLst>
      <p:ext uri="{BB962C8B-B14F-4D97-AF65-F5344CB8AC3E}">
        <p14:creationId xmlns:p14="http://schemas.microsoft.com/office/powerpoint/2010/main" val="4258383162"/>
      </p:ext>
    </p:extLst>
  </p:cSld>
  <p:clrMapOvr>
    <a:masterClrMapping/>
  </p:clrMapOvr>
  <p:transition advClick="0"/>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title"/>
          </p:nvPr>
        </p:nvSpPr>
        <p:spPr>
          <a:xfrm>
            <a:off x="317500" y="100013"/>
            <a:ext cx="10515600" cy="1325563"/>
          </a:xfrm>
        </p:spPr>
        <p:txBody>
          <a:bodyPr/>
          <a:lstStyle/>
          <a:p>
            <a:r>
              <a:rPr lang="en-GB" altLang="en-US" b="1" dirty="0" smtClean="0">
                <a:latin typeface="Times New Roman" panose="02020603050405020304" pitchFamily="18" charset="0"/>
              </a:rPr>
              <a:t>S-R Flip-flop</a:t>
            </a:r>
            <a:endParaRPr lang="en-GB" altLang="en-US" dirty="0" smtClean="0"/>
          </a:p>
        </p:txBody>
      </p:sp>
      <p:sp>
        <p:nvSpPr>
          <p:cNvPr id="23558" name="Rectangle 3"/>
          <p:cNvSpPr>
            <a:spLocks noGrp="1" noChangeArrowheads="1"/>
          </p:cNvSpPr>
          <p:nvPr>
            <p:ph type="body" idx="1"/>
          </p:nvPr>
        </p:nvSpPr>
        <p:spPr>
          <a:xfrm>
            <a:off x="2667000" y="1295400"/>
            <a:ext cx="4343400" cy="457200"/>
          </a:xfrm>
        </p:spPr>
        <p:txBody>
          <a:bodyPr>
            <a:normAutofit fontScale="92500"/>
          </a:bodyPr>
          <a:lstStyle/>
          <a:p>
            <a:pPr>
              <a:spcBef>
                <a:spcPct val="40000"/>
              </a:spcBef>
              <a:buFont typeface="Monotype Sorts" pitchFamily="2" charset="2"/>
              <a:buNone/>
            </a:pPr>
            <a:r>
              <a:rPr lang="en-GB" altLang="en-US" smtClean="0">
                <a:sym typeface="Symbol" panose="05050102010706020507" pitchFamily="18" charset="2"/>
              </a:rPr>
              <a:t>The pulse transition detector.</a:t>
            </a:r>
          </a:p>
        </p:txBody>
      </p:sp>
      <p:grpSp>
        <p:nvGrpSpPr>
          <p:cNvPr id="23559" name="Group 65"/>
          <p:cNvGrpSpPr>
            <a:grpSpLocks/>
          </p:cNvGrpSpPr>
          <p:nvPr/>
        </p:nvGrpSpPr>
        <p:grpSpPr bwMode="auto">
          <a:xfrm>
            <a:off x="3886201" y="1828800"/>
            <a:ext cx="4919663" cy="1295400"/>
            <a:chOff x="1488" y="1152"/>
            <a:chExt cx="3099" cy="816"/>
          </a:xfrm>
        </p:grpSpPr>
        <p:sp>
          <p:nvSpPr>
            <p:cNvPr id="23638" name="Text Box 20"/>
            <p:cNvSpPr txBox="1">
              <a:spLocks noChangeArrowheads="1"/>
            </p:cNvSpPr>
            <p:nvPr/>
          </p:nvSpPr>
          <p:spPr bwMode="auto">
            <a:xfrm>
              <a:off x="2832" y="115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i="1"/>
                <a:t>S</a:t>
              </a:r>
              <a:endParaRPr lang="en-GB" altLang="en-US"/>
            </a:p>
          </p:txBody>
        </p:sp>
        <p:sp>
          <p:nvSpPr>
            <p:cNvPr id="23639" name="Text Box 22"/>
            <p:cNvSpPr txBox="1">
              <a:spLocks noChangeArrowheads="1"/>
            </p:cNvSpPr>
            <p:nvPr/>
          </p:nvSpPr>
          <p:spPr bwMode="auto">
            <a:xfrm>
              <a:off x="4320" y="1248"/>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i="1"/>
                <a:t>Q</a:t>
              </a:r>
              <a:endParaRPr lang="en-GB" altLang="en-US"/>
            </a:p>
          </p:txBody>
        </p:sp>
        <p:sp>
          <p:nvSpPr>
            <p:cNvPr id="23640" name="Text Box 23"/>
            <p:cNvSpPr txBox="1">
              <a:spLocks noChangeArrowheads="1"/>
            </p:cNvSpPr>
            <p:nvPr/>
          </p:nvSpPr>
          <p:spPr bwMode="auto">
            <a:xfrm>
              <a:off x="4320" y="1680"/>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i="1"/>
                <a:t>Q'</a:t>
              </a:r>
              <a:endParaRPr lang="en-GB" altLang="en-US"/>
            </a:p>
          </p:txBody>
        </p:sp>
        <p:sp>
          <p:nvSpPr>
            <p:cNvPr id="23641" name="Line 6"/>
            <p:cNvSpPr>
              <a:spLocks noChangeShapeType="1"/>
            </p:cNvSpPr>
            <p:nvPr/>
          </p:nvSpPr>
          <p:spPr bwMode="auto">
            <a:xfrm>
              <a:off x="3566" y="1292"/>
              <a:ext cx="208"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42" name="Line 7"/>
            <p:cNvSpPr>
              <a:spLocks noChangeShapeType="1"/>
            </p:cNvSpPr>
            <p:nvPr/>
          </p:nvSpPr>
          <p:spPr bwMode="auto">
            <a:xfrm>
              <a:off x="3562" y="1824"/>
              <a:ext cx="217"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43" name="Line 8"/>
            <p:cNvSpPr>
              <a:spLocks noChangeShapeType="1"/>
            </p:cNvSpPr>
            <p:nvPr/>
          </p:nvSpPr>
          <p:spPr bwMode="auto">
            <a:xfrm>
              <a:off x="3677" y="1415"/>
              <a:ext cx="97"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44" name="Line 9"/>
            <p:cNvSpPr>
              <a:spLocks noChangeShapeType="1"/>
            </p:cNvSpPr>
            <p:nvPr/>
          </p:nvSpPr>
          <p:spPr bwMode="auto">
            <a:xfrm>
              <a:off x="3677" y="1699"/>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45" name="Line 10"/>
            <p:cNvSpPr>
              <a:spLocks noChangeShapeType="1"/>
            </p:cNvSpPr>
            <p:nvPr/>
          </p:nvSpPr>
          <p:spPr bwMode="auto">
            <a:xfrm rot="5400000">
              <a:off x="3636" y="1456"/>
              <a:ext cx="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46" name="Line 11"/>
            <p:cNvSpPr>
              <a:spLocks noChangeShapeType="1"/>
            </p:cNvSpPr>
            <p:nvPr/>
          </p:nvSpPr>
          <p:spPr bwMode="auto">
            <a:xfrm rot="5400000">
              <a:off x="3636" y="1659"/>
              <a:ext cx="8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47" name="Line 12"/>
            <p:cNvSpPr>
              <a:spLocks noChangeShapeType="1"/>
            </p:cNvSpPr>
            <p:nvPr/>
          </p:nvSpPr>
          <p:spPr bwMode="auto">
            <a:xfrm>
              <a:off x="4082" y="1355"/>
              <a:ext cx="2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48" name="Line 13"/>
            <p:cNvSpPr>
              <a:spLocks noChangeShapeType="1"/>
            </p:cNvSpPr>
            <p:nvPr/>
          </p:nvSpPr>
          <p:spPr bwMode="auto">
            <a:xfrm>
              <a:off x="4082" y="1762"/>
              <a:ext cx="2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49" name="Line 14"/>
            <p:cNvSpPr>
              <a:spLocks noChangeShapeType="1"/>
            </p:cNvSpPr>
            <p:nvPr/>
          </p:nvSpPr>
          <p:spPr bwMode="auto">
            <a:xfrm rot="5400000">
              <a:off x="4137" y="1707"/>
              <a:ext cx="1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50" name="Line 15"/>
            <p:cNvSpPr>
              <a:spLocks noChangeShapeType="1"/>
            </p:cNvSpPr>
            <p:nvPr/>
          </p:nvSpPr>
          <p:spPr bwMode="auto">
            <a:xfrm rot="5400000">
              <a:off x="4147" y="1415"/>
              <a:ext cx="11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51" name="Line 16"/>
            <p:cNvSpPr>
              <a:spLocks noChangeShapeType="1"/>
            </p:cNvSpPr>
            <p:nvPr/>
          </p:nvSpPr>
          <p:spPr bwMode="auto">
            <a:xfrm>
              <a:off x="3672" y="1494"/>
              <a:ext cx="528"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52" name="Line 17"/>
            <p:cNvSpPr>
              <a:spLocks noChangeShapeType="1"/>
            </p:cNvSpPr>
            <p:nvPr/>
          </p:nvSpPr>
          <p:spPr bwMode="auto">
            <a:xfrm flipH="1">
              <a:off x="3673" y="1471"/>
              <a:ext cx="527"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53" name="Oval 18"/>
            <p:cNvSpPr>
              <a:spLocks noChangeArrowheads="1"/>
            </p:cNvSpPr>
            <p:nvPr/>
          </p:nvSpPr>
          <p:spPr bwMode="auto">
            <a:xfrm>
              <a:off x="4173" y="1743"/>
              <a:ext cx="48" cy="40"/>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3654" name="Oval 19"/>
            <p:cNvSpPr>
              <a:spLocks noChangeArrowheads="1"/>
            </p:cNvSpPr>
            <p:nvPr/>
          </p:nvSpPr>
          <p:spPr bwMode="auto">
            <a:xfrm>
              <a:off x="4182" y="1342"/>
              <a:ext cx="48" cy="40"/>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nvGrpSpPr>
            <p:cNvPr id="23655" name="Group 24"/>
            <p:cNvGrpSpPr>
              <a:grpSpLocks/>
            </p:cNvGrpSpPr>
            <p:nvPr/>
          </p:nvGrpSpPr>
          <p:grpSpPr bwMode="auto">
            <a:xfrm>
              <a:off x="3776" y="1259"/>
              <a:ext cx="307" cy="203"/>
              <a:chOff x="1872" y="3824"/>
              <a:chExt cx="369" cy="240"/>
            </a:xfrm>
          </p:grpSpPr>
          <p:sp>
            <p:nvSpPr>
              <p:cNvPr id="23688" name="Freeform 25"/>
              <p:cNvSpPr>
                <a:spLocks/>
              </p:cNvSpPr>
              <p:nvPr/>
            </p:nvSpPr>
            <p:spPr bwMode="auto">
              <a:xfrm>
                <a:off x="1935" y="3824"/>
                <a:ext cx="44" cy="240"/>
              </a:xfrm>
              <a:custGeom>
                <a:avLst/>
                <a:gdLst>
                  <a:gd name="T0" fmla="*/ 0 w 288"/>
                  <a:gd name="T1" fmla="*/ 0 h 864"/>
                  <a:gd name="T2" fmla="*/ 288 w 288"/>
                  <a:gd name="T3" fmla="*/ 432 h 864"/>
                  <a:gd name="T4" fmla="*/ 0 w 288"/>
                  <a:gd name="T5" fmla="*/ 864 h 864"/>
                  <a:gd name="T6" fmla="*/ 0 60000 65536"/>
                  <a:gd name="T7" fmla="*/ 0 60000 65536"/>
                  <a:gd name="T8" fmla="*/ 0 60000 65536"/>
                  <a:gd name="T9" fmla="*/ 0 w 288"/>
                  <a:gd name="T10" fmla="*/ 0 h 864"/>
                  <a:gd name="T11" fmla="*/ 288 w 288"/>
                  <a:gd name="T12" fmla="*/ 864 h 864"/>
                </a:gdLst>
                <a:ahLst/>
                <a:cxnLst>
                  <a:cxn ang="T6">
                    <a:pos x="T0" y="T1"/>
                  </a:cxn>
                  <a:cxn ang="T7">
                    <a:pos x="T2" y="T3"/>
                  </a:cxn>
                  <a:cxn ang="T8">
                    <a:pos x="T4" y="T5"/>
                  </a:cxn>
                </a:cxnLst>
                <a:rect l="T9" t="T10" r="T11" b="T12"/>
                <a:pathLst>
                  <a:path w="288" h="864">
                    <a:moveTo>
                      <a:pt x="0" y="0"/>
                    </a:moveTo>
                    <a:cubicBezTo>
                      <a:pt x="144" y="144"/>
                      <a:pt x="288" y="288"/>
                      <a:pt x="288" y="432"/>
                    </a:cubicBezTo>
                    <a:cubicBezTo>
                      <a:pt x="288" y="576"/>
                      <a:pt x="48" y="792"/>
                      <a:pt x="0" y="864"/>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689" name="Line 26"/>
              <p:cNvSpPr>
                <a:spLocks noChangeShapeType="1"/>
              </p:cNvSpPr>
              <p:nvPr/>
            </p:nvSpPr>
            <p:spPr bwMode="auto">
              <a:xfrm>
                <a:off x="1935" y="3824"/>
                <a:ext cx="109"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90" name="Line 27"/>
              <p:cNvSpPr>
                <a:spLocks noChangeShapeType="1"/>
              </p:cNvSpPr>
              <p:nvPr/>
            </p:nvSpPr>
            <p:spPr bwMode="auto">
              <a:xfrm>
                <a:off x="1935" y="4064"/>
                <a:ext cx="109"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91" name="Freeform 28"/>
              <p:cNvSpPr>
                <a:spLocks/>
              </p:cNvSpPr>
              <p:nvPr/>
            </p:nvSpPr>
            <p:spPr bwMode="auto">
              <a:xfrm>
                <a:off x="2044" y="3824"/>
                <a:ext cx="197" cy="131"/>
              </a:xfrm>
              <a:custGeom>
                <a:avLst/>
                <a:gdLst>
                  <a:gd name="T0" fmla="*/ 0 w 576"/>
                  <a:gd name="T1" fmla="*/ 0 h 432"/>
                  <a:gd name="T2" fmla="*/ 432 w 576"/>
                  <a:gd name="T3" fmla="*/ 144 h 432"/>
                  <a:gd name="T4" fmla="*/ 576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692" name="Freeform 29"/>
              <p:cNvSpPr>
                <a:spLocks/>
              </p:cNvSpPr>
              <p:nvPr/>
            </p:nvSpPr>
            <p:spPr bwMode="auto">
              <a:xfrm flipV="1">
                <a:off x="2044" y="3933"/>
                <a:ext cx="197" cy="131"/>
              </a:xfrm>
              <a:custGeom>
                <a:avLst/>
                <a:gdLst>
                  <a:gd name="T0" fmla="*/ 0 w 576"/>
                  <a:gd name="T1" fmla="*/ 0 h 432"/>
                  <a:gd name="T2" fmla="*/ 432 w 576"/>
                  <a:gd name="T3" fmla="*/ 144 h 432"/>
                  <a:gd name="T4" fmla="*/ 576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693" name="Oval 30"/>
              <p:cNvSpPr>
                <a:spLocks noChangeArrowheads="1"/>
              </p:cNvSpPr>
              <p:nvPr/>
            </p:nvSpPr>
            <p:spPr bwMode="auto">
              <a:xfrm>
                <a:off x="1872" y="3840"/>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3694" name="Oval 31"/>
              <p:cNvSpPr>
                <a:spLocks noChangeArrowheads="1"/>
              </p:cNvSpPr>
              <p:nvPr/>
            </p:nvSpPr>
            <p:spPr bwMode="auto">
              <a:xfrm>
                <a:off x="1872" y="3984"/>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grpSp>
          <p:nvGrpSpPr>
            <p:cNvPr id="23656" name="Group 32"/>
            <p:cNvGrpSpPr>
              <a:grpSpLocks/>
            </p:cNvGrpSpPr>
            <p:nvPr/>
          </p:nvGrpSpPr>
          <p:grpSpPr bwMode="auto">
            <a:xfrm>
              <a:off x="3769" y="1665"/>
              <a:ext cx="307" cy="203"/>
              <a:chOff x="1872" y="3824"/>
              <a:chExt cx="369" cy="240"/>
            </a:xfrm>
          </p:grpSpPr>
          <p:sp>
            <p:nvSpPr>
              <p:cNvPr id="23681" name="Freeform 33"/>
              <p:cNvSpPr>
                <a:spLocks/>
              </p:cNvSpPr>
              <p:nvPr/>
            </p:nvSpPr>
            <p:spPr bwMode="auto">
              <a:xfrm>
                <a:off x="1935" y="3824"/>
                <a:ext cx="44" cy="240"/>
              </a:xfrm>
              <a:custGeom>
                <a:avLst/>
                <a:gdLst>
                  <a:gd name="T0" fmla="*/ 0 w 288"/>
                  <a:gd name="T1" fmla="*/ 0 h 864"/>
                  <a:gd name="T2" fmla="*/ 288 w 288"/>
                  <a:gd name="T3" fmla="*/ 432 h 864"/>
                  <a:gd name="T4" fmla="*/ 0 w 288"/>
                  <a:gd name="T5" fmla="*/ 864 h 864"/>
                  <a:gd name="T6" fmla="*/ 0 60000 65536"/>
                  <a:gd name="T7" fmla="*/ 0 60000 65536"/>
                  <a:gd name="T8" fmla="*/ 0 60000 65536"/>
                  <a:gd name="T9" fmla="*/ 0 w 288"/>
                  <a:gd name="T10" fmla="*/ 0 h 864"/>
                  <a:gd name="T11" fmla="*/ 288 w 288"/>
                  <a:gd name="T12" fmla="*/ 864 h 864"/>
                </a:gdLst>
                <a:ahLst/>
                <a:cxnLst>
                  <a:cxn ang="T6">
                    <a:pos x="T0" y="T1"/>
                  </a:cxn>
                  <a:cxn ang="T7">
                    <a:pos x="T2" y="T3"/>
                  </a:cxn>
                  <a:cxn ang="T8">
                    <a:pos x="T4" y="T5"/>
                  </a:cxn>
                </a:cxnLst>
                <a:rect l="T9" t="T10" r="T11" b="T12"/>
                <a:pathLst>
                  <a:path w="288" h="864">
                    <a:moveTo>
                      <a:pt x="0" y="0"/>
                    </a:moveTo>
                    <a:cubicBezTo>
                      <a:pt x="144" y="144"/>
                      <a:pt x="288" y="288"/>
                      <a:pt x="288" y="432"/>
                    </a:cubicBezTo>
                    <a:cubicBezTo>
                      <a:pt x="288" y="576"/>
                      <a:pt x="48" y="792"/>
                      <a:pt x="0" y="864"/>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682" name="Line 34"/>
              <p:cNvSpPr>
                <a:spLocks noChangeShapeType="1"/>
              </p:cNvSpPr>
              <p:nvPr/>
            </p:nvSpPr>
            <p:spPr bwMode="auto">
              <a:xfrm>
                <a:off x="1935" y="3824"/>
                <a:ext cx="109"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83" name="Line 35"/>
              <p:cNvSpPr>
                <a:spLocks noChangeShapeType="1"/>
              </p:cNvSpPr>
              <p:nvPr/>
            </p:nvSpPr>
            <p:spPr bwMode="auto">
              <a:xfrm>
                <a:off x="1935" y="4064"/>
                <a:ext cx="109"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84" name="Freeform 36"/>
              <p:cNvSpPr>
                <a:spLocks/>
              </p:cNvSpPr>
              <p:nvPr/>
            </p:nvSpPr>
            <p:spPr bwMode="auto">
              <a:xfrm>
                <a:off x="2044" y="3824"/>
                <a:ext cx="197" cy="131"/>
              </a:xfrm>
              <a:custGeom>
                <a:avLst/>
                <a:gdLst>
                  <a:gd name="T0" fmla="*/ 0 w 576"/>
                  <a:gd name="T1" fmla="*/ 0 h 432"/>
                  <a:gd name="T2" fmla="*/ 432 w 576"/>
                  <a:gd name="T3" fmla="*/ 144 h 432"/>
                  <a:gd name="T4" fmla="*/ 576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685" name="Freeform 37"/>
              <p:cNvSpPr>
                <a:spLocks/>
              </p:cNvSpPr>
              <p:nvPr/>
            </p:nvSpPr>
            <p:spPr bwMode="auto">
              <a:xfrm flipV="1">
                <a:off x="2044" y="3933"/>
                <a:ext cx="197" cy="131"/>
              </a:xfrm>
              <a:custGeom>
                <a:avLst/>
                <a:gdLst>
                  <a:gd name="T0" fmla="*/ 0 w 576"/>
                  <a:gd name="T1" fmla="*/ 0 h 432"/>
                  <a:gd name="T2" fmla="*/ 432 w 576"/>
                  <a:gd name="T3" fmla="*/ 144 h 432"/>
                  <a:gd name="T4" fmla="*/ 576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686" name="Oval 38"/>
              <p:cNvSpPr>
                <a:spLocks noChangeArrowheads="1"/>
              </p:cNvSpPr>
              <p:nvPr/>
            </p:nvSpPr>
            <p:spPr bwMode="auto">
              <a:xfrm>
                <a:off x="1872" y="3840"/>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3687" name="Oval 39"/>
              <p:cNvSpPr>
                <a:spLocks noChangeArrowheads="1"/>
              </p:cNvSpPr>
              <p:nvPr/>
            </p:nvSpPr>
            <p:spPr bwMode="auto">
              <a:xfrm>
                <a:off x="1872" y="3984"/>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grpSp>
          <p:nvGrpSpPr>
            <p:cNvPr id="23657" name="Group 40"/>
            <p:cNvGrpSpPr>
              <a:grpSpLocks/>
            </p:cNvGrpSpPr>
            <p:nvPr/>
          </p:nvGrpSpPr>
          <p:grpSpPr bwMode="auto">
            <a:xfrm>
              <a:off x="3221" y="1200"/>
              <a:ext cx="338" cy="193"/>
              <a:chOff x="1648" y="1680"/>
              <a:chExt cx="406" cy="228"/>
            </a:xfrm>
          </p:grpSpPr>
          <p:sp>
            <p:nvSpPr>
              <p:cNvPr id="23679" name="Oval 41"/>
              <p:cNvSpPr>
                <a:spLocks noChangeArrowheads="1"/>
              </p:cNvSpPr>
              <p:nvPr/>
            </p:nvSpPr>
            <p:spPr bwMode="auto">
              <a:xfrm>
                <a:off x="1976" y="1750"/>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3680" name="AutoShape 42"/>
              <p:cNvSpPr>
                <a:spLocks noChangeArrowheads="1"/>
              </p:cNvSpPr>
              <p:nvPr/>
            </p:nvSpPr>
            <p:spPr bwMode="auto">
              <a:xfrm>
                <a:off x="1648" y="1680"/>
                <a:ext cx="313" cy="228"/>
              </a:xfrm>
              <a:prstGeom prst="flowChartDelay">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grpSp>
          <p:nvGrpSpPr>
            <p:cNvPr id="23658" name="Group 43"/>
            <p:cNvGrpSpPr>
              <a:grpSpLocks/>
            </p:cNvGrpSpPr>
            <p:nvPr/>
          </p:nvGrpSpPr>
          <p:grpSpPr bwMode="auto">
            <a:xfrm>
              <a:off x="3221" y="1727"/>
              <a:ext cx="338" cy="193"/>
              <a:chOff x="1648" y="2304"/>
              <a:chExt cx="406" cy="228"/>
            </a:xfrm>
          </p:grpSpPr>
          <p:sp>
            <p:nvSpPr>
              <p:cNvPr id="23677" name="Oval 44"/>
              <p:cNvSpPr>
                <a:spLocks noChangeArrowheads="1"/>
              </p:cNvSpPr>
              <p:nvPr/>
            </p:nvSpPr>
            <p:spPr bwMode="auto">
              <a:xfrm>
                <a:off x="1976" y="2374"/>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3678" name="AutoShape 45"/>
              <p:cNvSpPr>
                <a:spLocks noChangeArrowheads="1"/>
              </p:cNvSpPr>
              <p:nvPr/>
            </p:nvSpPr>
            <p:spPr bwMode="auto">
              <a:xfrm>
                <a:off x="1648" y="2304"/>
                <a:ext cx="313" cy="228"/>
              </a:xfrm>
              <a:prstGeom prst="flowChartDelay">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sp>
          <p:nvSpPr>
            <p:cNvPr id="23659" name="Line 46"/>
            <p:cNvSpPr>
              <a:spLocks noChangeShapeType="1"/>
            </p:cNvSpPr>
            <p:nvPr/>
          </p:nvSpPr>
          <p:spPr bwMode="auto">
            <a:xfrm>
              <a:off x="2981" y="1241"/>
              <a:ext cx="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60" name="Line 47"/>
            <p:cNvSpPr>
              <a:spLocks noChangeShapeType="1"/>
            </p:cNvSpPr>
            <p:nvPr/>
          </p:nvSpPr>
          <p:spPr bwMode="auto">
            <a:xfrm>
              <a:off x="2981" y="1890"/>
              <a:ext cx="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61" name="Line 48"/>
            <p:cNvSpPr>
              <a:spLocks noChangeShapeType="1"/>
            </p:cNvSpPr>
            <p:nvPr/>
          </p:nvSpPr>
          <p:spPr bwMode="auto">
            <a:xfrm>
              <a:off x="3141" y="1362"/>
              <a:ext cx="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62" name="Line 49"/>
            <p:cNvSpPr>
              <a:spLocks noChangeShapeType="1"/>
            </p:cNvSpPr>
            <p:nvPr/>
          </p:nvSpPr>
          <p:spPr bwMode="auto">
            <a:xfrm>
              <a:off x="3141" y="1768"/>
              <a:ext cx="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63" name="Line 50"/>
            <p:cNvSpPr>
              <a:spLocks noChangeShapeType="1"/>
            </p:cNvSpPr>
            <p:nvPr/>
          </p:nvSpPr>
          <p:spPr bwMode="auto">
            <a:xfrm rot="5400000">
              <a:off x="2938" y="1565"/>
              <a:ext cx="40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64" name="Line 51"/>
            <p:cNvSpPr>
              <a:spLocks noChangeShapeType="1"/>
            </p:cNvSpPr>
            <p:nvPr/>
          </p:nvSpPr>
          <p:spPr bwMode="auto">
            <a:xfrm>
              <a:off x="2928" y="1565"/>
              <a:ext cx="2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65" name="Oval 52"/>
            <p:cNvSpPr>
              <a:spLocks noChangeArrowheads="1"/>
            </p:cNvSpPr>
            <p:nvPr/>
          </p:nvSpPr>
          <p:spPr bwMode="auto">
            <a:xfrm>
              <a:off x="3122" y="1551"/>
              <a:ext cx="48" cy="39"/>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3666" name="Text Box 53"/>
            <p:cNvSpPr txBox="1">
              <a:spLocks noChangeArrowheads="1"/>
            </p:cNvSpPr>
            <p:nvPr/>
          </p:nvSpPr>
          <p:spPr bwMode="auto">
            <a:xfrm>
              <a:off x="1488" y="1488"/>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i="1"/>
                <a:t>CLK</a:t>
              </a:r>
              <a:endParaRPr lang="en-GB" altLang="en-US"/>
            </a:p>
          </p:txBody>
        </p:sp>
        <p:sp>
          <p:nvSpPr>
            <p:cNvPr id="23667" name="Rectangle 55"/>
            <p:cNvSpPr>
              <a:spLocks noChangeArrowheads="1"/>
            </p:cNvSpPr>
            <p:nvPr/>
          </p:nvSpPr>
          <p:spPr bwMode="auto">
            <a:xfrm>
              <a:off x="2304" y="1344"/>
              <a:ext cx="624" cy="43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3668" name="Text Box 56"/>
            <p:cNvSpPr txBox="1">
              <a:spLocks noChangeArrowheads="1"/>
            </p:cNvSpPr>
            <p:nvPr/>
          </p:nvSpPr>
          <p:spPr bwMode="auto">
            <a:xfrm>
              <a:off x="2256" y="1344"/>
              <a:ext cx="672"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lgn="ctr">
                <a:lnSpc>
                  <a:spcPct val="90000"/>
                </a:lnSpc>
                <a:spcBef>
                  <a:spcPct val="0"/>
                </a:spcBef>
              </a:pPr>
              <a:r>
                <a:rPr lang="en-US" altLang="en-US"/>
                <a:t>Pulse transition detector</a:t>
              </a:r>
            </a:p>
          </p:txBody>
        </p:sp>
        <p:sp>
          <p:nvSpPr>
            <p:cNvPr id="23669" name="Text Box 57"/>
            <p:cNvSpPr txBox="1">
              <a:spLocks noChangeArrowheads="1"/>
            </p:cNvSpPr>
            <p:nvPr/>
          </p:nvSpPr>
          <p:spPr bwMode="auto">
            <a:xfrm>
              <a:off x="2832" y="177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i="1"/>
                <a:t>R</a:t>
              </a:r>
              <a:endParaRPr lang="en-GB" altLang="en-US"/>
            </a:p>
          </p:txBody>
        </p:sp>
        <p:sp>
          <p:nvSpPr>
            <p:cNvPr id="23670" name="Line 58"/>
            <p:cNvSpPr>
              <a:spLocks noChangeShapeType="1"/>
            </p:cNvSpPr>
            <p:nvPr/>
          </p:nvSpPr>
          <p:spPr bwMode="auto">
            <a:xfrm flipV="1">
              <a:off x="1824" y="1584"/>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3671" name="Group 64"/>
            <p:cNvGrpSpPr>
              <a:grpSpLocks/>
            </p:cNvGrpSpPr>
            <p:nvPr/>
          </p:nvGrpSpPr>
          <p:grpSpPr bwMode="auto">
            <a:xfrm>
              <a:off x="1824" y="1440"/>
              <a:ext cx="336" cy="96"/>
              <a:chOff x="2064" y="2496"/>
              <a:chExt cx="336" cy="96"/>
            </a:xfrm>
          </p:grpSpPr>
          <p:sp>
            <p:nvSpPr>
              <p:cNvPr id="23672" name="Line 59"/>
              <p:cNvSpPr>
                <a:spLocks noChangeShapeType="1"/>
              </p:cNvSpPr>
              <p:nvPr/>
            </p:nvSpPr>
            <p:spPr bwMode="auto">
              <a:xfrm>
                <a:off x="2064" y="2592"/>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73" name="Line 60"/>
              <p:cNvSpPr>
                <a:spLocks noChangeShapeType="1"/>
              </p:cNvSpPr>
              <p:nvPr/>
            </p:nvSpPr>
            <p:spPr bwMode="auto">
              <a:xfrm>
                <a:off x="2160" y="2496"/>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74" name="Line 61"/>
              <p:cNvSpPr>
                <a:spLocks noChangeShapeType="1"/>
              </p:cNvSpPr>
              <p:nvPr/>
            </p:nvSpPr>
            <p:spPr bwMode="auto">
              <a:xfrm>
                <a:off x="2304" y="2592"/>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75" name="Line 62"/>
              <p:cNvSpPr>
                <a:spLocks noChangeShapeType="1"/>
              </p:cNvSpPr>
              <p:nvPr/>
            </p:nvSpPr>
            <p:spPr bwMode="auto">
              <a:xfrm rot="5400000">
                <a:off x="2112" y="2544"/>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76" name="Line 63"/>
              <p:cNvSpPr>
                <a:spLocks noChangeShapeType="1"/>
              </p:cNvSpPr>
              <p:nvPr/>
            </p:nvSpPr>
            <p:spPr bwMode="auto">
              <a:xfrm rot="5400000">
                <a:off x="2256" y="2544"/>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560" name="Line 129"/>
          <p:cNvSpPr>
            <a:spLocks noChangeShapeType="1"/>
          </p:cNvSpPr>
          <p:nvPr/>
        </p:nvSpPr>
        <p:spPr bwMode="auto">
          <a:xfrm>
            <a:off x="3048000" y="3276600"/>
            <a:ext cx="7391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3561" name="Group 224"/>
          <p:cNvGrpSpPr>
            <a:grpSpLocks/>
          </p:cNvGrpSpPr>
          <p:nvPr/>
        </p:nvGrpSpPr>
        <p:grpSpPr bwMode="auto">
          <a:xfrm>
            <a:off x="3276600" y="3505200"/>
            <a:ext cx="3124200" cy="2774950"/>
            <a:chOff x="1104" y="2208"/>
            <a:chExt cx="1968" cy="1748"/>
          </a:xfrm>
        </p:grpSpPr>
        <p:sp>
          <p:nvSpPr>
            <p:cNvPr id="23604" name="Text Box 4"/>
            <p:cNvSpPr txBox="1">
              <a:spLocks noChangeArrowheads="1"/>
            </p:cNvSpPr>
            <p:nvPr/>
          </p:nvSpPr>
          <p:spPr bwMode="auto">
            <a:xfrm>
              <a:off x="1200" y="3552"/>
              <a:ext cx="172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lgn="ctr">
                <a:spcBef>
                  <a:spcPct val="0"/>
                </a:spcBef>
              </a:pPr>
              <a:r>
                <a:rPr lang="en-US" altLang="en-US" sz="1800" b="0"/>
                <a:t>Positive-going transition</a:t>
              </a:r>
            </a:p>
            <a:p>
              <a:pPr algn="ctr">
                <a:spcBef>
                  <a:spcPct val="0"/>
                </a:spcBef>
              </a:pPr>
              <a:r>
                <a:rPr lang="en-US" altLang="en-US" sz="1800" b="0"/>
                <a:t>(rising edge)</a:t>
              </a:r>
              <a:endParaRPr lang="en-US" altLang="en-US" sz="1600" b="0"/>
            </a:p>
          </p:txBody>
        </p:sp>
        <p:grpSp>
          <p:nvGrpSpPr>
            <p:cNvPr id="23605" name="Group 222"/>
            <p:cNvGrpSpPr>
              <a:grpSpLocks/>
            </p:cNvGrpSpPr>
            <p:nvPr/>
          </p:nvGrpSpPr>
          <p:grpSpPr bwMode="auto">
            <a:xfrm>
              <a:off x="1104" y="2208"/>
              <a:ext cx="1968" cy="420"/>
              <a:chOff x="1104" y="2208"/>
              <a:chExt cx="1968" cy="420"/>
            </a:xfrm>
          </p:grpSpPr>
          <p:sp>
            <p:nvSpPr>
              <p:cNvPr id="23626" name="Line 71"/>
              <p:cNvSpPr>
                <a:spLocks noChangeShapeType="1"/>
              </p:cNvSpPr>
              <p:nvPr/>
            </p:nvSpPr>
            <p:spPr bwMode="auto">
              <a:xfrm rot="5400000">
                <a:off x="1512" y="25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27" name="Text Box 81"/>
              <p:cNvSpPr txBox="1">
                <a:spLocks noChangeArrowheads="1"/>
              </p:cNvSpPr>
              <p:nvPr/>
            </p:nvSpPr>
            <p:spPr bwMode="auto">
              <a:xfrm>
                <a:off x="1104" y="2352"/>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i="1"/>
                  <a:t>CLK</a:t>
                </a:r>
                <a:endParaRPr lang="en-GB" altLang="en-US"/>
              </a:p>
            </p:txBody>
          </p:sp>
          <p:sp>
            <p:nvSpPr>
              <p:cNvPr id="23628" name="AutoShape 101"/>
              <p:cNvSpPr>
                <a:spLocks noChangeArrowheads="1"/>
              </p:cNvSpPr>
              <p:nvPr/>
            </p:nvSpPr>
            <p:spPr bwMode="auto">
              <a:xfrm>
                <a:off x="2160" y="2400"/>
                <a:ext cx="288" cy="228"/>
              </a:xfrm>
              <a:prstGeom prst="flowChartDelay">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3629" name="Line 105"/>
              <p:cNvSpPr>
                <a:spLocks noChangeShapeType="1"/>
              </p:cNvSpPr>
              <p:nvPr/>
            </p:nvSpPr>
            <p:spPr bwMode="auto">
              <a:xfrm>
                <a:off x="1584" y="2592"/>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30" name="Line 110"/>
              <p:cNvSpPr>
                <a:spLocks noChangeShapeType="1"/>
              </p:cNvSpPr>
              <p:nvPr/>
            </p:nvSpPr>
            <p:spPr bwMode="auto">
              <a:xfrm>
                <a:off x="1920" y="2448"/>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31" name="Oval 111"/>
              <p:cNvSpPr>
                <a:spLocks noChangeArrowheads="1"/>
              </p:cNvSpPr>
              <p:nvPr/>
            </p:nvSpPr>
            <p:spPr bwMode="auto">
              <a:xfrm>
                <a:off x="1561" y="2423"/>
                <a:ext cx="58" cy="47"/>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3632" name="AutoShape 116"/>
              <p:cNvSpPr>
                <a:spLocks noChangeArrowheads="1"/>
              </p:cNvSpPr>
              <p:nvPr/>
            </p:nvSpPr>
            <p:spPr bwMode="auto">
              <a:xfrm rot="5400000">
                <a:off x="1657" y="2375"/>
                <a:ext cx="185" cy="139"/>
              </a:xfrm>
              <a:prstGeom prst="flowChartExtra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3633" name="Oval 117"/>
              <p:cNvSpPr>
                <a:spLocks noChangeArrowheads="1"/>
              </p:cNvSpPr>
              <p:nvPr/>
            </p:nvSpPr>
            <p:spPr bwMode="auto">
              <a:xfrm>
                <a:off x="1841" y="2408"/>
                <a:ext cx="72" cy="74"/>
              </a:xfrm>
              <a:prstGeom prst="ellipse">
                <a:avLst/>
              </a:prstGeom>
              <a:noFill/>
              <a:ln w="222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3634" name="Line 119"/>
              <p:cNvSpPr>
                <a:spLocks noChangeShapeType="1"/>
              </p:cNvSpPr>
              <p:nvPr/>
            </p:nvSpPr>
            <p:spPr bwMode="auto">
              <a:xfrm>
                <a:off x="1440" y="2448"/>
                <a:ext cx="25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35" name="Line 122"/>
              <p:cNvSpPr>
                <a:spLocks noChangeShapeType="1"/>
              </p:cNvSpPr>
              <p:nvPr/>
            </p:nvSpPr>
            <p:spPr bwMode="auto">
              <a:xfrm>
                <a:off x="2456" y="2513"/>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36" name="Text Box 123"/>
              <p:cNvSpPr txBox="1">
                <a:spLocks noChangeArrowheads="1"/>
              </p:cNvSpPr>
              <p:nvPr/>
            </p:nvSpPr>
            <p:spPr bwMode="auto">
              <a:xfrm>
                <a:off x="1824" y="2208"/>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i="1"/>
                  <a:t>CLK'</a:t>
                </a:r>
                <a:endParaRPr lang="en-GB" altLang="en-US"/>
              </a:p>
            </p:txBody>
          </p:sp>
          <p:sp>
            <p:nvSpPr>
              <p:cNvPr id="23637" name="Text Box 124"/>
              <p:cNvSpPr txBox="1">
                <a:spLocks noChangeArrowheads="1"/>
              </p:cNvSpPr>
              <p:nvPr/>
            </p:nvSpPr>
            <p:spPr bwMode="auto">
              <a:xfrm>
                <a:off x="2640" y="2400"/>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i="1"/>
                  <a:t>CLK*</a:t>
                </a:r>
                <a:endParaRPr lang="en-GB" altLang="en-US"/>
              </a:p>
            </p:txBody>
          </p:sp>
        </p:grpSp>
        <p:grpSp>
          <p:nvGrpSpPr>
            <p:cNvPr id="23606" name="Group 223"/>
            <p:cNvGrpSpPr>
              <a:grpSpLocks/>
            </p:cNvGrpSpPr>
            <p:nvPr/>
          </p:nvGrpSpPr>
          <p:grpSpPr bwMode="auto">
            <a:xfrm>
              <a:off x="1344" y="2784"/>
              <a:ext cx="1440" cy="720"/>
              <a:chOff x="1344" y="2784"/>
              <a:chExt cx="1440" cy="720"/>
            </a:xfrm>
          </p:grpSpPr>
          <p:sp>
            <p:nvSpPr>
              <p:cNvPr id="23607" name="Text Box 125"/>
              <p:cNvSpPr txBox="1">
                <a:spLocks noChangeArrowheads="1"/>
              </p:cNvSpPr>
              <p:nvPr/>
            </p:nvSpPr>
            <p:spPr bwMode="auto">
              <a:xfrm>
                <a:off x="1344" y="3024"/>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i="1"/>
                  <a:t>CLK'</a:t>
                </a:r>
                <a:endParaRPr lang="en-GB" altLang="en-US"/>
              </a:p>
            </p:txBody>
          </p:sp>
          <p:sp>
            <p:nvSpPr>
              <p:cNvPr id="23608" name="Text Box 126"/>
              <p:cNvSpPr txBox="1">
                <a:spLocks noChangeArrowheads="1"/>
              </p:cNvSpPr>
              <p:nvPr/>
            </p:nvSpPr>
            <p:spPr bwMode="auto">
              <a:xfrm>
                <a:off x="1344" y="2784"/>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i="1"/>
                  <a:t>CLK</a:t>
                </a:r>
                <a:endParaRPr lang="en-GB" altLang="en-US"/>
              </a:p>
            </p:txBody>
          </p:sp>
          <p:sp>
            <p:nvSpPr>
              <p:cNvPr id="23609" name="Text Box 127"/>
              <p:cNvSpPr txBox="1">
                <a:spLocks noChangeArrowheads="1"/>
              </p:cNvSpPr>
              <p:nvPr/>
            </p:nvSpPr>
            <p:spPr bwMode="auto">
              <a:xfrm>
                <a:off x="1344" y="3312"/>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i="1"/>
                  <a:t>CLK*</a:t>
                </a:r>
                <a:endParaRPr lang="en-GB" altLang="en-US"/>
              </a:p>
            </p:txBody>
          </p:sp>
          <p:sp>
            <p:nvSpPr>
              <p:cNvPr id="23610" name="Line 130"/>
              <p:cNvSpPr>
                <a:spLocks noChangeShapeType="1"/>
              </p:cNvSpPr>
              <p:nvPr/>
            </p:nvSpPr>
            <p:spPr bwMode="auto">
              <a:xfrm>
                <a:off x="1776" y="2976"/>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1" name="Line 131"/>
              <p:cNvSpPr>
                <a:spLocks noChangeShapeType="1"/>
              </p:cNvSpPr>
              <p:nvPr/>
            </p:nvSpPr>
            <p:spPr bwMode="auto">
              <a:xfrm>
                <a:off x="2448" y="2976"/>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2" name="Line 132"/>
              <p:cNvSpPr>
                <a:spLocks noChangeShapeType="1"/>
              </p:cNvSpPr>
              <p:nvPr/>
            </p:nvSpPr>
            <p:spPr bwMode="auto">
              <a:xfrm>
                <a:off x="2112" y="2832"/>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3" name="Line 133"/>
              <p:cNvSpPr>
                <a:spLocks noChangeShapeType="1"/>
              </p:cNvSpPr>
              <p:nvPr/>
            </p:nvSpPr>
            <p:spPr bwMode="auto">
              <a:xfrm rot="5400000">
                <a:off x="2040" y="2904"/>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4" name="Line 134"/>
              <p:cNvSpPr>
                <a:spLocks noChangeShapeType="1"/>
              </p:cNvSpPr>
              <p:nvPr/>
            </p:nvSpPr>
            <p:spPr bwMode="auto">
              <a:xfrm rot="5400000">
                <a:off x="2376" y="2904"/>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5" name="Line 135"/>
              <p:cNvSpPr>
                <a:spLocks noChangeShapeType="1"/>
              </p:cNvSpPr>
              <p:nvPr/>
            </p:nvSpPr>
            <p:spPr bwMode="auto">
              <a:xfrm>
                <a:off x="1776" y="3072"/>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6" name="Line 136"/>
              <p:cNvSpPr>
                <a:spLocks noChangeShapeType="1"/>
              </p:cNvSpPr>
              <p:nvPr/>
            </p:nvSpPr>
            <p:spPr bwMode="auto">
              <a:xfrm>
                <a:off x="2496" y="307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7" name="Line 137"/>
              <p:cNvSpPr>
                <a:spLocks noChangeShapeType="1"/>
              </p:cNvSpPr>
              <p:nvPr/>
            </p:nvSpPr>
            <p:spPr bwMode="auto">
              <a:xfrm>
                <a:off x="2160" y="3216"/>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8" name="Line 138"/>
              <p:cNvSpPr>
                <a:spLocks noChangeShapeType="1"/>
              </p:cNvSpPr>
              <p:nvPr/>
            </p:nvSpPr>
            <p:spPr bwMode="auto">
              <a:xfrm rot="5400000">
                <a:off x="2088" y="3144"/>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19" name="Line 139"/>
              <p:cNvSpPr>
                <a:spLocks noChangeShapeType="1"/>
              </p:cNvSpPr>
              <p:nvPr/>
            </p:nvSpPr>
            <p:spPr bwMode="auto">
              <a:xfrm rot="5400000">
                <a:off x="2424" y="3144"/>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20" name="Line 140"/>
              <p:cNvSpPr>
                <a:spLocks noChangeShapeType="1"/>
              </p:cNvSpPr>
              <p:nvPr/>
            </p:nvSpPr>
            <p:spPr bwMode="auto">
              <a:xfrm>
                <a:off x="1776" y="3456"/>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21" name="Line 141"/>
              <p:cNvSpPr>
                <a:spLocks noChangeShapeType="1"/>
              </p:cNvSpPr>
              <p:nvPr/>
            </p:nvSpPr>
            <p:spPr bwMode="auto">
              <a:xfrm>
                <a:off x="2160" y="3456"/>
                <a:ext cx="62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22" name="Line 142"/>
              <p:cNvSpPr>
                <a:spLocks noChangeShapeType="1"/>
              </p:cNvSpPr>
              <p:nvPr/>
            </p:nvSpPr>
            <p:spPr bwMode="auto">
              <a:xfrm>
                <a:off x="2112" y="3312"/>
                <a:ext cx="4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23" name="Line 143"/>
              <p:cNvSpPr>
                <a:spLocks noChangeShapeType="1"/>
              </p:cNvSpPr>
              <p:nvPr/>
            </p:nvSpPr>
            <p:spPr bwMode="auto">
              <a:xfrm rot="5400000">
                <a:off x="2040" y="3384"/>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24" name="Line 144"/>
              <p:cNvSpPr>
                <a:spLocks noChangeShapeType="1"/>
              </p:cNvSpPr>
              <p:nvPr/>
            </p:nvSpPr>
            <p:spPr bwMode="auto">
              <a:xfrm rot="5400000">
                <a:off x="2088" y="3384"/>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25" name="Line 145"/>
              <p:cNvSpPr>
                <a:spLocks noChangeShapeType="1"/>
              </p:cNvSpPr>
              <p:nvPr/>
            </p:nvSpPr>
            <p:spPr bwMode="auto">
              <a:xfrm rot="5400000">
                <a:off x="1968" y="3168"/>
                <a:ext cx="288" cy="0"/>
              </a:xfrm>
              <a:prstGeom prst="line">
                <a:avLst/>
              </a:prstGeom>
              <a:noFill/>
              <a:ln w="158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23562" name="Line 215"/>
          <p:cNvSpPr>
            <a:spLocks noChangeShapeType="1"/>
          </p:cNvSpPr>
          <p:nvPr/>
        </p:nvSpPr>
        <p:spPr bwMode="auto">
          <a:xfrm rot="5400000">
            <a:off x="5067300" y="4838700"/>
            <a:ext cx="281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23563" name="Group 226"/>
          <p:cNvGrpSpPr>
            <a:grpSpLocks/>
          </p:cNvGrpSpPr>
          <p:nvPr/>
        </p:nvGrpSpPr>
        <p:grpSpPr bwMode="auto">
          <a:xfrm>
            <a:off x="6629401" y="3505200"/>
            <a:ext cx="3178175" cy="2774950"/>
            <a:chOff x="3216" y="2208"/>
            <a:chExt cx="2002" cy="1748"/>
          </a:xfrm>
        </p:grpSpPr>
        <p:sp>
          <p:nvSpPr>
            <p:cNvPr id="23568" name="Text Box 146"/>
            <p:cNvSpPr txBox="1">
              <a:spLocks noChangeArrowheads="1"/>
            </p:cNvSpPr>
            <p:nvPr/>
          </p:nvSpPr>
          <p:spPr bwMode="auto">
            <a:xfrm>
              <a:off x="3312" y="3552"/>
              <a:ext cx="172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lgn="ctr">
                <a:spcBef>
                  <a:spcPct val="0"/>
                </a:spcBef>
              </a:pPr>
              <a:r>
                <a:rPr lang="en-US" altLang="en-US" sz="1800" b="0"/>
                <a:t>Negative-going transition</a:t>
              </a:r>
            </a:p>
            <a:p>
              <a:pPr algn="ctr">
                <a:spcBef>
                  <a:spcPct val="0"/>
                </a:spcBef>
              </a:pPr>
              <a:r>
                <a:rPr lang="en-US" altLang="en-US" sz="1800" b="0"/>
                <a:t>(falling edge)</a:t>
              </a:r>
              <a:endParaRPr lang="en-US" altLang="en-US" sz="1600" b="0"/>
            </a:p>
          </p:txBody>
        </p:sp>
        <p:grpSp>
          <p:nvGrpSpPr>
            <p:cNvPr id="23569" name="Group 216"/>
            <p:cNvGrpSpPr>
              <a:grpSpLocks/>
            </p:cNvGrpSpPr>
            <p:nvPr/>
          </p:nvGrpSpPr>
          <p:grpSpPr bwMode="auto">
            <a:xfrm>
              <a:off x="3456" y="2784"/>
              <a:ext cx="1440" cy="720"/>
              <a:chOff x="3456" y="2784"/>
              <a:chExt cx="1440" cy="720"/>
            </a:xfrm>
          </p:grpSpPr>
          <p:sp>
            <p:nvSpPr>
              <p:cNvPr id="23585" name="Text Box 161"/>
              <p:cNvSpPr txBox="1">
                <a:spLocks noChangeArrowheads="1"/>
              </p:cNvSpPr>
              <p:nvPr/>
            </p:nvSpPr>
            <p:spPr bwMode="auto">
              <a:xfrm>
                <a:off x="3456" y="3024"/>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i="1"/>
                  <a:t>CLK'</a:t>
                </a:r>
                <a:endParaRPr lang="en-GB" altLang="en-US"/>
              </a:p>
            </p:txBody>
          </p:sp>
          <p:sp>
            <p:nvSpPr>
              <p:cNvPr id="23586" name="Text Box 162"/>
              <p:cNvSpPr txBox="1">
                <a:spLocks noChangeArrowheads="1"/>
              </p:cNvSpPr>
              <p:nvPr/>
            </p:nvSpPr>
            <p:spPr bwMode="auto">
              <a:xfrm>
                <a:off x="3456" y="2784"/>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i="1"/>
                  <a:t>CLK</a:t>
                </a:r>
                <a:endParaRPr lang="en-GB" altLang="en-US"/>
              </a:p>
            </p:txBody>
          </p:sp>
          <p:sp>
            <p:nvSpPr>
              <p:cNvPr id="23587" name="Text Box 163"/>
              <p:cNvSpPr txBox="1">
                <a:spLocks noChangeArrowheads="1"/>
              </p:cNvSpPr>
              <p:nvPr/>
            </p:nvSpPr>
            <p:spPr bwMode="auto">
              <a:xfrm>
                <a:off x="3456" y="3312"/>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i="1"/>
                  <a:t>CLK*</a:t>
                </a:r>
                <a:endParaRPr lang="en-GB" altLang="en-US"/>
              </a:p>
            </p:txBody>
          </p:sp>
          <p:sp>
            <p:nvSpPr>
              <p:cNvPr id="23588" name="Line 164"/>
              <p:cNvSpPr>
                <a:spLocks noChangeShapeType="1"/>
              </p:cNvSpPr>
              <p:nvPr/>
            </p:nvSpPr>
            <p:spPr bwMode="auto">
              <a:xfrm>
                <a:off x="3888" y="2976"/>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89" name="Line 165"/>
              <p:cNvSpPr>
                <a:spLocks noChangeShapeType="1"/>
              </p:cNvSpPr>
              <p:nvPr/>
            </p:nvSpPr>
            <p:spPr bwMode="auto">
              <a:xfrm>
                <a:off x="4560" y="2976"/>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90" name="Line 166"/>
              <p:cNvSpPr>
                <a:spLocks noChangeShapeType="1"/>
              </p:cNvSpPr>
              <p:nvPr/>
            </p:nvSpPr>
            <p:spPr bwMode="auto">
              <a:xfrm>
                <a:off x="4224" y="2832"/>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91" name="Line 167"/>
              <p:cNvSpPr>
                <a:spLocks noChangeShapeType="1"/>
              </p:cNvSpPr>
              <p:nvPr/>
            </p:nvSpPr>
            <p:spPr bwMode="auto">
              <a:xfrm rot="5400000">
                <a:off x="4152" y="2904"/>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92" name="Line 168"/>
              <p:cNvSpPr>
                <a:spLocks noChangeShapeType="1"/>
              </p:cNvSpPr>
              <p:nvPr/>
            </p:nvSpPr>
            <p:spPr bwMode="auto">
              <a:xfrm rot="5400000">
                <a:off x="4488" y="2904"/>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93" name="Line 169"/>
              <p:cNvSpPr>
                <a:spLocks noChangeShapeType="1"/>
              </p:cNvSpPr>
              <p:nvPr/>
            </p:nvSpPr>
            <p:spPr bwMode="auto">
              <a:xfrm>
                <a:off x="3888" y="3072"/>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94" name="Line 170"/>
              <p:cNvSpPr>
                <a:spLocks noChangeShapeType="1"/>
              </p:cNvSpPr>
              <p:nvPr/>
            </p:nvSpPr>
            <p:spPr bwMode="auto">
              <a:xfrm>
                <a:off x="4608" y="3072"/>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95" name="Line 171"/>
              <p:cNvSpPr>
                <a:spLocks noChangeShapeType="1"/>
              </p:cNvSpPr>
              <p:nvPr/>
            </p:nvSpPr>
            <p:spPr bwMode="auto">
              <a:xfrm>
                <a:off x="4272" y="3216"/>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96" name="Line 172"/>
              <p:cNvSpPr>
                <a:spLocks noChangeShapeType="1"/>
              </p:cNvSpPr>
              <p:nvPr/>
            </p:nvSpPr>
            <p:spPr bwMode="auto">
              <a:xfrm rot="5400000">
                <a:off x="4200" y="3144"/>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97" name="Line 173"/>
              <p:cNvSpPr>
                <a:spLocks noChangeShapeType="1"/>
              </p:cNvSpPr>
              <p:nvPr/>
            </p:nvSpPr>
            <p:spPr bwMode="auto">
              <a:xfrm rot="5400000">
                <a:off x="4536" y="3144"/>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98" name="Line 174"/>
              <p:cNvSpPr>
                <a:spLocks noChangeShapeType="1"/>
              </p:cNvSpPr>
              <p:nvPr/>
            </p:nvSpPr>
            <p:spPr bwMode="auto">
              <a:xfrm>
                <a:off x="3888" y="3456"/>
                <a:ext cx="6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99" name="Line 175"/>
              <p:cNvSpPr>
                <a:spLocks noChangeShapeType="1"/>
              </p:cNvSpPr>
              <p:nvPr/>
            </p:nvSpPr>
            <p:spPr bwMode="auto">
              <a:xfrm>
                <a:off x="4608" y="3456"/>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00" name="Line 176"/>
              <p:cNvSpPr>
                <a:spLocks noChangeShapeType="1"/>
              </p:cNvSpPr>
              <p:nvPr/>
            </p:nvSpPr>
            <p:spPr bwMode="auto">
              <a:xfrm>
                <a:off x="4560" y="3312"/>
                <a:ext cx="4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01" name="Line 177"/>
              <p:cNvSpPr>
                <a:spLocks noChangeShapeType="1"/>
              </p:cNvSpPr>
              <p:nvPr/>
            </p:nvSpPr>
            <p:spPr bwMode="auto">
              <a:xfrm rot="5400000">
                <a:off x="4488" y="3384"/>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02" name="Line 178"/>
              <p:cNvSpPr>
                <a:spLocks noChangeShapeType="1"/>
              </p:cNvSpPr>
              <p:nvPr/>
            </p:nvSpPr>
            <p:spPr bwMode="auto">
              <a:xfrm rot="5400000">
                <a:off x="4536" y="3384"/>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603" name="Line 179"/>
              <p:cNvSpPr>
                <a:spLocks noChangeShapeType="1"/>
              </p:cNvSpPr>
              <p:nvPr/>
            </p:nvSpPr>
            <p:spPr bwMode="auto">
              <a:xfrm rot="5400000">
                <a:off x="4416" y="3168"/>
                <a:ext cx="288" cy="0"/>
              </a:xfrm>
              <a:prstGeom prst="line">
                <a:avLst/>
              </a:prstGeom>
              <a:noFill/>
              <a:ln w="158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3570" name="Group 225"/>
            <p:cNvGrpSpPr>
              <a:grpSpLocks/>
            </p:cNvGrpSpPr>
            <p:nvPr/>
          </p:nvGrpSpPr>
          <p:grpSpPr bwMode="auto">
            <a:xfrm>
              <a:off x="3216" y="2208"/>
              <a:ext cx="2002" cy="420"/>
              <a:chOff x="3216" y="2208"/>
              <a:chExt cx="2002" cy="420"/>
            </a:xfrm>
          </p:grpSpPr>
          <p:sp>
            <p:nvSpPr>
              <p:cNvPr id="23571" name="Line 148"/>
              <p:cNvSpPr>
                <a:spLocks noChangeShapeType="1"/>
              </p:cNvSpPr>
              <p:nvPr/>
            </p:nvSpPr>
            <p:spPr bwMode="auto">
              <a:xfrm rot="5400000">
                <a:off x="3624" y="252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72" name="Text Box 149"/>
              <p:cNvSpPr txBox="1">
                <a:spLocks noChangeArrowheads="1"/>
              </p:cNvSpPr>
              <p:nvPr/>
            </p:nvSpPr>
            <p:spPr bwMode="auto">
              <a:xfrm>
                <a:off x="3216" y="2352"/>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i="1"/>
                  <a:t>CLK</a:t>
                </a:r>
                <a:endParaRPr lang="en-GB" altLang="en-US"/>
              </a:p>
            </p:txBody>
          </p:sp>
          <p:sp>
            <p:nvSpPr>
              <p:cNvPr id="23573" name="AutoShape 150"/>
              <p:cNvSpPr>
                <a:spLocks noChangeArrowheads="1"/>
              </p:cNvSpPr>
              <p:nvPr/>
            </p:nvSpPr>
            <p:spPr bwMode="auto">
              <a:xfrm>
                <a:off x="4354" y="2400"/>
                <a:ext cx="288" cy="228"/>
              </a:xfrm>
              <a:prstGeom prst="flowChartDelay">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3574" name="Line 151"/>
              <p:cNvSpPr>
                <a:spLocks noChangeShapeType="1"/>
              </p:cNvSpPr>
              <p:nvPr/>
            </p:nvSpPr>
            <p:spPr bwMode="auto">
              <a:xfrm>
                <a:off x="3696" y="2592"/>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75" name="Line 152"/>
              <p:cNvSpPr>
                <a:spLocks noChangeShapeType="1"/>
              </p:cNvSpPr>
              <p:nvPr/>
            </p:nvSpPr>
            <p:spPr bwMode="auto">
              <a:xfrm>
                <a:off x="4032" y="2448"/>
                <a:ext cx="2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76" name="Oval 153"/>
              <p:cNvSpPr>
                <a:spLocks noChangeArrowheads="1"/>
              </p:cNvSpPr>
              <p:nvPr/>
            </p:nvSpPr>
            <p:spPr bwMode="auto">
              <a:xfrm>
                <a:off x="3673" y="2423"/>
                <a:ext cx="58" cy="47"/>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3577" name="AutoShape 155"/>
              <p:cNvSpPr>
                <a:spLocks noChangeArrowheads="1"/>
              </p:cNvSpPr>
              <p:nvPr/>
            </p:nvSpPr>
            <p:spPr bwMode="auto">
              <a:xfrm rot="5400000">
                <a:off x="3769" y="2375"/>
                <a:ext cx="185" cy="139"/>
              </a:xfrm>
              <a:prstGeom prst="flowChartExtra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3578" name="Oval 156"/>
              <p:cNvSpPr>
                <a:spLocks noChangeArrowheads="1"/>
              </p:cNvSpPr>
              <p:nvPr/>
            </p:nvSpPr>
            <p:spPr bwMode="auto">
              <a:xfrm>
                <a:off x="3953" y="2408"/>
                <a:ext cx="72" cy="74"/>
              </a:xfrm>
              <a:prstGeom prst="ellipse">
                <a:avLst/>
              </a:prstGeom>
              <a:noFill/>
              <a:ln w="222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3579" name="Line 157"/>
              <p:cNvSpPr>
                <a:spLocks noChangeShapeType="1"/>
              </p:cNvSpPr>
              <p:nvPr/>
            </p:nvSpPr>
            <p:spPr bwMode="auto">
              <a:xfrm>
                <a:off x="3552" y="2448"/>
                <a:ext cx="250"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80" name="Line 158"/>
              <p:cNvSpPr>
                <a:spLocks noChangeShapeType="1"/>
              </p:cNvSpPr>
              <p:nvPr/>
            </p:nvSpPr>
            <p:spPr bwMode="auto">
              <a:xfrm>
                <a:off x="4650" y="2513"/>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81" name="Text Box 159"/>
              <p:cNvSpPr txBox="1">
                <a:spLocks noChangeArrowheads="1"/>
              </p:cNvSpPr>
              <p:nvPr/>
            </p:nvSpPr>
            <p:spPr bwMode="auto">
              <a:xfrm>
                <a:off x="3936" y="2208"/>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i="1"/>
                  <a:t>CLK'</a:t>
                </a:r>
                <a:endParaRPr lang="en-GB" altLang="en-US"/>
              </a:p>
            </p:txBody>
          </p:sp>
          <p:sp>
            <p:nvSpPr>
              <p:cNvPr id="23582" name="Text Box 160"/>
              <p:cNvSpPr txBox="1">
                <a:spLocks noChangeArrowheads="1"/>
              </p:cNvSpPr>
              <p:nvPr/>
            </p:nvSpPr>
            <p:spPr bwMode="auto">
              <a:xfrm>
                <a:off x="4786" y="2400"/>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i="1"/>
                  <a:t>CLK*</a:t>
                </a:r>
                <a:endParaRPr lang="en-GB" altLang="en-US"/>
              </a:p>
            </p:txBody>
          </p:sp>
          <p:sp>
            <p:nvSpPr>
              <p:cNvPr id="23583" name="Oval 219"/>
              <p:cNvSpPr>
                <a:spLocks noChangeArrowheads="1"/>
              </p:cNvSpPr>
              <p:nvPr/>
            </p:nvSpPr>
            <p:spPr bwMode="auto">
              <a:xfrm>
                <a:off x="4272" y="2400"/>
                <a:ext cx="72" cy="74"/>
              </a:xfrm>
              <a:prstGeom prst="ellipse">
                <a:avLst/>
              </a:prstGeom>
              <a:noFill/>
              <a:ln w="222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23584" name="Oval 220"/>
              <p:cNvSpPr>
                <a:spLocks noChangeArrowheads="1"/>
              </p:cNvSpPr>
              <p:nvPr/>
            </p:nvSpPr>
            <p:spPr bwMode="auto">
              <a:xfrm>
                <a:off x="4272" y="2544"/>
                <a:ext cx="72" cy="74"/>
              </a:xfrm>
              <a:prstGeom prst="ellipse">
                <a:avLst/>
              </a:prstGeom>
              <a:noFill/>
              <a:ln w="222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grpSp>
    </p:spTree>
    <p:extLst>
      <p:ext uri="{BB962C8B-B14F-4D97-AF65-F5344CB8AC3E}">
        <p14:creationId xmlns:p14="http://schemas.microsoft.com/office/powerpoint/2010/main" val="3687831743"/>
      </p:ext>
    </p:extLst>
  </p:cSld>
  <p:clrMapOvr>
    <a:masterClrMapping/>
  </p:clrMapOvr>
  <p:transition advClick="0"/>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2"/>
          <p:cNvSpPr>
            <a:spLocks noGrp="1" noChangeArrowheads="1"/>
          </p:cNvSpPr>
          <p:nvPr>
            <p:ph type="title"/>
          </p:nvPr>
        </p:nvSpPr>
        <p:spPr>
          <a:xfrm>
            <a:off x="38100" y="23019"/>
            <a:ext cx="10515600" cy="1325563"/>
          </a:xfrm>
        </p:spPr>
        <p:txBody>
          <a:bodyPr/>
          <a:lstStyle/>
          <a:p>
            <a:r>
              <a:rPr lang="en-GB" altLang="en-US" b="1" dirty="0" smtClean="0">
                <a:latin typeface="Times New Roman" panose="02020603050405020304" pitchFamily="18" charset="0"/>
              </a:rPr>
              <a:t>D Flip-flop</a:t>
            </a:r>
            <a:endParaRPr lang="en-GB" altLang="en-US" dirty="0" smtClean="0"/>
          </a:p>
        </p:txBody>
      </p:sp>
      <p:sp>
        <p:nvSpPr>
          <p:cNvPr id="6151" name="Rectangle 3"/>
          <p:cNvSpPr>
            <a:spLocks noGrp="1" noChangeArrowheads="1"/>
          </p:cNvSpPr>
          <p:nvPr>
            <p:ph type="body" idx="1"/>
          </p:nvPr>
        </p:nvSpPr>
        <p:spPr>
          <a:xfrm>
            <a:off x="2667000" y="1295400"/>
            <a:ext cx="7848600" cy="2438400"/>
          </a:xfrm>
        </p:spPr>
        <p:txBody>
          <a:bodyPr>
            <a:normAutofit fontScale="92500"/>
          </a:bodyPr>
          <a:lstStyle/>
          <a:p>
            <a:pPr>
              <a:spcBef>
                <a:spcPct val="40000"/>
              </a:spcBef>
              <a:buSzPct val="120000"/>
              <a:buFont typeface="Wingdings" panose="05000000000000000000" pitchFamily="2" charset="2"/>
              <a:buChar char="§"/>
            </a:pPr>
            <a:r>
              <a:rPr lang="en-GB" altLang="en-US" smtClean="0">
                <a:solidFill>
                  <a:srgbClr val="0000CC"/>
                </a:solidFill>
                <a:sym typeface="Symbol" panose="05050102010706020507" pitchFamily="18" charset="2"/>
              </a:rPr>
              <a:t>D flip-flop</a:t>
            </a:r>
            <a:r>
              <a:rPr lang="en-GB" altLang="en-US" smtClean="0">
                <a:sym typeface="Symbol" panose="05050102010706020507" pitchFamily="18" charset="2"/>
              </a:rPr>
              <a:t>: single input </a:t>
            </a:r>
            <a:r>
              <a:rPr lang="en-GB" altLang="en-US" i="1" smtClean="0">
                <a:sym typeface="Symbol" panose="05050102010706020507" pitchFamily="18" charset="2"/>
              </a:rPr>
              <a:t>D</a:t>
            </a:r>
            <a:r>
              <a:rPr lang="en-GB" altLang="en-US" smtClean="0">
                <a:sym typeface="Symbol" panose="05050102010706020507" pitchFamily="18" charset="2"/>
              </a:rPr>
              <a:t> (data)</a:t>
            </a:r>
          </a:p>
          <a:p>
            <a:pPr lvl="1">
              <a:buSzPct val="90000"/>
              <a:buFont typeface="Wingdings" panose="05000000000000000000" pitchFamily="2" charset="2"/>
              <a:buChar char="v"/>
            </a:pPr>
            <a:r>
              <a:rPr lang="en-GB" altLang="en-US" i="1" smtClean="0">
                <a:sym typeface="Symbol" panose="05050102010706020507" pitchFamily="18" charset="2"/>
              </a:rPr>
              <a:t>D</a:t>
            </a:r>
            <a:r>
              <a:rPr lang="en-GB" altLang="en-US" smtClean="0">
                <a:sym typeface="Symbol" panose="05050102010706020507" pitchFamily="18" charset="2"/>
              </a:rPr>
              <a:t>=HIGH </a:t>
            </a:r>
            <a:r>
              <a:rPr lang="en-GB" altLang="en-US" smtClean="0">
                <a:latin typeface="Wingdings 3" pitchFamily="18" charset="2"/>
                <a:sym typeface="ZapfDingbats" pitchFamily="82" charset="2"/>
              </a:rPr>
              <a:t>a</a:t>
            </a:r>
            <a:r>
              <a:rPr lang="en-GB" altLang="en-US" smtClean="0">
                <a:sym typeface="Symbol" panose="05050102010706020507" pitchFamily="18" charset="2"/>
              </a:rPr>
              <a:t> SET state</a:t>
            </a:r>
          </a:p>
          <a:p>
            <a:pPr lvl="1">
              <a:buSzPct val="90000"/>
              <a:buFont typeface="Wingdings" panose="05000000000000000000" pitchFamily="2" charset="2"/>
              <a:buChar char="v"/>
            </a:pPr>
            <a:r>
              <a:rPr lang="en-GB" altLang="en-US" i="1" smtClean="0">
                <a:sym typeface="Symbol" panose="05050102010706020507" pitchFamily="18" charset="2"/>
              </a:rPr>
              <a:t>D</a:t>
            </a:r>
            <a:r>
              <a:rPr lang="en-GB" altLang="en-US" smtClean="0">
                <a:sym typeface="Symbol" panose="05050102010706020507" pitchFamily="18" charset="2"/>
              </a:rPr>
              <a:t>=LOW </a:t>
            </a:r>
            <a:r>
              <a:rPr lang="en-GB" altLang="en-US" smtClean="0">
                <a:latin typeface="Wingdings 3" pitchFamily="18" charset="2"/>
                <a:sym typeface="ZapfDingbats" pitchFamily="82" charset="2"/>
              </a:rPr>
              <a:t>a</a:t>
            </a:r>
            <a:r>
              <a:rPr lang="en-GB" altLang="en-US" smtClean="0">
                <a:sym typeface="Symbol" panose="05050102010706020507" pitchFamily="18" charset="2"/>
              </a:rPr>
              <a:t> RESET state</a:t>
            </a:r>
          </a:p>
          <a:p>
            <a:pPr>
              <a:spcBef>
                <a:spcPct val="40000"/>
              </a:spcBef>
              <a:buSzPct val="120000"/>
              <a:buFont typeface="Wingdings" panose="05000000000000000000" pitchFamily="2" charset="2"/>
              <a:buChar char="§"/>
            </a:pPr>
            <a:r>
              <a:rPr lang="en-GB" altLang="en-US" i="1" smtClean="0">
                <a:sym typeface="Symbol" panose="05050102010706020507" pitchFamily="18" charset="2"/>
              </a:rPr>
              <a:t>Q</a:t>
            </a:r>
            <a:r>
              <a:rPr lang="en-GB" altLang="en-US" smtClean="0">
                <a:sym typeface="Symbol" panose="05050102010706020507" pitchFamily="18" charset="2"/>
              </a:rPr>
              <a:t> follows </a:t>
            </a:r>
            <a:r>
              <a:rPr lang="en-GB" altLang="en-US" i="1" smtClean="0">
                <a:sym typeface="Symbol" panose="05050102010706020507" pitchFamily="18" charset="2"/>
              </a:rPr>
              <a:t>D</a:t>
            </a:r>
            <a:r>
              <a:rPr lang="en-GB" altLang="en-US" smtClean="0">
                <a:sym typeface="Symbol" panose="05050102010706020507" pitchFamily="18" charset="2"/>
              </a:rPr>
              <a:t> at the clock edge.</a:t>
            </a:r>
          </a:p>
          <a:p>
            <a:pPr>
              <a:spcBef>
                <a:spcPct val="40000"/>
              </a:spcBef>
              <a:buSzPct val="120000"/>
              <a:buFont typeface="Wingdings" panose="05000000000000000000" pitchFamily="2" charset="2"/>
              <a:buChar char="§"/>
            </a:pPr>
            <a:r>
              <a:rPr lang="en-GB" altLang="en-US" smtClean="0">
                <a:sym typeface="Symbol" panose="05050102010706020507" pitchFamily="18" charset="2"/>
              </a:rPr>
              <a:t>Convert S-R flip-flop into a D flip-flop: add an inverter.</a:t>
            </a:r>
          </a:p>
        </p:txBody>
      </p:sp>
      <p:sp>
        <p:nvSpPr>
          <p:cNvPr id="6152" name="Text Box 4"/>
          <p:cNvSpPr txBox="1">
            <a:spLocks noChangeArrowheads="1"/>
          </p:cNvSpPr>
          <p:nvPr/>
        </p:nvSpPr>
        <p:spPr bwMode="auto">
          <a:xfrm>
            <a:off x="2971800" y="5181600"/>
            <a:ext cx="3505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spcBef>
                <a:spcPct val="20000"/>
              </a:spcBef>
            </a:pPr>
            <a:r>
              <a:rPr lang="en-US" altLang="en-US" sz="1800" b="0"/>
              <a:t>A positive edge-triggered D flip-flop formed with an S-R flip-flop.</a:t>
            </a:r>
          </a:p>
        </p:txBody>
      </p:sp>
      <p:grpSp>
        <p:nvGrpSpPr>
          <p:cNvPr id="6153" name="Group 58"/>
          <p:cNvGrpSpPr>
            <a:grpSpLocks/>
          </p:cNvGrpSpPr>
          <p:nvPr/>
        </p:nvGrpSpPr>
        <p:grpSpPr bwMode="auto">
          <a:xfrm>
            <a:off x="2895600" y="3810000"/>
            <a:ext cx="2971800" cy="1219200"/>
            <a:chOff x="768" y="2496"/>
            <a:chExt cx="1872" cy="768"/>
          </a:xfrm>
        </p:grpSpPr>
        <p:sp>
          <p:nvSpPr>
            <p:cNvPr id="6162" name="Rectangle 10"/>
            <p:cNvSpPr>
              <a:spLocks noChangeArrowheads="1"/>
            </p:cNvSpPr>
            <p:nvPr/>
          </p:nvSpPr>
          <p:spPr bwMode="auto">
            <a:xfrm>
              <a:off x="1680" y="2496"/>
              <a:ext cx="480" cy="76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6163" name="Line 11"/>
            <p:cNvSpPr>
              <a:spLocks noChangeShapeType="1"/>
            </p:cNvSpPr>
            <p:nvPr/>
          </p:nvSpPr>
          <p:spPr bwMode="auto">
            <a:xfrm>
              <a:off x="1104" y="2640"/>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4" name="Oval 12"/>
            <p:cNvSpPr>
              <a:spLocks noChangeArrowheads="1"/>
            </p:cNvSpPr>
            <p:nvPr/>
          </p:nvSpPr>
          <p:spPr bwMode="auto">
            <a:xfrm>
              <a:off x="2160" y="3049"/>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6165" name="Line 13"/>
            <p:cNvSpPr>
              <a:spLocks noChangeShapeType="1"/>
            </p:cNvSpPr>
            <p:nvPr/>
          </p:nvSpPr>
          <p:spPr bwMode="auto">
            <a:xfrm>
              <a:off x="2160" y="2688"/>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6" name="Line 14"/>
            <p:cNvSpPr>
              <a:spLocks noChangeShapeType="1"/>
            </p:cNvSpPr>
            <p:nvPr/>
          </p:nvSpPr>
          <p:spPr bwMode="auto">
            <a:xfrm flipV="1">
              <a:off x="2208" y="3072"/>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7" name="Text Box 15"/>
            <p:cNvSpPr txBox="1">
              <a:spLocks noChangeArrowheads="1"/>
            </p:cNvSpPr>
            <p:nvPr/>
          </p:nvSpPr>
          <p:spPr bwMode="auto">
            <a:xfrm>
              <a:off x="1680" y="2544"/>
              <a:ext cx="33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US" altLang="en-US" sz="1600" i="1"/>
                <a:t>S</a:t>
              </a:r>
            </a:p>
            <a:p>
              <a:r>
                <a:rPr lang="en-US" altLang="en-US" sz="1600" i="1"/>
                <a:t> C</a:t>
              </a:r>
            </a:p>
            <a:p>
              <a:r>
                <a:rPr lang="en-US" altLang="en-US" sz="1600" i="1"/>
                <a:t>R</a:t>
              </a:r>
            </a:p>
          </p:txBody>
        </p:sp>
        <p:sp>
          <p:nvSpPr>
            <p:cNvPr id="6168" name="Rectangle 16"/>
            <p:cNvSpPr>
              <a:spLocks noChangeArrowheads="1"/>
            </p:cNvSpPr>
            <p:nvPr/>
          </p:nvSpPr>
          <p:spPr bwMode="auto">
            <a:xfrm>
              <a:off x="2352" y="2592"/>
              <a:ext cx="288"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spcBef>
                  <a:spcPct val="30000"/>
                </a:spcBef>
              </a:pPr>
              <a:r>
                <a:rPr lang="en-US" altLang="en-US" sz="1600" i="1"/>
                <a:t>Q</a:t>
              </a:r>
            </a:p>
            <a:p>
              <a:pPr>
                <a:spcBef>
                  <a:spcPct val="30000"/>
                </a:spcBef>
              </a:pPr>
              <a:endParaRPr lang="en-US" altLang="en-US" sz="1600" i="1"/>
            </a:p>
            <a:p>
              <a:pPr>
                <a:spcBef>
                  <a:spcPct val="30000"/>
                </a:spcBef>
              </a:pPr>
              <a:r>
                <a:rPr lang="en-US" altLang="en-US" sz="1600" i="1"/>
                <a:t>Q'</a:t>
              </a:r>
            </a:p>
          </p:txBody>
        </p:sp>
        <p:sp>
          <p:nvSpPr>
            <p:cNvPr id="6169" name="Line 17"/>
            <p:cNvSpPr>
              <a:spLocks noChangeShapeType="1"/>
            </p:cNvSpPr>
            <p:nvPr/>
          </p:nvSpPr>
          <p:spPr bwMode="auto">
            <a:xfrm>
              <a:off x="1104" y="2880"/>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0" name="Line 18"/>
            <p:cNvSpPr>
              <a:spLocks noChangeShapeType="1"/>
            </p:cNvSpPr>
            <p:nvPr/>
          </p:nvSpPr>
          <p:spPr bwMode="auto">
            <a:xfrm flipV="1">
              <a:off x="1584" y="3120"/>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1" name="AutoShape 19"/>
            <p:cNvSpPr>
              <a:spLocks noChangeArrowheads="1"/>
            </p:cNvSpPr>
            <p:nvPr/>
          </p:nvSpPr>
          <p:spPr bwMode="auto">
            <a:xfrm rot="5400000">
              <a:off x="1680" y="2832"/>
              <a:ext cx="72" cy="72"/>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6172" name="Line 23"/>
            <p:cNvSpPr>
              <a:spLocks noChangeShapeType="1"/>
            </p:cNvSpPr>
            <p:nvPr/>
          </p:nvSpPr>
          <p:spPr bwMode="auto">
            <a:xfrm rot="5400000">
              <a:off x="1008" y="2880"/>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3" name="Text Box 24"/>
            <p:cNvSpPr txBox="1">
              <a:spLocks noChangeArrowheads="1"/>
            </p:cNvSpPr>
            <p:nvPr/>
          </p:nvSpPr>
          <p:spPr bwMode="auto">
            <a:xfrm>
              <a:off x="768" y="2784"/>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600" i="1"/>
                <a:t>CLK</a:t>
              </a:r>
            </a:p>
          </p:txBody>
        </p:sp>
        <p:sp>
          <p:nvSpPr>
            <p:cNvPr id="6174" name="Oval 28"/>
            <p:cNvSpPr>
              <a:spLocks noChangeArrowheads="1"/>
            </p:cNvSpPr>
            <p:nvPr/>
          </p:nvSpPr>
          <p:spPr bwMode="auto">
            <a:xfrm>
              <a:off x="1224" y="2615"/>
              <a:ext cx="58" cy="47"/>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nvGrpSpPr>
            <p:cNvPr id="6175" name="Group 55"/>
            <p:cNvGrpSpPr>
              <a:grpSpLocks/>
            </p:cNvGrpSpPr>
            <p:nvPr/>
          </p:nvGrpSpPr>
          <p:grpSpPr bwMode="auto">
            <a:xfrm>
              <a:off x="1344" y="3024"/>
              <a:ext cx="233" cy="185"/>
              <a:chOff x="3648" y="2544"/>
              <a:chExt cx="233" cy="185"/>
            </a:xfrm>
          </p:grpSpPr>
          <p:sp>
            <p:nvSpPr>
              <p:cNvPr id="6178" name="AutoShape 29"/>
              <p:cNvSpPr>
                <a:spLocks noChangeArrowheads="1"/>
              </p:cNvSpPr>
              <p:nvPr/>
            </p:nvSpPr>
            <p:spPr bwMode="auto">
              <a:xfrm rot="5400000">
                <a:off x="3625" y="2567"/>
                <a:ext cx="185" cy="139"/>
              </a:xfrm>
              <a:prstGeom prst="flowChartExtra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6179" name="Oval 30"/>
              <p:cNvSpPr>
                <a:spLocks noChangeArrowheads="1"/>
              </p:cNvSpPr>
              <p:nvPr/>
            </p:nvSpPr>
            <p:spPr bwMode="auto">
              <a:xfrm>
                <a:off x="3809" y="2600"/>
                <a:ext cx="72" cy="74"/>
              </a:xfrm>
              <a:prstGeom prst="ellipse">
                <a:avLst/>
              </a:prstGeom>
              <a:noFill/>
              <a:ln w="222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sp>
          <p:nvSpPr>
            <p:cNvPr id="6176" name="Line 56"/>
            <p:cNvSpPr>
              <a:spLocks noChangeShapeType="1"/>
            </p:cNvSpPr>
            <p:nvPr/>
          </p:nvSpPr>
          <p:spPr bwMode="auto">
            <a:xfrm flipV="1">
              <a:off x="1248" y="3120"/>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77" name="Rectangle 57"/>
            <p:cNvSpPr>
              <a:spLocks noChangeArrowheads="1"/>
            </p:cNvSpPr>
            <p:nvPr/>
          </p:nvSpPr>
          <p:spPr bwMode="auto">
            <a:xfrm>
              <a:off x="912" y="254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spcBef>
                  <a:spcPct val="30000"/>
                </a:spcBef>
              </a:pPr>
              <a:r>
                <a:rPr lang="en-US" altLang="en-US" sz="1600" i="1"/>
                <a:t>D</a:t>
              </a:r>
            </a:p>
          </p:txBody>
        </p:sp>
      </p:grpSp>
      <p:grpSp>
        <p:nvGrpSpPr>
          <p:cNvPr id="6154" name="Group 63"/>
          <p:cNvGrpSpPr>
            <a:grpSpLocks/>
          </p:cNvGrpSpPr>
          <p:nvPr/>
        </p:nvGrpSpPr>
        <p:grpSpPr bwMode="auto">
          <a:xfrm>
            <a:off x="6400801" y="3886201"/>
            <a:ext cx="3275013" cy="1108075"/>
            <a:chOff x="3025" y="2351"/>
            <a:chExt cx="2063" cy="698"/>
          </a:xfrm>
        </p:grpSpPr>
        <p:graphicFrame>
          <p:nvGraphicFramePr>
            <p:cNvPr id="6146" name="Object 60"/>
            <p:cNvGraphicFramePr>
              <a:graphicFrameLocks noChangeAspect="1"/>
            </p:cNvGraphicFramePr>
            <p:nvPr/>
          </p:nvGraphicFramePr>
          <p:xfrm>
            <a:off x="3025" y="2351"/>
            <a:ext cx="2063" cy="698"/>
          </p:xfrm>
          <a:graphic>
            <a:graphicData uri="http://schemas.openxmlformats.org/presentationml/2006/ole">
              <mc:AlternateContent xmlns:mc="http://schemas.openxmlformats.org/markup-compatibility/2006">
                <mc:Choice xmlns:v="urn:schemas-microsoft-com:vml" Requires="v">
                  <p:oleObj spid="_x0000_s13358" name="Document" r:id="rId3" imgW="3286080" imgH="1108440" progId="Word.Document.8">
                    <p:embed/>
                  </p:oleObj>
                </mc:Choice>
                <mc:Fallback>
                  <p:oleObj name="Document" r:id="rId3" imgW="3286080" imgH="1108440" progId="Word.Document.8">
                    <p:embed/>
                    <p:pic>
                      <p:nvPicPr>
                        <p:cNvPr id="6146" name="Object 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5" y="2351"/>
                          <a:ext cx="2063" cy="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60" name="Line 61"/>
            <p:cNvSpPr>
              <a:spLocks noChangeShapeType="1"/>
            </p:cNvSpPr>
            <p:nvPr/>
          </p:nvSpPr>
          <p:spPr bwMode="auto">
            <a:xfrm>
              <a:off x="3072" y="2544"/>
              <a:ext cx="19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1" name="Line 62"/>
            <p:cNvSpPr>
              <a:spLocks noChangeShapeType="1"/>
            </p:cNvSpPr>
            <p:nvPr/>
          </p:nvSpPr>
          <p:spPr bwMode="auto">
            <a:xfrm rot="5400000">
              <a:off x="3480" y="2616"/>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155" name="Text Box 64"/>
          <p:cNvSpPr txBox="1">
            <a:spLocks noChangeArrowheads="1"/>
          </p:cNvSpPr>
          <p:nvPr/>
        </p:nvSpPr>
        <p:spPr bwMode="auto">
          <a:xfrm>
            <a:off x="6629400" y="4876800"/>
            <a:ext cx="3200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spcBef>
                <a:spcPct val="20000"/>
              </a:spcBef>
            </a:pPr>
            <a:r>
              <a:rPr lang="en-US" altLang="en-US">
                <a:sym typeface="Symbol" panose="05050102010706020507" pitchFamily="18" charset="2"/>
              </a:rPr>
              <a:t></a:t>
            </a:r>
            <a:r>
              <a:rPr lang="en-US" altLang="en-US"/>
              <a:t> = clock transition LOW to HIGH</a:t>
            </a:r>
          </a:p>
        </p:txBody>
      </p:sp>
    </p:spTree>
    <p:extLst>
      <p:ext uri="{BB962C8B-B14F-4D97-AF65-F5344CB8AC3E}">
        <p14:creationId xmlns:p14="http://schemas.microsoft.com/office/powerpoint/2010/main" val="587810141"/>
      </p:ext>
    </p:extLst>
  </p:cSld>
  <p:clrMapOvr>
    <a:masterClrMapping/>
  </p:clrMapOvr>
  <p:transition advClick="0"/>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ChangeArrowheads="1"/>
          </p:cNvSpPr>
          <p:nvPr>
            <p:ph type="title"/>
          </p:nvPr>
        </p:nvSpPr>
        <p:spPr/>
        <p:txBody>
          <a:bodyPr/>
          <a:lstStyle/>
          <a:p>
            <a:r>
              <a:rPr lang="en-GB" altLang="en-US" b="1" smtClean="0">
                <a:latin typeface="Times New Roman" panose="02020603050405020304" pitchFamily="18" charset="0"/>
              </a:rPr>
              <a:t>J-K Flip-flop</a:t>
            </a:r>
            <a:endParaRPr lang="en-GB" altLang="en-US" smtClean="0"/>
          </a:p>
        </p:txBody>
      </p:sp>
      <p:sp>
        <p:nvSpPr>
          <p:cNvPr id="24582" name="Rectangle 3"/>
          <p:cNvSpPr>
            <a:spLocks noGrp="1" noChangeArrowheads="1"/>
          </p:cNvSpPr>
          <p:nvPr>
            <p:ph type="body" idx="1"/>
          </p:nvPr>
        </p:nvSpPr>
        <p:spPr>
          <a:xfrm>
            <a:off x="2667000" y="1295400"/>
            <a:ext cx="7848600" cy="3429000"/>
          </a:xfrm>
        </p:spPr>
        <p:txBody>
          <a:bodyPr>
            <a:normAutofit lnSpcReduction="10000"/>
          </a:bodyPr>
          <a:lstStyle/>
          <a:p>
            <a:pPr>
              <a:spcBef>
                <a:spcPct val="40000"/>
              </a:spcBef>
              <a:buSzPct val="120000"/>
              <a:buFont typeface="Wingdings" panose="05000000000000000000" pitchFamily="2" charset="2"/>
              <a:buChar char="§"/>
            </a:pPr>
            <a:r>
              <a:rPr lang="en-GB" altLang="en-US" smtClean="0">
                <a:solidFill>
                  <a:srgbClr val="0000CC"/>
                </a:solidFill>
                <a:sym typeface="Symbol" panose="05050102010706020507" pitchFamily="18" charset="2"/>
              </a:rPr>
              <a:t>J-K flip-flop</a:t>
            </a:r>
            <a:r>
              <a:rPr lang="en-GB" altLang="en-US" smtClean="0">
                <a:sym typeface="Symbol" panose="05050102010706020507" pitchFamily="18" charset="2"/>
              </a:rPr>
              <a:t>: Q and Q' are fed back to the pulse-steering NAND gates.</a:t>
            </a:r>
          </a:p>
          <a:p>
            <a:pPr>
              <a:spcBef>
                <a:spcPct val="40000"/>
              </a:spcBef>
              <a:buSzPct val="120000"/>
              <a:buFont typeface="Wingdings" panose="05000000000000000000" pitchFamily="2" charset="2"/>
              <a:buChar char="§"/>
            </a:pPr>
            <a:r>
              <a:rPr lang="en-GB" altLang="en-US" smtClean="0">
                <a:sym typeface="Symbol" panose="05050102010706020507" pitchFamily="18" charset="2"/>
              </a:rPr>
              <a:t>No invalid state.</a:t>
            </a:r>
          </a:p>
          <a:p>
            <a:pPr>
              <a:spcBef>
                <a:spcPct val="40000"/>
              </a:spcBef>
              <a:buSzPct val="120000"/>
              <a:buFont typeface="Wingdings" panose="05000000000000000000" pitchFamily="2" charset="2"/>
              <a:buChar char="§"/>
            </a:pPr>
            <a:r>
              <a:rPr lang="en-GB" altLang="en-US" smtClean="0">
                <a:sym typeface="Symbol" panose="05050102010706020507" pitchFamily="18" charset="2"/>
              </a:rPr>
              <a:t>Include a </a:t>
            </a:r>
            <a:r>
              <a:rPr lang="en-GB" altLang="en-US" i="1" smtClean="0">
                <a:sym typeface="Symbol" panose="05050102010706020507" pitchFamily="18" charset="2"/>
              </a:rPr>
              <a:t>toggle</a:t>
            </a:r>
            <a:r>
              <a:rPr lang="en-GB" altLang="en-US" smtClean="0">
                <a:sym typeface="Symbol" panose="05050102010706020507" pitchFamily="18" charset="2"/>
              </a:rPr>
              <a:t> state.</a:t>
            </a:r>
          </a:p>
          <a:p>
            <a:pPr lvl="1">
              <a:buSzPct val="90000"/>
              <a:buFont typeface="Wingdings" panose="05000000000000000000" pitchFamily="2" charset="2"/>
              <a:buChar char="v"/>
            </a:pPr>
            <a:r>
              <a:rPr lang="en-GB" altLang="en-US" i="1" smtClean="0">
                <a:sym typeface="Symbol" panose="05050102010706020507" pitchFamily="18" charset="2"/>
              </a:rPr>
              <a:t>J</a:t>
            </a:r>
            <a:r>
              <a:rPr lang="en-GB" altLang="en-US" smtClean="0">
                <a:sym typeface="Symbol" panose="05050102010706020507" pitchFamily="18" charset="2"/>
              </a:rPr>
              <a:t>=HIGH (and </a:t>
            </a:r>
            <a:r>
              <a:rPr lang="en-GB" altLang="en-US" i="1" smtClean="0">
                <a:sym typeface="Symbol" panose="05050102010706020507" pitchFamily="18" charset="2"/>
              </a:rPr>
              <a:t>K</a:t>
            </a:r>
            <a:r>
              <a:rPr lang="en-GB" altLang="en-US" smtClean="0">
                <a:sym typeface="Symbol" panose="05050102010706020507" pitchFamily="18" charset="2"/>
              </a:rPr>
              <a:t>=LOW) </a:t>
            </a:r>
            <a:r>
              <a:rPr lang="en-GB" altLang="en-US" smtClean="0">
                <a:latin typeface="Wingdings 3" pitchFamily="18" charset="2"/>
                <a:sym typeface="ZapfDingbats" pitchFamily="82" charset="2"/>
              </a:rPr>
              <a:t>a</a:t>
            </a:r>
            <a:r>
              <a:rPr lang="en-GB" altLang="en-US" smtClean="0">
                <a:sym typeface="Symbol" panose="05050102010706020507" pitchFamily="18" charset="2"/>
              </a:rPr>
              <a:t> SET state</a:t>
            </a:r>
          </a:p>
          <a:p>
            <a:pPr lvl="1">
              <a:buSzPct val="90000"/>
              <a:buFont typeface="Wingdings" panose="05000000000000000000" pitchFamily="2" charset="2"/>
              <a:buChar char="v"/>
            </a:pPr>
            <a:r>
              <a:rPr lang="en-GB" altLang="en-US" i="1" smtClean="0">
                <a:sym typeface="Symbol" panose="05050102010706020507" pitchFamily="18" charset="2"/>
              </a:rPr>
              <a:t>K</a:t>
            </a:r>
            <a:r>
              <a:rPr lang="en-GB" altLang="en-US" smtClean="0">
                <a:sym typeface="Symbol" panose="05050102010706020507" pitchFamily="18" charset="2"/>
              </a:rPr>
              <a:t>=HIGH (and </a:t>
            </a:r>
            <a:r>
              <a:rPr lang="en-GB" altLang="en-US" i="1" smtClean="0">
                <a:sym typeface="Symbol" panose="05050102010706020507" pitchFamily="18" charset="2"/>
              </a:rPr>
              <a:t>J</a:t>
            </a:r>
            <a:r>
              <a:rPr lang="en-GB" altLang="en-US" smtClean="0">
                <a:sym typeface="Symbol" panose="05050102010706020507" pitchFamily="18" charset="2"/>
              </a:rPr>
              <a:t>=LOW) </a:t>
            </a:r>
            <a:r>
              <a:rPr lang="en-GB" altLang="en-US" smtClean="0">
                <a:latin typeface="Wingdings 3" pitchFamily="18" charset="2"/>
                <a:sym typeface="ZapfDingbats" pitchFamily="82" charset="2"/>
              </a:rPr>
              <a:t>a</a:t>
            </a:r>
            <a:r>
              <a:rPr lang="en-GB" altLang="en-US" smtClean="0">
                <a:sym typeface="Symbol" panose="05050102010706020507" pitchFamily="18" charset="2"/>
              </a:rPr>
              <a:t> RESET state</a:t>
            </a:r>
          </a:p>
          <a:p>
            <a:pPr lvl="1">
              <a:buSzPct val="90000"/>
              <a:buFont typeface="Wingdings" panose="05000000000000000000" pitchFamily="2" charset="2"/>
              <a:buChar char="v"/>
            </a:pPr>
            <a:r>
              <a:rPr lang="en-GB" altLang="en-US" smtClean="0">
                <a:sym typeface="Symbol" panose="05050102010706020507" pitchFamily="18" charset="2"/>
              </a:rPr>
              <a:t>both inputs LOW </a:t>
            </a:r>
            <a:r>
              <a:rPr lang="en-GB" altLang="en-US" smtClean="0">
                <a:latin typeface="Wingdings 3" pitchFamily="18" charset="2"/>
                <a:sym typeface="ZapfDingbats" pitchFamily="82" charset="2"/>
              </a:rPr>
              <a:t>a</a:t>
            </a:r>
            <a:r>
              <a:rPr lang="en-GB" altLang="en-US" smtClean="0">
                <a:sym typeface="Symbol" panose="05050102010706020507" pitchFamily="18" charset="2"/>
              </a:rPr>
              <a:t> no change</a:t>
            </a:r>
          </a:p>
          <a:p>
            <a:pPr lvl="1">
              <a:buSzPct val="90000"/>
              <a:buFont typeface="Wingdings" panose="05000000000000000000" pitchFamily="2" charset="2"/>
              <a:buChar char="v"/>
            </a:pPr>
            <a:r>
              <a:rPr lang="en-GB" altLang="en-US" smtClean="0">
                <a:sym typeface="Symbol" panose="05050102010706020507" pitchFamily="18" charset="2"/>
              </a:rPr>
              <a:t>both inputs HIGH </a:t>
            </a:r>
            <a:r>
              <a:rPr lang="en-GB" altLang="en-US" smtClean="0">
                <a:latin typeface="Wingdings 3" pitchFamily="18" charset="2"/>
                <a:sym typeface="ZapfDingbats" pitchFamily="82" charset="2"/>
              </a:rPr>
              <a:t>a</a:t>
            </a:r>
            <a:r>
              <a:rPr lang="en-GB" altLang="en-US" smtClean="0">
                <a:sym typeface="Symbol" panose="05050102010706020507" pitchFamily="18" charset="2"/>
              </a:rPr>
              <a:t> toggle</a:t>
            </a:r>
          </a:p>
        </p:txBody>
      </p:sp>
    </p:spTree>
    <p:extLst>
      <p:ext uri="{BB962C8B-B14F-4D97-AF65-F5344CB8AC3E}">
        <p14:creationId xmlns:p14="http://schemas.microsoft.com/office/powerpoint/2010/main" val="202734736"/>
      </p:ext>
    </p:extLst>
  </p:cSld>
  <p:clrMapOvr>
    <a:masterClrMapping/>
  </p:clrMapOvr>
  <p:transition advClick="0"/>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fld id="{B351729C-FF5F-43CB-AD7E-0DDBD4D219F5}" type="slidenum">
              <a:rPr lang="en-US" altLang="en-US" b="0"/>
              <a:pPr/>
              <a:t>78</a:t>
            </a:fld>
            <a:endParaRPr lang="en-US" altLang="en-US" b="0"/>
          </a:p>
        </p:txBody>
      </p:sp>
      <p:sp>
        <p:nvSpPr>
          <p:cNvPr id="7175" name="Rectangle 2"/>
          <p:cNvSpPr>
            <a:spLocks noGrp="1" noChangeArrowheads="1"/>
          </p:cNvSpPr>
          <p:nvPr>
            <p:ph type="title"/>
          </p:nvPr>
        </p:nvSpPr>
        <p:spPr>
          <a:xfrm>
            <a:off x="266701" y="-5558"/>
            <a:ext cx="10515600" cy="1325563"/>
          </a:xfrm>
        </p:spPr>
        <p:txBody>
          <a:bodyPr/>
          <a:lstStyle/>
          <a:p>
            <a:r>
              <a:rPr lang="en-GB" altLang="en-US" b="1" dirty="0" smtClean="0">
                <a:latin typeface="Times New Roman" panose="02020603050405020304" pitchFamily="18" charset="0"/>
              </a:rPr>
              <a:t>J-K Flip-flop</a:t>
            </a:r>
            <a:endParaRPr lang="en-GB" altLang="en-US" dirty="0" smtClean="0"/>
          </a:p>
        </p:txBody>
      </p:sp>
      <p:sp>
        <p:nvSpPr>
          <p:cNvPr id="7176" name="Rectangle 3"/>
          <p:cNvSpPr>
            <a:spLocks noGrp="1" noChangeArrowheads="1"/>
          </p:cNvSpPr>
          <p:nvPr>
            <p:ph type="body" idx="1"/>
          </p:nvPr>
        </p:nvSpPr>
        <p:spPr>
          <a:xfrm>
            <a:off x="2667000" y="1295400"/>
            <a:ext cx="4343400" cy="2895600"/>
          </a:xfrm>
        </p:spPr>
        <p:txBody>
          <a:bodyPr>
            <a:normAutofit fontScale="92500"/>
          </a:bodyPr>
          <a:lstStyle/>
          <a:p>
            <a:pPr>
              <a:spcBef>
                <a:spcPct val="40000"/>
              </a:spcBef>
              <a:buSzPct val="120000"/>
              <a:buFont typeface="Wingdings" panose="05000000000000000000" pitchFamily="2" charset="2"/>
              <a:buChar char="§"/>
            </a:pPr>
            <a:r>
              <a:rPr lang="en-GB" altLang="en-US" dirty="0" smtClean="0">
                <a:sym typeface="Symbol" panose="05050102010706020507" pitchFamily="18" charset="2"/>
              </a:rPr>
              <a:t>J-K flip-flop.</a:t>
            </a:r>
          </a:p>
          <a:p>
            <a:pPr>
              <a:spcBef>
                <a:spcPct val="500000"/>
              </a:spcBef>
              <a:buSzPct val="120000"/>
              <a:buFont typeface="Wingdings" panose="05000000000000000000" pitchFamily="2" charset="2"/>
              <a:buChar char="§"/>
            </a:pPr>
            <a:r>
              <a:rPr lang="en-GB" altLang="en-US" dirty="0" smtClean="0">
                <a:sym typeface="Symbol" panose="05050102010706020507" pitchFamily="18" charset="2"/>
              </a:rPr>
              <a:t>Characteristic table.</a:t>
            </a:r>
          </a:p>
        </p:txBody>
      </p:sp>
      <p:grpSp>
        <p:nvGrpSpPr>
          <p:cNvPr id="7177" name="Group 68"/>
          <p:cNvGrpSpPr>
            <a:grpSpLocks/>
          </p:cNvGrpSpPr>
          <p:nvPr/>
        </p:nvGrpSpPr>
        <p:grpSpPr bwMode="auto">
          <a:xfrm>
            <a:off x="3733801" y="1905000"/>
            <a:ext cx="5072063" cy="1371600"/>
            <a:chOff x="1296" y="1200"/>
            <a:chExt cx="3195" cy="864"/>
          </a:xfrm>
        </p:grpSpPr>
        <p:sp>
          <p:nvSpPr>
            <p:cNvPr id="7189" name="Text Box 5"/>
            <p:cNvSpPr txBox="1">
              <a:spLocks noChangeArrowheads="1"/>
            </p:cNvSpPr>
            <p:nvPr/>
          </p:nvSpPr>
          <p:spPr bwMode="auto">
            <a:xfrm>
              <a:off x="1440" y="120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i="1"/>
                <a:t>J</a:t>
              </a:r>
              <a:endParaRPr lang="en-GB" altLang="en-US"/>
            </a:p>
          </p:txBody>
        </p:sp>
        <p:sp>
          <p:nvSpPr>
            <p:cNvPr id="7190" name="Text Box 6"/>
            <p:cNvSpPr txBox="1">
              <a:spLocks noChangeArrowheads="1"/>
            </p:cNvSpPr>
            <p:nvPr/>
          </p:nvSpPr>
          <p:spPr bwMode="auto">
            <a:xfrm>
              <a:off x="4224" y="1344"/>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i="1"/>
                <a:t>Q</a:t>
              </a:r>
              <a:endParaRPr lang="en-GB" altLang="en-US"/>
            </a:p>
          </p:txBody>
        </p:sp>
        <p:sp>
          <p:nvSpPr>
            <p:cNvPr id="7191" name="Text Box 7"/>
            <p:cNvSpPr txBox="1">
              <a:spLocks noChangeArrowheads="1"/>
            </p:cNvSpPr>
            <p:nvPr/>
          </p:nvSpPr>
          <p:spPr bwMode="auto">
            <a:xfrm>
              <a:off x="4224" y="1776"/>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i="1"/>
                <a:t>Q'</a:t>
              </a:r>
              <a:endParaRPr lang="en-GB" altLang="en-US"/>
            </a:p>
          </p:txBody>
        </p:sp>
        <p:sp>
          <p:nvSpPr>
            <p:cNvPr id="7192" name="Line 8"/>
            <p:cNvSpPr>
              <a:spLocks noChangeShapeType="1"/>
            </p:cNvSpPr>
            <p:nvPr/>
          </p:nvSpPr>
          <p:spPr bwMode="auto">
            <a:xfrm>
              <a:off x="3470" y="1388"/>
              <a:ext cx="208"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3" name="Line 9"/>
            <p:cNvSpPr>
              <a:spLocks noChangeShapeType="1"/>
            </p:cNvSpPr>
            <p:nvPr/>
          </p:nvSpPr>
          <p:spPr bwMode="auto">
            <a:xfrm>
              <a:off x="3466" y="1920"/>
              <a:ext cx="217"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4" name="Line 10"/>
            <p:cNvSpPr>
              <a:spLocks noChangeShapeType="1"/>
            </p:cNvSpPr>
            <p:nvPr/>
          </p:nvSpPr>
          <p:spPr bwMode="auto">
            <a:xfrm>
              <a:off x="3581" y="1511"/>
              <a:ext cx="97"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5" name="Line 11"/>
            <p:cNvSpPr>
              <a:spLocks noChangeShapeType="1"/>
            </p:cNvSpPr>
            <p:nvPr/>
          </p:nvSpPr>
          <p:spPr bwMode="auto">
            <a:xfrm>
              <a:off x="3581" y="1795"/>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6" name="Line 12"/>
            <p:cNvSpPr>
              <a:spLocks noChangeShapeType="1"/>
            </p:cNvSpPr>
            <p:nvPr/>
          </p:nvSpPr>
          <p:spPr bwMode="auto">
            <a:xfrm rot="5400000">
              <a:off x="3540" y="1552"/>
              <a:ext cx="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7" name="Line 13"/>
            <p:cNvSpPr>
              <a:spLocks noChangeShapeType="1"/>
            </p:cNvSpPr>
            <p:nvPr/>
          </p:nvSpPr>
          <p:spPr bwMode="auto">
            <a:xfrm rot="5400000">
              <a:off x="3540" y="1755"/>
              <a:ext cx="8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8" name="Line 14"/>
            <p:cNvSpPr>
              <a:spLocks noChangeShapeType="1"/>
            </p:cNvSpPr>
            <p:nvPr/>
          </p:nvSpPr>
          <p:spPr bwMode="auto">
            <a:xfrm>
              <a:off x="3986" y="1451"/>
              <a:ext cx="2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9" name="Line 15"/>
            <p:cNvSpPr>
              <a:spLocks noChangeShapeType="1"/>
            </p:cNvSpPr>
            <p:nvPr/>
          </p:nvSpPr>
          <p:spPr bwMode="auto">
            <a:xfrm>
              <a:off x="3986" y="1858"/>
              <a:ext cx="2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00" name="Line 16"/>
            <p:cNvSpPr>
              <a:spLocks noChangeShapeType="1"/>
            </p:cNvSpPr>
            <p:nvPr/>
          </p:nvSpPr>
          <p:spPr bwMode="auto">
            <a:xfrm rot="16200000" flipH="1">
              <a:off x="3944" y="1900"/>
              <a:ext cx="319"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01" name="Line 17"/>
            <p:cNvSpPr>
              <a:spLocks noChangeShapeType="1"/>
            </p:cNvSpPr>
            <p:nvPr/>
          </p:nvSpPr>
          <p:spPr bwMode="auto">
            <a:xfrm rot="5400000">
              <a:off x="3930" y="1387"/>
              <a:ext cx="363"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02" name="Line 18"/>
            <p:cNvSpPr>
              <a:spLocks noChangeShapeType="1"/>
            </p:cNvSpPr>
            <p:nvPr/>
          </p:nvSpPr>
          <p:spPr bwMode="auto">
            <a:xfrm>
              <a:off x="3576" y="1590"/>
              <a:ext cx="528"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03" name="Line 19"/>
            <p:cNvSpPr>
              <a:spLocks noChangeShapeType="1"/>
            </p:cNvSpPr>
            <p:nvPr/>
          </p:nvSpPr>
          <p:spPr bwMode="auto">
            <a:xfrm flipH="1">
              <a:off x="3577" y="1567"/>
              <a:ext cx="527"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04" name="Oval 20"/>
            <p:cNvSpPr>
              <a:spLocks noChangeArrowheads="1"/>
            </p:cNvSpPr>
            <p:nvPr/>
          </p:nvSpPr>
          <p:spPr bwMode="auto">
            <a:xfrm>
              <a:off x="4077" y="1839"/>
              <a:ext cx="48" cy="40"/>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7205" name="Oval 21"/>
            <p:cNvSpPr>
              <a:spLocks noChangeArrowheads="1"/>
            </p:cNvSpPr>
            <p:nvPr/>
          </p:nvSpPr>
          <p:spPr bwMode="auto">
            <a:xfrm>
              <a:off x="4086" y="1438"/>
              <a:ext cx="48" cy="40"/>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nvGrpSpPr>
            <p:cNvPr id="7206" name="Group 22"/>
            <p:cNvGrpSpPr>
              <a:grpSpLocks/>
            </p:cNvGrpSpPr>
            <p:nvPr/>
          </p:nvGrpSpPr>
          <p:grpSpPr bwMode="auto">
            <a:xfrm>
              <a:off x="3680" y="1355"/>
              <a:ext cx="307" cy="203"/>
              <a:chOff x="1872" y="3824"/>
              <a:chExt cx="369" cy="240"/>
            </a:xfrm>
          </p:grpSpPr>
          <p:sp>
            <p:nvSpPr>
              <p:cNvPr id="7245" name="Freeform 23"/>
              <p:cNvSpPr>
                <a:spLocks/>
              </p:cNvSpPr>
              <p:nvPr/>
            </p:nvSpPr>
            <p:spPr bwMode="auto">
              <a:xfrm>
                <a:off x="1935" y="3824"/>
                <a:ext cx="44" cy="240"/>
              </a:xfrm>
              <a:custGeom>
                <a:avLst/>
                <a:gdLst>
                  <a:gd name="T0" fmla="*/ 0 w 288"/>
                  <a:gd name="T1" fmla="*/ 0 h 864"/>
                  <a:gd name="T2" fmla="*/ 288 w 288"/>
                  <a:gd name="T3" fmla="*/ 432 h 864"/>
                  <a:gd name="T4" fmla="*/ 0 w 288"/>
                  <a:gd name="T5" fmla="*/ 864 h 864"/>
                  <a:gd name="T6" fmla="*/ 0 60000 65536"/>
                  <a:gd name="T7" fmla="*/ 0 60000 65536"/>
                  <a:gd name="T8" fmla="*/ 0 60000 65536"/>
                  <a:gd name="T9" fmla="*/ 0 w 288"/>
                  <a:gd name="T10" fmla="*/ 0 h 864"/>
                  <a:gd name="T11" fmla="*/ 288 w 288"/>
                  <a:gd name="T12" fmla="*/ 864 h 864"/>
                </a:gdLst>
                <a:ahLst/>
                <a:cxnLst>
                  <a:cxn ang="T6">
                    <a:pos x="T0" y="T1"/>
                  </a:cxn>
                  <a:cxn ang="T7">
                    <a:pos x="T2" y="T3"/>
                  </a:cxn>
                  <a:cxn ang="T8">
                    <a:pos x="T4" y="T5"/>
                  </a:cxn>
                </a:cxnLst>
                <a:rect l="T9" t="T10" r="T11" b="T12"/>
                <a:pathLst>
                  <a:path w="288" h="864">
                    <a:moveTo>
                      <a:pt x="0" y="0"/>
                    </a:moveTo>
                    <a:cubicBezTo>
                      <a:pt x="144" y="144"/>
                      <a:pt x="288" y="288"/>
                      <a:pt x="288" y="432"/>
                    </a:cubicBezTo>
                    <a:cubicBezTo>
                      <a:pt x="288" y="576"/>
                      <a:pt x="48" y="792"/>
                      <a:pt x="0" y="864"/>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46" name="Line 24"/>
              <p:cNvSpPr>
                <a:spLocks noChangeShapeType="1"/>
              </p:cNvSpPr>
              <p:nvPr/>
            </p:nvSpPr>
            <p:spPr bwMode="auto">
              <a:xfrm>
                <a:off x="1935" y="3824"/>
                <a:ext cx="109"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7" name="Line 25"/>
              <p:cNvSpPr>
                <a:spLocks noChangeShapeType="1"/>
              </p:cNvSpPr>
              <p:nvPr/>
            </p:nvSpPr>
            <p:spPr bwMode="auto">
              <a:xfrm>
                <a:off x="1935" y="4064"/>
                <a:ext cx="109"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8" name="Freeform 26"/>
              <p:cNvSpPr>
                <a:spLocks/>
              </p:cNvSpPr>
              <p:nvPr/>
            </p:nvSpPr>
            <p:spPr bwMode="auto">
              <a:xfrm>
                <a:off x="2044" y="3824"/>
                <a:ext cx="197" cy="131"/>
              </a:xfrm>
              <a:custGeom>
                <a:avLst/>
                <a:gdLst>
                  <a:gd name="T0" fmla="*/ 0 w 576"/>
                  <a:gd name="T1" fmla="*/ 0 h 432"/>
                  <a:gd name="T2" fmla="*/ 432 w 576"/>
                  <a:gd name="T3" fmla="*/ 144 h 432"/>
                  <a:gd name="T4" fmla="*/ 576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49" name="Freeform 27"/>
              <p:cNvSpPr>
                <a:spLocks/>
              </p:cNvSpPr>
              <p:nvPr/>
            </p:nvSpPr>
            <p:spPr bwMode="auto">
              <a:xfrm flipV="1">
                <a:off x="2044" y="3933"/>
                <a:ext cx="197" cy="131"/>
              </a:xfrm>
              <a:custGeom>
                <a:avLst/>
                <a:gdLst>
                  <a:gd name="T0" fmla="*/ 0 w 576"/>
                  <a:gd name="T1" fmla="*/ 0 h 432"/>
                  <a:gd name="T2" fmla="*/ 432 w 576"/>
                  <a:gd name="T3" fmla="*/ 144 h 432"/>
                  <a:gd name="T4" fmla="*/ 576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50" name="Oval 28"/>
              <p:cNvSpPr>
                <a:spLocks noChangeArrowheads="1"/>
              </p:cNvSpPr>
              <p:nvPr/>
            </p:nvSpPr>
            <p:spPr bwMode="auto">
              <a:xfrm>
                <a:off x="1872" y="3840"/>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7251" name="Oval 29"/>
              <p:cNvSpPr>
                <a:spLocks noChangeArrowheads="1"/>
              </p:cNvSpPr>
              <p:nvPr/>
            </p:nvSpPr>
            <p:spPr bwMode="auto">
              <a:xfrm>
                <a:off x="1872" y="3984"/>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grpSp>
          <p:nvGrpSpPr>
            <p:cNvPr id="7207" name="Group 30"/>
            <p:cNvGrpSpPr>
              <a:grpSpLocks/>
            </p:cNvGrpSpPr>
            <p:nvPr/>
          </p:nvGrpSpPr>
          <p:grpSpPr bwMode="auto">
            <a:xfrm>
              <a:off x="3673" y="1761"/>
              <a:ext cx="307" cy="203"/>
              <a:chOff x="1872" y="3824"/>
              <a:chExt cx="369" cy="240"/>
            </a:xfrm>
          </p:grpSpPr>
          <p:sp>
            <p:nvSpPr>
              <p:cNvPr id="7238" name="Freeform 31"/>
              <p:cNvSpPr>
                <a:spLocks/>
              </p:cNvSpPr>
              <p:nvPr/>
            </p:nvSpPr>
            <p:spPr bwMode="auto">
              <a:xfrm>
                <a:off x="1935" y="3824"/>
                <a:ext cx="44" cy="240"/>
              </a:xfrm>
              <a:custGeom>
                <a:avLst/>
                <a:gdLst>
                  <a:gd name="T0" fmla="*/ 0 w 288"/>
                  <a:gd name="T1" fmla="*/ 0 h 864"/>
                  <a:gd name="T2" fmla="*/ 288 w 288"/>
                  <a:gd name="T3" fmla="*/ 432 h 864"/>
                  <a:gd name="T4" fmla="*/ 0 w 288"/>
                  <a:gd name="T5" fmla="*/ 864 h 864"/>
                  <a:gd name="T6" fmla="*/ 0 60000 65536"/>
                  <a:gd name="T7" fmla="*/ 0 60000 65536"/>
                  <a:gd name="T8" fmla="*/ 0 60000 65536"/>
                  <a:gd name="T9" fmla="*/ 0 w 288"/>
                  <a:gd name="T10" fmla="*/ 0 h 864"/>
                  <a:gd name="T11" fmla="*/ 288 w 288"/>
                  <a:gd name="T12" fmla="*/ 864 h 864"/>
                </a:gdLst>
                <a:ahLst/>
                <a:cxnLst>
                  <a:cxn ang="T6">
                    <a:pos x="T0" y="T1"/>
                  </a:cxn>
                  <a:cxn ang="T7">
                    <a:pos x="T2" y="T3"/>
                  </a:cxn>
                  <a:cxn ang="T8">
                    <a:pos x="T4" y="T5"/>
                  </a:cxn>
                </a:cxnLst>
                <a:rect l="T9" t="T10" r="T11" b="T12"/>
                <a:pathLst>
                  <a:path w="288" h="864">
                    <a:moveTo>
                      <a:pt x="0" y="0"/>
                    </a:moveTo>
                    <a:cubicBezTo>
                      <a:pt x="144" y="144"/>
                      <a:pt x="288" y="288"/>
                      <a:pt x="288" y="432"/>
                    </a:cubicBezTo>
                    <a:cubicBezTo>
                      <a:pt x="288" y="576"/>
                      <a:pt x="48" y="792"/>
                      <a:pt x="0" y="864"/>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39" name="Line 32"/>
              <p:cNvSpPr>
                <a:spLocks noChangeShapeType="1"/>
              </p:cNvSpPr>
              <p:nvPr/>
            </p:nvSpPr>
            <p:spPr bwMode="auto">
              <a:xfrm>
                <a:off x="1935" y="3824"/>
                <a:ext cx="109"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0" name="Line 33"/>
              <p:cNvSpPr>
                <a:spLocks noChangeShapeType="1"/>
              </p:cNvSpPr>
              <p:nvPr/>
            </p:nvSpPr>
            <p:spPr bwMode="auto">
              <a:xfrm>
                <a:off x="1935" y="4064"/>
                <a:ext cx="109"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1" name="Freeform 34"/>
              <p:cNvSpPr>
                <a:spLocks/>
              </p:cNvSpPr>
              <p:nvPr/>
            </p:nvSpPr>
            <p:spPr bwMode="auto">
              <a:xfrm>
                <a:off x="2044" y="3824"/>
                <a:ext cx="197" cy="131"/>
              </a:xfrm>
              <a:custGeom>
                <a:avLst/>
                <a:gdLst>
                  <a:gd name="T0" fmla="*/ 0 w 576"/>
                  <a:gd name="T1" fmla="*/ 0 h 432"/>
                  <a:gd name="T2" fmla="*/ 432 w 576"/>
                  <a:gd name="T3" fmla="*/ 144 h 432"/>
                  <a:gd name="T4" fmla="*/ 576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42" name="Freeform 35"/>
              <p:cNvSpPr>
                <a:spLocks/>
              </p:cNvSpPr>
              <p:nvPr/>
            </p:nvSpPr>
            <p:spPr bwMode="auto">
              <a:xfrm flipV="1">
                <a:off x="2044" y="3933"/>
                <a:ext cx="197" cy="131"/>
              </a:xfrm>
              <a:custGeom>
                <a:avLst/>
                <a:gdLst>
                  <a:gd name="T0" fmla="*/ 0 w 576"/>
                  <a:gd name="T1" fmla="*/ 0 h 432"/>
                  <a:gd name="T2" fmla="*/ 432 w 576"/>
                  <a:gd name="T3" fmla="*/ 144 h 432"/>
                  <a:gd name="T4" fmla="*/ 576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43" name="Oval 36"/>
              <p:cNvSpPr>
                <a:spLocks noChangeArrowheads="1"/>
              </p:cNvSpPr>
              <p:nvPr/>
            </p:nvSpPr>
            <p:spPr bwMode="auto">
              <a:xfrm>
                <a:off x="1872" y="3840"/>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7244" name="Oval 37"/>
              <p:cNvSpPr>
                <a:spLocks noChangeArrowheads="1"/>
              </p:cNvSpPr>
              <p:nvPr/>
            </p:nvSpPr>
            <p:spPr bwMode="auto">
              <a:xfrm>
                <a:off x="1872" y="3984"/>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grpSp>
          <p:nvGrpSpPr>
            <p:cNvPr id="7208" name="Group 38"/>
            <p:cNvGrpSpPr>
              <a:grpSpLocks/>
            </p:cNvGrpSpPr>
            <p:nvPr/>
          </p:nvGrpSpPr>
          <p:grpSpPr bwMode="auto">
            <a:xfrm>
              <a:off x="3125" y="1296"/>
              <a:ext cx="338" cy="193"/>
              <a:chOff x="1648" y="1680"/>
              <a:chExt cx="406" cy="228"/>
            </a:xfrm>
          </p:grpSpPr>
          <p:sp>
            <p:nvSpPr>
              <p:cNvPr id="7236" name="Oval 39"/>
              <p:cNvSpPr>
                <a:spLocks noChangeArrowheads="1"/>
              </p:cNvSpPr>
              <p:nvPr/>
            </p:nvSpPr>
            <p:spPr bwMode="auto">
              <a:xfrm>
                <a:off x="1976" y="1750"/>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7237" name="AutoShape 40"/>
              <p:cNvSpPr>
                <a:spLocks noChangeArrowheads="1"/>
              </p:cNvSpPr>
              <p:nvPr/>
            </p:nvSpPr>
            <p:spPr bwMode="auto">
              <a:xfrm>
                <a:off x="1648" y="1680"/>
                <a:ext cx="313" cy="228"/>
              </a:xfrm>
              <a:prstGeom prst="flowChartDelay">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grpSp>
          <p:nvGrpSpPr>
            <p:cNvPr id="7209" name="Group 41"/>
            <p:cNvGrpSpPr>
              <a:grpSpLocks/>
            </p:cNvGrpSpPr>
            <p:nvPr/>
          </p:nvGrpSpPr>
          <p:grpSpPr bwMode="auto">
            <a:xfrm>
              <a:off x="3125" y="1823"/>
              <a:ext cx="338" cy="193"/>
              <a:chOff x="1648" y="2304"/>
              <a:chExt cx="406" cy="228"/>
            </a:xfrm>
          </p:grpSpPr>
          <p:sp>
            <p:nvSpPr>
              <p:cNvPr id="7234" name="Oval 42"/>
              <p:cNvSpPr>
                <a:spLocks noChangeArrowheads="1"/>
              </p:cNvSpPr>
              <p:nvPr/>
            </p:nvSpPr>
            <p:spPr bwMode="auto">
              <a:xfrm>
                <a:off x="1976" y="2374"/>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7235" name="AutoShape 43"/>
              <p:cNvSpPr>
                <a:spLocks noChangeArrowheads="1"/>
              </p:cNvSpPr>
              <p:nvPr/>
            </p:nvSpPr>
            <p:spPr bwMode="auto">
              <a:xfrm>
                <a:off x="1648" y="2304"/>
                <a:ext cx="313" cy="228"/>
              </a:xfrm>
              <a:prstGeom prst="flowChartDelay">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sp>
          <p:nvSpPr>
            <p:cNvPr id="7210" name="Line 44"/>
            <p:cNvSpPr>
              <a:spLocks noChangeShapeType="1"/>
            </p:cNvSpPr>
            <p:nvPr/>
          </p:nvSpPr>
          <p:spPr bwMode="auto">
            <a:xfrm>
              <a:off x="1646" y="1326"/>
              <a:ext cx="1470"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11" name="Line 45"/>
            <p:cNvSpPr>
              <a:spLocks noChangeShapeType="1"/>
            </p:cNvSpPr>
            <p:nvPr/>
          </p:nvSpPr>
          <p:spPr bwMode="auto">
            <a:xfrm flipV="1">
              <a:off x="1660" y="1986"/>
              <a:ext cx="1475"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12" name="Line 46"/>
            <p:cNvSpPr>
              <a:spLocks noChangeShapeType="1"/>
            </p:cNvSpPr>
            <p:nvPr/>
          </p:nvSpPr>
          <p:spPr bwMode="auto">
            <a:xfrm>
              <a:off x="3045" y="1458"/>
              <a:ext cx="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13" name="Line 47"/>
            <p:cNvSpPr>
              <a:spLocks noChangeShapeType="1"/>
            </p:cNvSpPr>
            <p:nvPr/>
          </p:nvSpPr>
          <p:spPr bwMode="auto">
            <a:xfrm>
              <a:off x="3045" y="1864"/>
              <a:ext cx="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14" name="Line 48"/>
            <p:cNvSpPr>
              <a:spLocks noChangeShapeType="1"/>
            </p:cNvSpPr>
            <p:nvPr/>
          </p:nvSpPr>
          <p:spPr bwMode="auto">
            <a:xfrm rot="5400000">
              <a:off x="2842" y="1661"/>
              <a:ext cx="40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15" name="Line 49"/>
            <p:cNvSpPr>
              <a:spLocks noChangeShapeType="1"/>
            </p:cNvSpPr>
            <p:nvPr/>
          </p:nvSpPr>
          <p:spPr bwMode="auto">
            <a:xfrm>
              <a:off x="2745" y="1657"/>
              <a:ext cx="310"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16" name="Oval 50"/>
            <p:cNvSpPr>
              <a:spLocks noChangeArrowheads="1"/>
            </p:cNvSpPr>
            <p:nvPr/>
          </p:nvSpPr>
          <p:spPr bwMode="auto">
            <a:xfrm>
              <a:off x="3026" y="1647"/>
              <a:ext cx="48" cy="39"/>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7217" name="Text Box 51"/>
            <p:cNvSpPr txBox="1">
              <a:spLocks noChangeArrowheads="1"/>
            </p:cNvSpPr>
            <p:nvPr/>
          </p:nvSpPr>
          <p:spPr bwMode="auto">
            <a:xfrm>
              <a:off x="1296" y="1584"/>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i="1"/>
                <a:t>CLK</a:t>
              </a:r>
              <a:endParaRPr lang="en-GB" altLang="en-US"/>
            </a:p>
          </p:txBody>
        </p:sp>
        <p:sp>
          <p:nvSpPr>
            <p:cNvPr id="7218" name="Rectangle 52"/>
            <p:cNvSpPr>
              <a:spLocks noChangeArrowheads="1"/>
            </p:cNvSpPr>
            <p:nvPr/>
          </p:nvSpPr>
          <p:spPr bwMode="auto">
            <a:xfrm>
              <a:off x="2112" y="1440"/>
              <a:ext cx="624" cy="43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7219" name="Text Box 53"/>
            <p:cNvSpPr txBox="1">
              <a:spLocks noChangeArrowheads="1"/>
            </p:cNvSpPr>
            <p:nvPr/>
          </p:nvSpPr>
          <p:spPr bwMode="auto">
            <a:xfrm>
              <a:off x="2064" y="1440"/>
              <a:ext cx="672"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lgn="ctr">
                <a:lnSpc>
                  <a:spcPct val="90000"/>
                </a:lnSpc>
                <a:spcBef>
                  <a:spcPct val="0"/>
                </a:spcBef>
              </a:pPr>
              <a:r>
                <a:rPr lang="en-US" altLang="en-US"/>
                <a:t>Pulse transition detector</a:t>
              </a:r>
            </a:p>
          </p:txBody>
        </p:sp>
        <p:sp>
          <p:nvSpPr>
            <p:cNvPr id="7220" name="Text Box 54"/>
            <p:cNvSpPr txBox="1">
              <a:spLocks noChangeArrowheads="1"/>
            </p:cNvSpPr>
            <p:nvPr/>
          </p:nvSpPr>
          <p:spPr bwMode="auto">
            <a:xfrm>
              <a:off x="1440" y="187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i="1"/>
                <a:t>K</a:t>
              </a:r>
              <a:endParaRPr lang="en-GB" altLang="en-US"/>
            </a:p>
          </p:txBody>
        </p:sp>
        <p:sp>
          <p:nvSpPr>
            <p:cNvPr id="7221" name="Line 55"/>
            <p:cNvSpPr>
              <a:spLocks noChangeShapeType="1"/>
            </p:cNvSpPr>
            <p:nvPr/>
          </p:nvSpPr>
          <p:spPr bwMode="auto">
            <a:xfrm flipV="1">
              <a:off x="1632" y="1680"/>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7222" name="Group 56"/>
            <p:cNvGrpSpPr>
              <a:grpSpLocks/>
            </p:cNvGrpSpPr>
            <p:nvPr/>
          </p:nvGrpSpPr>
          <p:grpSpPr bwMode="auto">
            <a:xfrm>
              <a:off x="1632" y="1536"/>
              <a:ext cx="336" cy="96"/>
              <a:chOff x="2064" y="2496"/>
              <a:chExt cx="336" cy="96"/>
            </a:xfrm>
          </p:grpSpPr>
          <p:sp>
            <p:nvSpPr>
              <p:cNvPr id="7229" name="Line 57"/>
              <p:cNvSpPr>
                <a:spLocks noChangeShapeType="1"/>
              </p:cNvSpPr>
              <p:nvPr/>
            </p:nvSpPr>
            <p:spPr bwMode="auto">
              <a:xfrm>
                <a:off x="2064" y="2592"/>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30" name="Line 58"/>
              <p:cNvSpPr>
                <a:spLocks noChangeShapeType="1"/>
              </p:cNvSpPr>
              <p:nvPr/>
            </p:nvSpPr>
            <p:spPr bwMode="auto">
              <a:xfrm>
                <a:off x="2160" y="2496"/>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31" name="Line 59"/>
              <p:cNvSpPr>
                <a:spLocks noChangeShapeType="1"/>
              </p:cNvSpPr>
              <p:nvPr/>
            </p:nvSpPr>
            <p:spPr bwMode="auto">
              <a:xfrm>
                <a:off x="2304" y="2592"/>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32" name="Line 60"/>
              <p:cNvSpPr>
                <a:spLocks noChangeShapeType="1"/>
              </p:cNvSpPr>
              <p:nvPr/>
            </p:nvSpPr>
            <p:spPr bwMode="auto">
              <a:xfrm rot="5400000">
                <a:off x="2112" y="2544"/>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33" name="Line 61"/>
              <p:cNvSpPr>
                <a:spLocks noChangeShapeType="1"/>
              </p:cNvSpPr>
              <p:nvPr/>
            </p:nvSpPr>
            <p:spPr bwMode="auto">
              <a:xfrm rot="5400000">
                <a:off x="2256" y="2544"/>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223" name="Line 62"/>
            <p:cNvSpPr>
              <a:spLocks noChangeShapeType="1"/>
            </p:cNvSpPr>
            <p:nvPr/>
          </p:nvSpPr>
          <p:spPr bwMode="auto">
            <a:xfrm flipV="1">
              <a:off x="2928" y="1200"/>
              <a:ext cx="1200"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24" name="Line 63"/>
            <p:cNvSpPr>
              <a:spLocks noChangeShapeType="1"/>
            </p:cNvSpPr>
            <p:nvPr/>
          </p:nvSpPr>
          <p:spPr bwMode="auto">
            <a:xfrm flipV="1">
              <a:off x="2976" y="2063"/>
              <a:ext cx="1125"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25" name="Line 64"/>
            <p:cNvSpPr>
              <a:spLocks noChangeShapeType="1"/>
            </p:cNvSpPr>
            <p:nvPr/>
          </p:nvSpPr>
          <p:spPr bwMode="auto">
            <a:xfrm rot="5400000">
              <a:off x="2640" y="1728"/>
              <a:ext cx="6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26" name="Line 65"/>
            <p:cNvSpPr>
              <a:spLocks noChangeShapeType="1"/>
            </p:cNvSpPr>
            <p:nvPr/>
          </p:nvSpPr>
          <p:spPr bwMode="auto">
            <a:xfrm flipV="1">
              <a:off x="2976" y="1392"/>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27" name="Line 66"/>
            <p:cNvSpPr>
              <a:spLocks noChangeShapeType="1"/>
            </p:cNvSpPr>
            <p:nvPr/>
          </p:nvSpPr>
          <p:spPr bwMode="auto">
            <a:xfrm>
              <a:off x="2928" y="1920"/>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228" name="Line 67"/>
            <p:cNvSpPr>
              <a:spLocks noChangeShapeType="1"/>
            </p:cNvSpPr>
            <p:nvPr/>
          </p:nvSpPr>
          <p:spPr bwMode="auto">
            <a:xfrm rot="5400000">
              <a:off x="2568" y="1560"/>
              <a:ext cx="72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178" name="Group 73"/>
          <p:cNvGrpSpPr>
            <a:grpSpLocks/>
          </p:cNvGrpSpPr>
          <p:nvPr/>
        </p:nvGrpSpPr>
        <p:grpSpPr bwMode="auto">
          <a:xfrm>
            <a:off x="3276600" y="4114800"/>
            <a:ext cx="3581400" cy="1530350"/>
            <a:chOff x="1200" y="2496"/>
            <a:chExt cx="2256" cy="964"/>
          </a:xfrm>
        </p:grpSpPr>
        <p:graphicFrame>
          <p:nvGraphicFramePr>
            <p:cNvPr id="7171" name="Object 70"/>
            <p:cNvGraphicFramePr>
              <a:graphicFrameLocks noChangeAspect="1"/>
            </p:cNvGraphicFramePr>
            <p:nvPr/>
          </p:nvGraphicFramePr>
          <p:xfrm>
            <a:off x="1200" y="2499"/>
            <a:ext cx="2219" cy="961"/>
          </p:xfrm>
          <a:graphic>
            <a:graphicData uri="http://schemas.openxmlformats.org/presentationml/2006/ole">
              <mc:AlternateContent xmlns:mc="http://schemas.openxmlformats.org/markup-compatibility/2006">
                <mc:Choice xmlns:v="urn:schemas-microsoft-com:vml" Requires="v">
                  <p:oleObj spid="_x0000_s14426" name="Document" r:id="rId3" imgW="3534480" imgH="1528560" progId="Word.Document.8">
                    <p:embed/>
                  </p:oleObj>
                </mc:Choice>
                <mc:Fallback>
                  <p:oleObj name="Document" r:id="rId3" imgW="3534480" imgH="1528560" progId="Word.Document.8">
                    <p:embed/>
                    <p:pic>
                      <p:nvPicPr>
                        <p:cNvPr id="7171" name="Object 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 y="2499"/>
                          <a:ext cx="2219" cy="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87" name="Line 71"/>
            <p:cNvSpPr>
              <a:spLocks noChangeShapeType="1"/>
            </p:cNvSpPr>
            <p:nvPr/>
          </p:nvSpPr>
          <p:spPr bwMode="auto">
            <a:xfrm>
              <a:off x="1248" y="2688"/>
              <a:ext cx="22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88" name="Line 72"/>
            <p:cNvSpPr>
              <a:spLocks noChangeShapeType="1"/>
            </p:cNvSpPr>
            <p:nvPr/>
          </p:nvSpPr>
          <p:spPr bwMode="auto">
            <a:xfrm rot="5400000">
              <a:off x="1776" y="2928"/>
              <a:ext cx="8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7179" name="Group 79"/>
          <p:cNvGrpSpPr>
            <a:grpSpLocks/>
          </p:cNvGrpSpPr>
          <p:nvPr/>
        </p:nvGrpSpPr>
        <p:grpSpPr bwMode="auto">
          <a:xfrm>
            <a:off x="7467600" y="3810001"/>
            <a:ext cx="2166938" cy="2532063"/>
            <a:chOff x="3744" y="2400"/>
            <a:chExt cx="1365" cy="1595"/>
          </a:xfrm>
        </p:grpSpPr>
        <p:graphicFrame>
          <p:nvGraphicFramePr>
            <p:cNvPr id="7170" name="Object 76"/>
            <p:cNvGraphicFramePr>
              <a:graphicFrameLocks noChangeAspect="1"/>
            </p:cNvGraphicFramePr>
            <p:nvPr/>
          </p:nvGraphicFramePr>
          <p:xfrm>
            <a:off x="3744" y="2400"/>
            <a:ext cx="1365" cy="1595"/>
          </p:xfrm>
          <a:graphic>
            <a:graphicData uri="http://schemas.openxmlformats.org/presentationml/2006/ole">
              <mc:AlternateContent xmlns:mc="http://schemas.openxmlformats.org/markup-compatibility/2006">
                <mc:Choice xmlns:v="urn:schemas-microsoft-com:vml" Requires="v">
                  <p:oleObj spid="_x0000_s14427" name="Document" r:id="rId5" imgW="2169000" imgH="2534400" progId="Word.Document.8">
                    <p:embed/>
                  </p:oleObj>
                </mc:Choice>
                <mc:Fallback>
                  <p:oleObj name="Document" r:id="rId5" imgW="2169000" imgH="2534400" progId="Word.Document.8">
                    <p:embed/>
                    <p:pic>
                      <p:nvPicPr>
                        <p:cNvPr id="7170" name="Object 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4" y="2400"/>
                          <a:ext cx="1365" cy="15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85" name="Line 77"/>
            <p:cNvSpPr>
              <a:spLocks noChangeShapeType="1"/>
            </p:cNvSpPr>
            <p:nvPr/>
          </p:nvSpPr>
          <p:spPr bwMode="auto">
            <a:xfrm>
              <a:off x="3840" y="2592"/>
              <a:ext cx="11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186" name="Line 78"/>
            <p:cNvSpPr>
              <a:spLocks noChangeShapeType="1"/>
            </p:cNvSpPr>
            <p:nvPr/>
          </p:nvSpPr>
          <p:spPr bwMode="auto">
            <a:xfrm rot="5400000">
              <a:off x="3720" y="3144"/>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7180" name="Text Box 80"/>
          <p:cNvSpPr txBox="1">
            <a:spLocks noChangeArrowheads="1"/>
          </p:cNvSpPr>
          <p:nvPr/>
        </p:nvSpPr>
        <p:spPr bwMode="auto">
          <a:xfrm>
            <a:off x="4876800" y="5638801"/>
            <a:ext cx="2438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US" altLang="en-US" sz="1800" b="0" i="1"/>
              <a:t>Q(t+1)</a:t>
            </a:r>
            <a:r>
              <a:rPr lang="en-US" altLang="en-US" sz="1800" b="0"/>
              <a:t> = </a:t>
            </a:r>
            <a:r>
              <a:rPr lang="en-US" altLang="en-US" sz="1800" b="0" i="1"/>
              <a:t>J.Q'</a:t>
            </a:r>
            <a:r>
              <a:rPr lang="en-US" altLang="en-US" sz="1800" b="0"/>
              <a:t> + </a:t>
            </a:r>
            <a:r>
              <a:rPr lang="en-US" altLang="en-US" sz="1800" b="0" i="1"/>
              <a:t>K'.Q</a:t>
            </a:r>
            <a:endParaRPr lang="en-US" altLang="en-US" sz="1800" b="0"/>
          </a:p>
        </p:txBody>
      </p:sp>
    </p:spTree>
    <p:extLst>
      <p:ext uri="{BB962C8B-B14F-4D97-AF65-F5344CB8AC3E}">
        <p14:creationId xmlns:p14="http://schemas.microsoft.com/office/powerpoint/2010/main" val="1192157145"/>
      </p:ext>
    </p:extLst>
  </p:cSld>
  <p:clrMapOvr>
    <a:masterClrMapping/>
  </p:clrMapOvr>
  <p:transition advClick="0"/>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9" name="Rectangle 2"/>
          <p:cNvSpPr>
            <a:spLocks noGrp="1" noChangeArrowheads="1"/>
          </p:cNvSpPr>
          <p:nvPr>
            <p:ph type="title"/>
          </p:nvPr>
        </p:nvSpPr>
        <p:spPr>
          <a:xfrm>
            <a:off x="367171" y="125943"/>
            <a:ext cx="10515600" cy="1325563"/>
          </a:xfrm>
        </p:spPr>
        <p:txBody>
          <a:bodyPr/>
          <a:lstStyle/>
          <a:p>
            <a:r>
              <a:rPr lang="en-GB" altLang="en-US" b="1" dirty="0" smtClean="0">
                <a:latin typeface="Times New Roman" panose="02020603050405020304" pitchFamily="18" charset="0"/>
              </a:rPr>
              <a:t>T Flip-flop</a:t>
            </a:r>
            <a:endParaRPr lang="en-GB" altLang="en-US" dirty="0" smtClean="0"/>
          </a:p>
        </p:txBody>
      </p:sp>
      <p:sp>
        <p:nvSpPr>
          <p:cNvPr id="8200" name="Rectangle 3"/>
          <p:cNvSpPr>
            <a:spLocks noGrp="1" noChangeArrowheads="1"/>
          </p:cNvSpPr>
          <p:nvPr>
            <p:ph type="body" idx="1"/>
          </p:nvPr>
        </p:nvSpPr>
        <p:spPr>
          <a:xfrm>
            <a:off x="2667000" y="1295400"/>
            <a:ext cx="7772400" cy="3352800"/>
          </a:xfrm>
        </p:spPr>
        <p:txBody>
          <a:bodyPr>
            <a:normAutofit lnSpcReduction="10000"/>
          </a:bodyPr>
          <a:lstStyle/>
          <a:p>
            <a:pPr>
              <a:spcBef>
                <a:spcPct val="40000"/>
              </a:spcBef>
              <a:buSzPct val="120000"/>
              <a:buFont typeface="Wingdings" panose="05000000000000000000" pitchFamily="2" charset="2"/>
              <a:buChar char="§"/>
            </a:pPr>
            <a:r>
              <a:rPr lang="en-GB" altLang="en-US" dirty="0" smtClean="0">
                <a:solidFill>
                  <a:srgbClr val="0000CC"/>
                </a:solidFill>
                <a:sym typeface="Symbol" panose="05050102010706020507" pitchFamily="18" charset="2"/>
              </a:rPr>
              <a:t>T flip-flop</a:t>
            </a:r>
            <a:r>
              <a:rPr lang="en-GB" altLang="en-US" dirty="0" smtClean="0">
                <a:sym typeface="Symbol" panose="05050102010706020507" pitchFamily="18" charset="2"/>
              </a:rPr>
              <a:t>: single-input version of the J-K flip flop, formed by tying both inputs together.</a:t>
            </a:r>
          </a:p>
          <a:p>
            <a:pPr>
              <a:spcBef>
                <a:spcPct val="500000"/>
              </a:spcBef>
              <a:buSzPct val="120000"/>
              <a:buFont typeface="Wingdings" panose="05000000000000000000" pitchFamily="2" charset="2"/>
              <a:buChar char="§"/>
            </a:pPr>
            <a:r>
              <a:rPr lang="en-GB" altLang="en-US" dirty="0" smtClean="0">
                <a:sym typeface="Symbol" panose="05050102010706020507" pitchFamily="18" charset="2"/>
              </a:rPr>
              <a:t>Characteristic table.</a:t>
            </a:r>
          </a:p>
        </p:txBody>
      </p:sp>
      <p:grpSp>
        <p:nvGrpSpPr>
          <p:cNvPr id="8201" name="Group 79"/>
          <p:cNvGrpSpPr>
            <a:grpSpLocks/>
          </p:cNvGrpSpPr>
          <p:nvPr/>
        </p:nvGrpSpPr>
        <p:grpSpPr bwMode="auto">
          <a:xfrm>
            <a:off x="3276601" y="4419601"/>
            <a:ext cx="3262313" cy="1044575"/>
            <a:chOff x="1104" y="2784"/>
            <a:chExt cx="2055" cy="658"/>
          </a:xfrm>
        </p:grpSpPr>
        <p:graphicFrame>
          <p:nvGraphicFramePr>
            <p:cNvPr id="8195" name="Object 69"/>
            <p:cNvGraphicFramePr>
              <a:graphicFrameLocks noChangeAspect="1"/>
            </p:cNvGraphicFramePr>
            <p:nvPr/>
          </p:nvGraphicFramePr>
          <p:xfrm>
            <a:off x="1104" y="2784"/>
            <a:ext cx="2055" cy="658"/>
          </p:xfrm>
          <a:graphic>
            <a:graphicData uri="http://schemas.openxmlformats.org/presentationml/2006/ole">
              <mc:AlternateContent xmlns:mc="http://schemas.openxmlformats.org/markup-compatibility/2006">
                <mc:Choice xmlns:v="urn:schemas-microsoft-com:vml" Requires="v">
                  <p:oleObj spid="_x0000_s15450" name="Document" r:id="rId3" imgW="3274200" imgH="1043280" progId="Word.Document.8">
                    <p:embed/>
                  </p:oleObj>
                </mc:Choice>
                <mc:Fallback>
                  <p:oleObj name="Document" r:id="rId3" imgW="3274200" imgH="1043280" progId="Word.Document.8">
                    <p:embed/>
                    <p:pic>
                      <p:nvPicPr>
                        <p:cNvPr id="8195" name="Object 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2784"/>
                          <a:ext cx="2055" cy="6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84" name="Line 70"/>
            <p:cNvSpPr>
              <a:spLocks noChangeShapeType="1"/>
            </p:cNvSpPr>
            <p:nvPr/>
          </p:nvSpPr>
          <p:spPr bwMode="auto">
            <a:xfrm>
              <a:off x="1152" y="2976"/>
              <a:ext cx="19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85" name="Line 71"/>
            <p:cNvSpPr>
              <a:spLocks noChangeShapeType="1"/>
            </p:cNvSpPr>
            <p:nvPr/>
          </p:nvSpPr>
          <p:spPr bwMode="auto">
            <a:xfrm rot="5400000">
              <a:off x="1608" y="3048"/>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202" name="Group 78"/>
          <p:cNvGrpSpPr>
            <a:grpSpLocks/>
          </p:cNvGrpSpPr>
          <p:nvPr/>
        </p:nvGrpSpPr>
        <p:grpSpPr bwMode="auto">
          <a:xfrm>
            <a:off x="7467601" y="4419601"/>
            <a:ext cx="1787525" cy="1527175"/>
            <a:chOff x="3840" y="2496"/>
            <a:chExt cx="1126" cy="962"/>
          </a:xfrm>
        </p:grpSpPr>
        <p:graphicFrame>
          <p:nvGraphicFramePr>
            <p:cNvPr id="8194" name="Object 74"/>
            <p:cNvGraphicFramePr>
              <a:graphicFrameLocks noChangeAspect="1"/>
            </p:cNvGraphicFramePr>
            <p:nvPr/>
          </p:nvGraphicFramePr>
          <p:xfrm>
            <a:off x="3840" y="2496"/>
            <a:ext cx="1126" cy="962"/>
          </p:xfrm>
          <a:graphic>
            <a:graphicData uri="http://schemas.openxmlformats.org/presentationml/2006/ole">
              <mc:AlternateContent xmlns:mc="http://schemas.openxmlformats.org/markup-compatibility/2006">
                <mc:Choice xmlns:v="urn:schemas-microsoft-com:vml" Requires="v">
                  <p:oleObj spid="_x0000_s15451" name="Document" r:id="rId5" imgW="1798920" imgH="1528560" progId="Word.Document.8">
                    <p:embed/>
                  </p:oleObj>
                </mc:Choice>
                <mc:Fallback>
                  <p:oleObj name="Document" r:id="rId5" imgW="1798920" imgH="1528560" progId="Word.Document.8">
                    <p:embed/>
                    <p:pic>
                      <p:nvPicPr>
                        <p:cNvPr id="8194" name="Object 7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0" y="2496"/>
                          <a:ext cx="1126" cy="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82" name="Line 75"/>
            <p:cNvSpPr>
              <a:spLocks noChangeShapeType="1"/>
            </p:cNvSpPr>
            <p:nvPr/>
          </p:nvSpPr>
          <p:spPr bwMode="auto">
            <a:xfrm>
              <a:off x="3888" y="2688"/>
              <a:ext cx="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83" name="Line 76"/>
            <p:cNvSpPr>
              <a:spLocks noChangeShapeType="1"/>
            </p:cNvSpPr>
            <p:nvPr/>
          </p:nvSpPr>
          <p:spPr bwMode="auto">
            <a:xfrm rot="5400000">
              <a:off x="3936" y="2928"/>
              <a:ext cx="8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203" name="Text Box 77"/>
          <p:cNvSpPr txBox="1">
            <a:spLocks noChangeArrowheads="1"/>
          </p:cNvSpPr>
          <p:nvPr/>
        </p:nvSpPr>
        <p:spPr bwMode="auto">
          <a:xfrm>
            <a:off x="4876800" y="5638801"/>
            <a:ext cx="2438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US" altLang="en-US" sz="1800" b="0" i="1"/>
              <a:t>Q(t+1)</a:t>
            </a:r>
            <a:r>
              <a:rPr lang="en-US" altLang="en-US" sz="1800" b="0"/>
              <a:t> = </a:t>
            </a:r>
            <a:r>
              <a:rPr lang="en-US" altLang="en-US" sz="1800" b="0" i="1"/>
              <a:t>T.Q'</a:t>
            </a:r>
            <a:r>
              <a:rPr lang="en-US" altLang="en-US" sz="1800" b="0"/>
              <a:t> + </a:t>
            </a:r>
            <a:r>
              <a:rPr lang="en-US" altLang="en-US" sz="1800" b="0" i="1"/>
              <a:t>T'.Q</a:t>
            </a:r>
            <a:endParaRPr lang="en-US" altLang="en-US" sz="1800" b="0"/>
          </a:p>
        </p:txBody>
      </p:sp>
      <p:grpSp>
        <p:nvGrpSpPr>
          <p:cNvPr id="8204" name="Group 82"/>
          <p:cNvGrpSpPr>
            <a:grpSpLocks/>
          </p:cNvGrpSpPr>
          <p:nvPr/>
        </p:nvGrpSpPr>
        <p:grpSpPr bwMode="auto">
          <a:xfrm>
            <a:off x="2971801" y="2286000"/>
            <a:ext cx="4614863" cy="1371600"/>
            <a:chOff x="1152" y="1536"/>
            <a:chExt cx="2907" cy="864"/>
          </a:xfrm>
        </p:grpSpPr>
        <p:sp>
          <p:nvSpPr>
            <p:cNvPr id="8224" name="Text Box 5"/>
            <p:cNvSpPr txBox="1">
              <a:spLocks noChangeArrowheads="1"/>
            </p:cNvSpPr>
            <p:nvPr/>
          </p:nvSpPr>
          <p:spPr bwMode="auto">
            <a:xfrm>
              <a:off x="1248" y="158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i="1"/>
                <a:t>T</a:t>
              </a:r>
              <a:endParaRPr lang="en-GB" altLang="en-US"/>
            </a:p>
          </p:txBody>
        </p:sp>
        <p:sp>
          <p:nvSpPr>
            <p:cNvPr id="8225" name="Text Box 6"/>
            <p:cNvSpPr txBox="1">
              <a:spLocks noChangeArrowheads="1"/>
            </p:cNvSpPr>
            <p:nvPr/>
          </p:nvSpPr>
          <p:spPr bwMode="auto">
            <a:xfrm>
              <a:off x="3792" y="1680"/>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i="1"/>
                <a:t>Q</a:t>
              </a:r>
              <a:endParaRPr lang="en-GB" altLang="en-US"/>
            </a:p>
          </p:txBody>
        </p:sp>
        <p:sp>
          <p:nvSpPr>
            <p:cNvPr id="8226" name="Text Box 7"/>
            <p:cNvSpPr txBox="1">
              <a:spLocks noChangeArrowheads="1"/>
            </p:cNvSpPr>
            <p:nvPr/>
          </p:nvSpPr>
          <p:spPr bwMode="auto">
            <a:xfrm>
              <a:off x="3792" y="2112"/>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i="1"/>
                <a:t>Q'</a:t>
              </a:r>
              <a:endParaRPr lang="en-GB" altLang="en-US"/>
            </a:p>
          </p:txBody>
        </p:sp>
        <p:sp>
          <p:nvSpPr>
            <p:cNvPr id="8227" name="Line 8"/>
            <p:cNvSpPr>
              <a:spLocks noChangeShapeType="1"/>
            </p:cNvSpPr>
            <p:nvPr/>
          </p:nvSpPr>
          <p:spPr bwMode="auto">
            <a:xfrm>
              <a:off x="3038" y="1724"/>
              <a:ext cx="208"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28" name="Line 9"/>
            <p:cNvSpPr>
              <a:spLocks noChangeShapeType="1"/>
            </p:cNvSpPr>
            <p:nvPr/>
          </p:nvSpPr>
          <p:spPr bwMode="auto">
            <a:xfrm>
              <a:off x="3034" y="2256"/>
              <a:ext cx="217"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29" name="Line 10"/>
            <p:cNvSpPr>
              <a:spLocks noChangeShapeType="1"/>
            </p:cNvSpPr>
            <p:nvPr/>
          </p:nvSpPr>
          <p:spPr bwMode="auto">
            <a:xfrm>
              <a:off x="3149" y="1847"/>
              <a:ext cx="97"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30" name="Line 11"/>
            <p:cNvSpPr>
              <a:spLocks noChangeShapeType="1"/>
            </p:cNvSpPr>
            <p:nvPr/>
          </p:nvSpPr>
          <p:spPr bwMode="auto">
            <a:xfrm>
              <a:off x="3149" y="2131"/>
              <a:ext cx="9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31" name="Line 12"/>
            <p:cNvSpPr>
              <a:spLocks noChangeShapeType="1"/>
            </p:cNvSpPr>
            <p:nvPr/>
          </p:nvSpPr>
          <p:spPr bwMode="auto">
            <a:xfrm rot="5400000">
              <a:off x="3108" y="1888"/>
              <a:ext cx="8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32" name="Line 13"/>
            <p:cNvSpPr>
              <a:spLocks noChangeShapeType="1"/>
            </p:cNvSpPr>
            <p:nvPr/>
          </p:nvSpPr>
          <p:spPr bwMode="auto">
            <a:xfrm rot="5400000">
              <a:off x="3108" y="2091"/>
              <a:ext cx="8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33" name="Line 14"/>
            <p:cNvSpPr>
              <a:spLocks noChangeShapeType="1"/>
            </p:cNvSpPr>
            <p:nvPr/>
          </p:nvSpPr>
          <p:spPr bwMode="auto">
            <a:xfrm>
              <a:off x="3554" y="1787"/>
              <a:ext cx="2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34" name="Line 15"/>
            <p:cNvSpPr>
              <a:spLocks noChangeShapeType="1"/>
            </p:cNvSpPr>
            <p:nvPr/>
          </p:nvSpPr>
          <p:spPr bwMode="auto">
            <a:xfrm>
              <a:off x="3554" y="2194"/>
              <a:ext cx="2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35" name="Line 16"/>
            <p:cNvSpPr>
              <a:spLocks noChangeShapeType="1"/>
            </p:cNvSpPr>
            <p:nvPr/>
          </p:nvSpPr>
          <p:spPr bwMode="auto">
            <a:xfrm rot="16200000" flipH="1">
              <a:off x="3512" y="2236"/>
              <a:ext cx="319"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36" name="Line 17"/>
            <p:cNvSpPr>
              <a:spLocks noChangeShapeType="1"/>
            </p:cNvSpPr>
            <p:nvPr/>
          </p:nvSpPr>
          <p:spPr bwMode="auto">
            <a:xfrm rot="5400000">
              <a:off x="3498" y="1723"/>
              <a:ext cx="363"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37" name="Line 18"/>
            <p:cNvSpPr>
              <a:spLocks noChangeShapeType="1"/>
            </p:cNvSpPr>
            <p:nvPr/>
          </p:nvSpPr>
          <p:spPr bwMode="auto">
            <a:xfrm>
              <a:off x="3144" y="1926"/>
              <a:ext cx="528"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38" name="Line 19"/>
            <p:cNvSpPr>
              <a:spLocks noChangeShapeType="1"/>
            </p:cNvSpPr>
            <p:nvPr/>
          </p:nvSpPr>
          <p:spPr bwMode="auto">
            <a:xfrm flipH="1">
              <a:off x="3145" y="1903"/>
              <a:ext cx="527"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39" name="Oval 20"/>
            <p:cNvSpPr>
              <a:spLocks noChangeArrowheads="1"/>
            </p:cNvSpPr>
            <p:nvPr/>
          </p:nvSpPr>
          <p:spPr bwMode="auto">
            <a:xfrm>
              <a:off x="3645" y="2175"/>
              <a:ext cx="48" cy="40"/>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8240" name="Oval 21"/>
            <p:cNvSpPr>
              <a:spLocks noChangeArrowheads="1"/>
            </p:cNvSpPr>
            <p:nvPr/>
          </p:nvSpPr>
          <p:spPr bwMode="auto">
            <a:xfrm>
              <a:off x="3654" y="1774"/>
              <a:ext cx="48" cy="40"/>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nvGrpSpPr>
            <p:cNvPr id="8241" name="Group 22"/>
            <p:cNvGrpSpPr>
              <a:grpSpLocks/>
            </p:cNvGrpSpPr>
            <p:nvPr/>
          </p:nvGrpSpPr>
          <p:grpSpPr bwMode="auto">
            <a:xfrm>
              <a:off x="3248" y="1691"/>
              <a:ext cx="307" cy="203"/>
              <a:chOff x="1872" y="3824"/>
              <a:chExt cx="369" cy="240"/>
            </a:xfrm>
          </p:grpSpPr>
          <p:sp>
            <p:nvSpPr>
              <p:cNvPr id="8275" name="Freeform 23"/>
              <p:cNvSpPr>
                <a:spLocks/>
              </p:cNvSpPr>
              <p:nvPr/>
            </p:nvSpPr>
            <p:spPr bwMode="auto">
              <a:xfrm>
                <a:off x="1935" y="3824"/>
                <a:ext cx="44" cy="240"/>
              </a:xfrm>
              <a:custGeom>
                <a:avLst/>
                <a:gdLst>
                  <a:gd name="T0" fmla="*/ 0 w 288"/>
                  <a:gd name="T1" fmla="*/ 0 h 864"/>
                  <a:gd name="T2" fmla="*/ 288 w 288"/>
                  <a:gd name="T3" fmla="*/ 432 h 864"/>
                  <a:gd name="T4" fmla="*/ 0 w 288"/>
                  <a:gd name="T5" fmla="*/ 864 h 864"/>
                  <a:gd name="T6" fmla="*/ 0 60000 65536"/>
                  <a:gd name="T7" fmla="*/ 0 60000 65536"/>
                  <a:gd name="T8" fmla="*/ 0 60000 65536"/>
                  <a:gd name="T9" fmla="*/ 0 w 288"/>
                  <a:gd name="T10" fmla="*/ 0 h 864"/>
                  <a:gd name="T11" fmla="*/ 288 w 288"/>
                  <a:gd name="T12" fmla="*/ 864 h 864"/>
                </a:gdLst>
                <a:ahLst/>
                <a:cxnLst>
                  <a:cxn ang="T6">
                    <a:pos x="T0" y="T1"/>
                  </a:cxn>
                  <a:cxn ang="T7">
                    <a:pos x="T2" y="T3"/>
                  </a:cxn>
                  <a:cxn ang="T8">
                    <a:pos x="T4" y="T5"/>
                  </a:cxn>
                </a:cxnLst>
                <a:rect l="T9" t="T10" r="T11" b="T12"/>
                <a:pathLst>
                  <a:path w="288" h="864">
                    <a:moveTo>
                      <a:pt x="0" y="0"/>
                    </a:moveTo>
                    <a:cubicBezTo>
                      <a:pt x="144" y="144"/>
                      <a:pt x="288" y="288"/>
                      <a:pt x="288" y="432"/>
                    </a:cubicBezTo>
                    <a:cubicBezTo>
                      <a:pt x="288" y="576"/>
                      <a:pt x="48" y="792"/>
                      <a:pt x="0" y="864"/>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76" name="Line 24"/>
              <p:cNvSpPr>
                <a:spLocks noChangeShapeType="1"/>
              </p:cNvSpPr>
              <p:nvPr/>
            </p:nvSpPr>
            <p:spPr bwMode="auto">
              <a:xfrm>
                <a:off x="1935" y="3824"/>
                <a:ext cx="109"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77" name="Line 25"/>
              <p:cNvSpPr>
                <a:spLocks noChangeShapeType="1"/>
              </p:cNvSpPr>
              <p:nvPr/>
            </p:nvSpPr>
            <p:spPr bwMode="auto">
              <a:xfrm>
                <a:off x="1935" y="4064"/>
                <a:ext cx="109"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78" name="Freeform 26"/>
              <p:cNvSpPr>
                <a:spLocks/>
              </p:cNvSpPr>
              <p:nvPr/>
            </p:nvSpPr>
            <p:spPr bwMode="auto">
              <a:xfrm>
                <a:off x="2044" y="3824"/>
                <a:ext cx="197" cy="131"/>
              </a:xfrm>
              <a:custGeom>
                <a:avLst/>
                <a:gdLst>
                  <a:gd name="T0" fmla="*/ 0 w 576"/>
                  <a:gd name="T1" fmla="*/ 0 h 432"/>
                  <a:gd name="T2" fmla="*/ 432 w 576"/>
                  <a:gd name="T3" fmla="*/ 144 h 432"/>
                  <a:gd name="T4" fmla="*/ 576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79" name="Freeform 27"/>
              <p:cNvSpPr>
                <a:spLocks/>
              </p:cNvSpPr>
              <p:nvPr/>
            </p:nvSpPr>
            <p:spPr bwMode="auto">
              <a:xfrm flipV="1">
                <a:off x="2044" y="3933"/>
                <a:ext cx="197" cy="131"/>
              </a:xfrm>
              <a:custGeom>
                <a:avLst/>
                <a:gdLst>
                  <a:gd name="T0" fmla="*/ 0 w 576"/>
                  <a:gd name="T1" fmla="*/ 0 h 432"/>
                  <a:gd name="T2" fmla="*/ 432 w 576"/>
                  <a:gd name="T3" fmla="*/ 144 h 432"/>
                  <a:gd name="T4" fmla="*/ 576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80" name="Oval 28"/>
              <p:cNvSpPr>
                <a:spLocks noChangeArrowheads="1"/>
              </p:cNvSpPr>
              <p:nvPr/>
            </p:nvSpPr>
            <p:spPr bwMode="auto">
              <a:xfrm>
                <a:off x="1872" y="3840"/>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8281" name="Oval 29"/>
              <p:cNvSpPr>
                <a:spLocks noChangeArrowheads="1"/>
              </p:cNvSpPr>
              <p:nvPr/>
            </p:nvSpPr>
            <p:spPr bwMode="auto">
              <a:xfrm>
                <a:off x="1872" y="3984"/>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grpSp>
          <p:nvGrpSpPr>
            <p:cNvPr id="8242" name="Group 30"/>
            <p:cNvGrpSpPr>
              <a:grpSpLocks/>
            </p:cNvGrpSpPr>
            <p:nvPr/>
          </p:nvGrpSpPr>
          <p:grpSpPr bwMode="auto">
            <a:xfrm>
              <a:off x="3241" y="2097"/>
              <a:ext cx="307" cy="203"/>
              <a:chOff x="1872" y="3824"/>
              <a:chExt cx="369" cy="240"/>
            </a:xfrm>
          </p:grpSpPr>
          <p:sp>
            <p:nvSpPr>
              <p:cNvPr id="8268" name="Freeform 31"/>
              <p:cNvSpPr>
                <a:spLocks/>
              </p:cNvSpPr>
              <p:nvPr/>
            </p:nvSpPr>
            <p:spPr bwMode="auto">
              <a:xfrm>
                <a:off x="1935" y="3824"/>
                <a:ext cx="44" cy="240"/>
              </a:xfrm>
              <a:custGeom>
                <a:avLst/>
                <a:gdLst>
                  <a:gd name="T0" fmla="*/ 0 w 288"/>
                  <a:gd name="T1" fmla="*/ 0 h 864"/>
                  <a:gd name="T2" fmla="*/ 288 w 288"/>
                  <a:gd name="T3" fmla="*/ 432 h 864"/>
                  <a:gd name="T4" fmla="*/ 0 w 288"/>
                  <a:gd name="T5" fmla="*/ 864 h 864"/>
                  <a:gd name="T6" fmla="*/ 0 60000 65536"/>
                  <a:gd name="T7" fmla="*/ 0 60000 65536"/>
                  <a:gd name="T8" fmla="*/ 0 60000 65536"/>
                  <a:gd name="T9" fmla="*/ 0 w 288"/>
                  <a:gd name="T10" fmla="*/ 0 h 864"/>
                  <a:gd name="T11" fmla="*/ 288 w 288"/>
                  <a:gd name="T12" fmla="*/ 864 h 864"/>
                </a:gdLst>
                <a:ahLst/>
                <a:cxnLst>
                  <a:cxn ang="T6">
                    <a:pos x="T0" y="T1"/>
                  </a:cxn>
                  <a:cxn ang="T7">
                    <a:pos x="T2" y="T3"/>
                  </a:cxn>
                  <a:cxn ang="T8">
                    <a:pos x="T4" y="T5"/>
                  </a:cxn>
                </a:cxnLst>
                <a:rect l="T9" t="T10" r="T11" b="T12"/>
                <a:pathLst>
                  <a:path w="288" h="864">
                    <a:moveTo>
                      <a:pt x="0" y="0"/>
                    </a:moveTo>
                    <a:cubicBezTo>
                      <a:pt x="144" y="144"/>
                      <a:pt x="288" y="288"/>
                      <a:pt x="288" y="432"/>
                    </a:cubicBezTo>
                    <a:cubicBezTo>
                      <a:pt x="288" y="576"/>
                      <a:pt x="48" y="792"/>
                      <a:pt x="0" y="864"/>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69" name="Line 32"/>
              <p:cNvSpPr>
                <a:spLocks noChangeShapeType="1"/>
              </p:cNvSpPr>
              <p:nvPr/>
            </p:nvSpPr>
            <p:spPr bwMode="auto">
              <a:xfrm>
                <a:off x="1935" y="3824"/>
                <a:ext cx="109"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70" name="Line 33"/>
              <p:cNvSpPr>
                <a:spLocks noChangeShapeType="1"/>
              </p:cNvSpPr>
              <p:nvPr/>
            </p:nvSpPr>
            <p:spPr bwMode="auto">
              <a:xfrm>
                <a:off x="1935" y="4064"/>
                <a:ext cx="109"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71" name="Freeform 34"/>
              <p:cNvSpPr>
                <a:spLocks/>
              </p:cNvSpPr>
              <p:nvPr/>
            </p:nvSpPr>
            <p:spPr bwMode="auto">
              <a:xfrm>
                <a:off x="2044" y="3824"/>
                <a:ext cx="197" cy="131"/>
              </a:xfrm>
              <a:custGeom>
                <a:avLst/>
                <a:gdLst>
                  <a:gd name="T0" fmla="*/ 0 w 576"/>
                  <a:gd name="T1" fmla="*/ 0 h 432"/>
                  <a:gd name="T2" fmla="*/ 432 w 576"/>
                  <a:gd name="T3" fmla="*/ 144 h 432"/>
                  <a:gd name="T4" fmla="*/ 576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72" name="Freeform 35"/>
              <p:cNvSpPr>
                <a:spLocks/>
              </p:cNvSpPr>
              <p:nvPr/>
            </p:nvSpPr>
            <p:spPr bwMode="auto">
              <a:xfrm flipV="1">
                <a:off x="2044" y="3933"/>
                <a:ext cx="197" cy="131"/>
              </a:xfrm>
              <a:custGeom>
                <a:avLst/>
                <a:gdLst>
                  <a:gd name="T0" fmla="*/ 0 w 576"/>
                  <a:gd name="T1" fmla="*/ 0 h 432"/>
                  <a:gd name="T2" fmla="*/ 432 w 576"/>
                  <a:gd name="T3" fmla="*/ 144 h 432"/>
                  <a:gd name="T4" fmla="*/ 576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73" name="Oval 36"/>
              <p:cNvSpPr>
                <a:spLocks noChangeArrowheads="1"/>
              </p:cNvSpPr>
              <p:nvPr/>
            </p:nvSpPr>
            <p:spPr bwMode="auto">
              <a:xfrm>
                <a:off x="1872" y="3840"/>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8274" name="Oval 37"/>
              <p:cNvSpPr>
                <a:spLocks noChangeArrowheads="1"/>
              </p:cNvSpPr>
              <p:nvPr/>
            </p:nvSpPr>
            <p:spPr bwMode="auto">
              <a:xfrm>
                <a:off x="1872" y="3984"/>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grpSp>
          <p:nvGrpSpPr>
            <p:cNvPr id="8243" name="Group 38"/>
            <p:cNvGrpSpPr>
              <a:grpSpLocks/>
            </p:cNvGrpSpPr>
            <p:nvPr/>
          </p:nvGrpSpPr>
          <p:grpSpPr bwMode="auto">
            <a:xfrm>
              <a:off x="2693" y="1632"/>
              <a:ext cx="338" cy="193"/>
              <a:chOff x="1648" y="1680"/>
              <a:chExt cx="406" cy="228"/>
            </a:xfrm>
          </p:grpSpPr>
          <p:sp>
            <p:nvSpPr>
              <p:cNvPr id="8266" name="Oval 39"/>
              <p:cNvSpPr>
                <a:spLocks noChangeArrowheads="1"/>
              </p:cNvSpPr>
              <p:nvPr/>
            </p:nvSpPr>
            <p:spPr bwMode="auto">
              <a:xfrm>
                <a:off x="1976" y="1750"/>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8267" name="AutoShape 40"/>
              <p:cNvSpPr>
                <a:spLocks noChangeArrowheads="1"/>
              </p:cNvSpPr>
              <p:nvPr/>
            </p:nvSpPr>
            <p:spPr bwMode="auto">
              <a:xfrm>
                <a:off x="1648" y="1680"/>
                <a:ext cx="313" cy="228"/>
              </a:xfrm>
              <a:prstGeom prst="flowChartDelay">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grpSp>
          <p:nvGrpSpPr>
            <p:cNvPr id="8244" name="Group 41"/>
            <p:cNvGrpSpPr>
              <a:grpSpLocks/>
            </p:cNvGrpSpPr>
            <p:nvPr/>
          </p:nvGrpSpPr>
          <p:grpSpPr bwMode="auto">
            <a:xfrm>
              <a:off x="2693" y="2159"/>
              <a:ext cx="338" cy="193"/>
              <a:chOff x="1648" y="2304"/>
              <a:chExt cx="406" cy="228"/>
            </a:xfrm>
          </p:grpSpPr>
          <p:sp>
            <p:nvSpPr>
              <p:cNvPr id="8264" name="Oval 42"/>
              <p:cNvSpPr>
                <a:spLocks noChangeArrowheads="1"/>
              </p:cNvSpPr>
              <p:nvPr/>
            </p:nvSpPr>
            <p:spPr bwMode="auto">
              <a:xfrm>
                <a:off x="1976" y="2374"/>
                <a:ext cx="78" cy="77"/>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8265" name="AutoShape 43"/>
              <p:cNvSpPr>
                <a:spLocks noChangeArrowheads="1"/>
              </p:cNvSpPr>
              <p:nvPr/>
            </p:nvSpPr>
            <p:spPr bwMode="auto">
              <a:xfrm>
                <a:off x="1648" y="2304"/>
                <a:ext cx="313" cy="228"/>
              </a:xfrm>
              <a:prstGeom prst="flowChartDelay">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sp>
          <p:nvSpPr>
            <p:cNvPr id="8245" name="Line 44"/>
            <p:cNvSpPr>
              <a:spLocks noChangeShapeType="1"/>
            </p:cNvSpPr>
            <p:nvPr/>
          </p:nvSpPr>
          <p:spPr bwMode="auto">
            <a:xfrm>
              <a:off x="1441" y="1661"/>
              <a:ext cx="1243"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46" name="Line 45"/>
            <p:cNvSpPr>
              <a:spLocks noChangeShapeType="1"/>
            </p:cNvSpPr>
            <p:nvPr/>
          </p:nvSpPr>
          <p:spPr bwMode="auto">
            <a:xfrm flipV="1">
              <a:off x="1583" y="2322"/>
              <a:ext cx="1120"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47" name="Line 46"/>
            <p:cNvSpPr>
              <a:spLocks noChangeShapeType="1"/>
            </p:cNvSpPr>
            <p:nvPr/>
          </p:nvSpPr>
          <p:spPr bwMode="auto">
            <a:xfrm>
              <a:off x="2613" y="1794"/>
              <a:ext cx="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48" name="Line 47"/>
            <p:cNvSpPr>
              <a:spLocks noChangeShapeType="1"/>
            </p:cNvSpPr>
            <p:nvPr/>
          </p:nvSpPr>
          <p:spPr bwMode="auto">
            <a:xfrm>
              <a:off x="2613" y="2200"/>
              <a:ext cx="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49" name="Line 48"/>
            <p:cNvSpPr>
              <a:spLocks noChangeShapeType="1"/>
            </p:cNvSpPr>
            <p:nvPr/>
          </p:nvSpPr>
          <p:spPr bwMode="auto">
            <a:xfrm rot="5400000">
              <a:off x="2410" y="1997"/>
              <a:ext cx="40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50" name="Line 49"/>
            <p:cNvSpPr>
              <a:spLocks noChangeShapeType="1"/>
            </p:cNvSpPr>
            <p:nvPr/>
          </p:nvSpPr>
          <p:spPr bwMode="auto">
            <a:xfrm>
              <a:off x="2313" y="1993"/>
              <a:ext cx="310"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51" name="Oval 50"/>
            <p:cNvSpPr>
              <a:spLocks noChangeArrowheads="1"/>
            </p:cNvSpPr>
            <p:nvPr/>
          </p:nvSpPr>
          <p:spPr bwMode="auto">
            <a:xfrm>
              <a:off x="2594" y="1983"/>
              <a:ext cx="48" cy="39"/>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8252" name="Text Box 51"/>
            <p:cNvSpPr txBox="1">
              <a:spLocks noChangeArrowheads="1"/>
            </p:cNvSpPr>
            <p:nvPr/>
          </p:nvSpPr>
          <p:spPr bwMode="auto">
            <a:xfrm>
              <a:off x="1152" y="1920"/>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i="1"/>
                <a:t>CLK</a:t>
              </a:r>
              <a:endParaRPr lang="en-GB" altLang="en-US"/>
            </a:p>
          </p:txBody>
        </p:sp>
        <p:sp>
          <p:nvSpPr>
            <p:cNvPr id="8253" name="Rectangle 52"/>
            <p:cNvSpPr>
              <a:spLocks noChangeArrowheads="1"/>
            </p:cNvSpPr>
            <p:nvPr/>
          </p:nvSpPr>
          <p:spPr bwMode="auto">
            <a:xfrm>
              <a:off x="1680" y="1776"/>
              <a:ext cx="624" cy="43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8254" name="Text Box 53"/>
            <p:cNvSpPr txBox="1">
              <a:spLocks noChangeArrowheads="1"/>
            </p:cNvSpPr>
            <p:nvPr/>
          </p:nvSpPr>
          <p:spPr bwMode="auto">
            <a:xfrm>
              <a:off x="1632" y="1776"/>
              <a:ext cx="672"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lgn="ctr">
                <a:lnSpc>
                  <a:spcPct val="90000"/>
                </a:lnSpc>
                <a:spcBef>
                  <a:spcPct val="0"/>
                </a:spcBef>
              </a:pPr>
              <a:r>
                <a:rPr lang="en-US" altLang="en-US"/>
                <a:t>Pulse transition detector</a:t>
              </a:r>
            </a:p>
          </p:txBody>
        </p:sp>
        <p:sp>
          <p:nvSpPr>
            <p:cNvPr id="8255" name="Line 55"/>
            <p:cNvSpPr>
              <a:spLocks noChangeShapeType="1"/>
            </p:cNvSpPr>
            <p:nvPr/>
          </p:nvSpPr>
          <p:spPr bwMode="auto">
            <a:xfrm flipV="1">
              <a:off x="1488" y="2016"/>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56" name="Line 62"/>
            <p:cNvSpPr>
              <a:spLocks noChangeShapeType="1"/>
            </p:cNvSpPr>
            <p:nvPr/>
          </p:nvSpPr>
          <p:spPr bwMode="auto">
            <a:xfrm flipV="1">
              <a:off x="2496" y="1536"/>
              <a:ext cx="1200"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57" name="Line 63"/>
            <p:cNvSpPr>
              <a:spLocks noChangeShapeType="1"/>
            </p:cNvSpPr>
            <p:nvPr/>
          </p:nvSpPr>
          <p:spPr bwMode="auto">
            <a:xfrm flipV="1">
              <a:off x="2544" y="2399"/>
              <a:ext cx="1125"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58" name="Line 64"/>
            <p:cNvSpPr>
              <a:spLocks noChangeShapeType="1"/>
            </p:cNvSpPr>
            <p:nvPr/>
          </p:nvSpPr>
          <p:spPr bwMode="auto">
            <a:xfrm rot="5400000">
              <a:off x="2208" y="2064"/>
              <a:ext cx="6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59" name="Line 65"/>
            <p:cNvSpPr>
              <a:spLocks noChangeShapeType="1"/>
            </p:cNvSpPr>
            <p:nvPr/>
          </p:nvSpPr>
          <p:spPr bwMode="auto">
            <a:xfrm flipV="1">
              <a:off x="2544" y="1728"/>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60" name="Line 66"/>
            <p:cNvSpPr>
              <a:spLocks noChangeShapeType="1"/>
            </p:cNvSpPr>
            <p:nvPr/>
          </p:nvSpPr>
          <p:spPr bwMode="auto">
            <a:xfrm>
              <a:off x="2496" y="2256"/>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61" name="Line 67"/>
            <p:cNvSpPr>
              <a:spLocks noChangeShapeType="1"/>
            </p:cNvSpPr>
            <p:nvPr/>
          </p:nvSpPr>
          <p:spPr bwMode="auto">
            <a:xfrm rot="5400000">
              <a:off x="2136" y="1896"/>
              <a:ext cx="72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62" name="Line 80"/>
            <p:cNvSpPr>
              <a:spLocks noChangeShapeType="1"/>
            </p:cNvSpPr>
            <p:nvPr/>
          </p:nvSpPr>
          <p:spPr bwMode="auto">
            <a:xfrm rot="5400000">
              <a:off x="1248" y="1999"/>
              <a:ext cx="67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63" name="Oval 81"/>
            <p:cNvSpPr>
              <a:spLocks noChangeArrowheads="1"/>
            </p:cNvSpPr>
            <p:nvPr/>
          </p:nvSpPr>
          <p:spPr bwMode="auto">
            <a:xfrm>
              <a:off x="1559" y="1647"/>
              <a:ext cx="48" cy="39"/>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grpSp>
      <p:grpSp>
        <p:nvGrpSpPr>
          <p:cNvPr id="8205" name="Group 102"/>
          <p:cNvGrpSpPr>
            <a:grpSpLocks/>
          </p:cNvGrpSpPr>
          <p:nvPr/>
        </p:nvGrpSpPr>
        <p:grpSpPr bwMode="auto">
          <a:xfrm>
            <a:off x="7772400" y="2438400"/>
            <a:ext cx="2590800" cy="1219200"/>
            <a:chOff x="3936" y="1536"/>
            <a:chExt cx="1632" cy="768"/>
          </a:xfrm>
        </p:grpSpPr>
        <p:sp>
          <p:nvSpPr>
            <p:cNvPr id="8210" name="Rectangle 84"/>
            <p:cNvSpPr>
              <a:spLocks noChangeArrowheads="1"/>
            </p:cNvSpPr>
            <p:nvPr/>
          </p:nvSpPr>
          <p:spPr bwMode="auto">
            <a:xfrm>
              <a:off x="4608" y="1536"/>
              <a:ext cx="480" cy="76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8211" name="Line 85"/>
            <p:cNvSpPr>
              <a:spLocks noChangeShapeType="1"/>
            </p:cNvSpPr>
            <p:nvPr/>
          </p:nvSpPr>
          <p:spPr bwMode="auto">
            <a:xfrm>
              <a:off x="4320" y="1680"/>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12" name="Oval 86"/>
            <p:cNvSpPr>
              <a:spLocks noChangeArrowheads="1"/>
            </p:cNvSpPr>
            <p:nvPr/>
          </p:nvSpPr>
          <p:spPr bwMode="auto">
            <a:xfrm>
              <a:off x="5088" y="2089"/>
              <a:ext cx="48" cy="48"/>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8213" name="Line 87"/>
            <p:cNvSpPr>
              <a:spLocks noChangeShapeType="1"/>
            </p:cNvSpPr>
            <p:nvPr/>
          </p:nvSpPr>
          <p:spPr bwMode="auto">
            <a:xfrm>
              <a:off x="5088" y="1728"/>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14" name="Line 88"/>
            <p:cNvSpPr>
              <a:spLocks noChangeShapeType="1"/>
            </p:cNvSpPr>
            <p:nvPr/>
          </p:nvSpPr>
          <p:spPr bwMode="auto">
            <a:xfrm flipV="1">
              <a:off x="5136" y="2112"/>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15" name="Text Box 89"/>
            <p:cNvSpPr txBox="1">
              <a:spLocks noChangeArrowheads="1"/>
            </p:cNvSpPr>
            <p:nvPr/>
          </p:nvSpPr>
          <p:spPr bwMode="auto">
            <a:xfrm>
              <a:off x="4608" y="1584"/>
              <a:ext cx="336"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US" altLang="en-US" sz="1600" i="1"/>
                <a:t>J</a:t>
              </a:r>
            </a:p>
            <a:p>
              <a:r>
                <a:rPr lang="en-US" altLang="en-US" sz="1600" i="1"/>
                <a:t> C</a:t>
              </a:r>
            </a:p>
            <a:p>
              <a:r>
                <a:rPr lang="en-US" altLang="en-US" sz="1600" i="1"/>
                <a:t>K</a:t>
              </a:r>
            </a:p>
          </p:txBody>
        </p:sp>
        <p:sp>
          <p:nvSpPr>
            <p:cNvPr id="8216" name="Rectangle 90"/>
            <p:cNvSpPr>
              <a:spLocks noChangeArrowheads="1"/>
            </p:cNvSpPr>
            <p:nvPr/>
          </p:nvSpPr>
          <p:spPr bwMode="auto">
            <a:xfrm>
              <a:off x="5280" y="1632"/>
              <a:ext cx="288"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spcBef>
                  <a:spcPct val="30000"/>
                </a:spcBef>
              </a:pPr>
              <a:r>
                <a:rPr lang="en-US" altLang="en-US" sz="1600" i="1"/>
                <a:t>Q</a:t>
              </a:r>
            </a:p>
            <a:p>
              <a:pPr>
                <a:spcBef>
                  <a:spcPct val="30000"/>
                </a:spcBef>
              </a:pPr>
              <a:endParaRPr lang="en-US" altLang="en-US" sz="1600" i="1"/>
            </a:p>
            <a:p>
              <a:pPr>
                <a:spcBef>
                  <a:spcPct val="30000"/>
                </a:spcBef>
              </a:pPr>
              <a:r>
                <a:rPr lang="en-US" altLang="en-US" sz="1600" i="1"/>
                <a:t>Q'</a:t>
              </a:r>
            </a:p>
          </p:txBody>
        </p:sp>
        <p:sp>
          <p:nvSpPr>
            <p:cNvPr id="8217" name="Line 91"/>
            <p:cNvSpPr>
              <a:spLocks noChangeShapeType="1"/>
            </p:cNvSpPr>
            <p:nvPr/>
          </p:nvSpPr>
          <p:spPr bwMode="auto">
            <a:xfrm>
              <a:off x="4320" y="1920"/>
              <a:ext cx="2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18" name="Line 92"/>
            <p:cNvSpPr>
              <a:spLocks noChangeShapeType="1"/>
            </p:cNvSpPr>
            <p:nvPr/>
          </p:nvSpPr>
          <p:spPr bwMode="auto">
            <a:xfrm flipV="1">
              <a:off x="4464" y="2160"/>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19" name="AutoShape 93"/>
            <p:cNvSpPr>
              <a:spLocks noChangeArrowheads="1"/>
            </p:cNvSpPr>
            <p:nvPr/>
          </p:nvSpPr>
          <p:spPr bwMode="auto">
            <a:xfrm rot="5400000">
              <a:off x="4608" y="1872"/>
              <a:ext cx="72" cy="72"/>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8220" name="Line 94"/>
            <p:cNvSpPr>
              <a:spLocks noChangeShapeType="1"/>
            </p:cNvSpPr>
            <p:nvPr/>
          </p:nvSpPr>
          <p:spPr bwMode="auto">
            <a:xfrm rot="5400000">
              <a:off x="4224" y="1920"/>
              <a:ext cx="4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21" name="Text Box 95"/>
            <p:cNvSpPr txBox="1">
              <a:spLocks noChangeArrowheads="1"/>
            </p:cNvSpPr>
            <p:nvPr/>
          </p:nvSpPr>
          <p:spPr bwMode="auto">
            <a:xfrm>
              <a:off x="3936" y="1824"/>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r>
                <a:rPr lang="en-GB" altLang="en-US" sz="1600" i="1"/>
                <a:t>CLK</a:t>
              </a:r>
            </a:p>
          </p:txBody>
        </p:sp>
        <p:sp>
          <p:nvSpPr>
            <p:cNvPr id="8222" name="Oval 96"/>
            <p:cNvSpPr>
              <a:spLocks noChangeArrowheads="1"/>
            </p:cNvSpPr>
            <p:nvPr/>
          </p:nvSpPr>
          <p:spPr bwMode="auto">
            <a:xfrm>
              <a:off x="4440" y="1655"/>
              <a:ext cx="58" cy="47"/>
            </a:xfrm>
            <a:prstGeom prst="ellipse">
              <a:avLst/>
            </a:prstGeom>
            <a:solidFill>
              <a:schemeClr val="tx1"/>
            </a:solidFill>
            <a:ln w="9525">
              <a:solidFill>
                <a:schemeClr val="tx1"/>
              </a:solidFill>
              <a:round/>
              <a:headEnd/>
              <a:tailEnd/>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endParaRPr lang="en-US" altLang="en-US"/>
            </a:p>
          </p:txBody>
        </p:sp>
        <p:sp>
          <p:nvSpPr>
            <p:cNvPr id="8223" name="Rectangle 101"/>
            <p:cNvSpPr>
              <a:spLocks noChangeArrowheads="1"/>
            </p:cNvSpPr>
            <p:nvPr/>
          </p:nvSpPr>
          <p:spPr bwMode="auto">
            <a:xfrm>
              <a:off x="4128" y="1536"/>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50000"/>
                </a:spcBef>
                <a:spcAft>
                  <a:spcPct val="0"/>
                </a:spcAft>
                <a:defRPr sz="1400" b="1">
                  <a:solidFill>
                    <a:schemeClr val="tx1"/>
                  </a:solidFill>
                  <a:latin typeface="Arial" panose="020B0604020202020204" pitchFamily="34" charset="0"/>
                </a:defRPr>
              </a:lvl6pPr>
              <a:lvl7pPr marL="2971800" indent="-228600" eaLnBrk="0" fontAlgn="base" hangingPunct="0">
                <a:spcBef>
                  <a:spcPct val="50000"/>
                </a:spcBef>
                <a:spcAft>
                  <a:spcPct val="0"/>
                </a:spcAft>
                <a:defRPr sz="1400" b="1">
                  <a:solidFill>
                    <a:schemeClr val="tx1"/>
                  </a:solidFill>
                  <a:latin typeface="Arial" panose="020B0604020202020204" pitchFamily="34" charset="0"/>
                </a:defRPr>
              </a:lvl7pPr>
              <a:lvl8pPr marL="3429000" indent="-228600" eaLnBrk="0" fontAlgn="base" hangingPunct="0">
                <a:spcBef>
                  <a:spcPct val="50000"/>
                </a:spcBef>
                <a:spcAft>
                  <a:spcPct val="0"/>
                </a:spcAft>
                <a:defRPr sz="1400" b="1">
                  <a:solidFill>
                    <a:schemeClr val="tx1"/>
                  </a:solidFill>
                  <a:latin typeface="Arial" panose="020B0604020202020204" pitchFamily="34" charset="0"/>
                </a:defRPr>
              </a:lvl8pPr>
              <a:lvl9pPr marL="3886200" indent="-228600" eaLnBrk="0" fontAlgn="base" hangingPunct="0">
                <a:spcBef>
                  <a:spcPct val="50000"/>
                </a:spcBef>
                <a:spcAft>
                  <a:spcPct val="0"/>
                </a:spcAft>
                <a:defRPr sz="1400" b="1">
                  <a:solidFill>
                    <a:schemeClr val="tx1"/>
                  </a:solidFill>
                  <a:latin typeface="Arial" panose="020B0604020202020204" pitchFamily="34" charset="0"/>
                </a:defRPr>
              </a:lvl9pPr>
            </a:lstStyle>
            <a:p>
              <a:pPr>
                <a:spcBef>
                  <a:spcPct val="30000"/>
                </a:spcBef>
              </a:pPr>
              <a:r>
                <a:rPr lang="en-US" altLang="en-US" sz="1600" i="1"/>
                <a:t>T</a:t>
              </a:r>
            </a:p>
          </p:txBody>
        </p:sp>
      </p:grpSp>
    </p:spTree>
    <p:extLst>
      <p:ext uri="{BB962C8B-B14F-4D97-AF65-F5344CB8AC3E}">
        <p14:creationId xmlns:p14="http://schemas.microsoft.com/office/powerpoint/2010/main" val="4292878078"/>
      </p:ext>
    </p:extLst>
  </p:cSld>
  <p:clrMapOvr>
    <a:masterClrMapping/>
  </p:clrMapOvr>
  <p:transition advClick="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255105" y="46038"/>
            <a:ext cx="10515600" cy="1325563"/>
          </a:xfrm>
        </p:spPr>
        <p:txBody>
          <a:bodyPr/>
          <a:lstStyle/>
          <a:p>
            <a:pPr eaLnBrk="1" hangingPunct="1"/>
            <a:r>
              <a:rPr lang="en-US" altLang="en-US" dirty="0" smtClean="0"/>
              <a:t>Review: Decimal ↔ Binary</a:t>
            </a:r>
          </a:p>
        </p:txBody>
      </p:sp>
      <p:grpSp>
        <p:nvGrpSpPr>
          <p:cNvPr id="18435" name="Group 15"/>
          <p:cNvGrpSpPr>
            <a:grpSpLocks/>
          </p:cNvGrpSpPr>
          <p:nvPr/>
        </p:nvGrpSpPr>
        <p:grpSpPr bwMode="auto">
          <a:xfrm>
            <a:off x="2286000" y="1371601"/>
            <a:ext cx="7589838" cy="2697231"/>
            <a:chOff x="914400" y="1676400"/>
            <a:chExt cx="7589520" cy="2697231"/>
          </a:xfrm>
        </p:grpSpPr>
        <p:grpSp>
          <p:nvGrpSpPr>
            <p:cNvPr id="18442" name="Group 13"/>
            <p:cNvGrpSpPr>
              <a:grpSpLocks/>
            </p:cNvGrpSpPr>
            <p:nvPr/>
          </p:nvGrpSpPr>
          <p:grpSpPr bwMode="auto">
            <a:xfrm>
              <a:off x="914400" y="1676400"/>
              <a:ext cx="7391400" cy="1354217"/>
              <a:chOff x="914400" y="3242846"/>
              <a:chExt cx="7391400" cy="1354217"/>
            </a:xfrm>
          </p:grpSpPr>
          <p:sp>
            <p:nvSpPr>
              <p:cNvPr id="6" name="Rectangle 2"/>
              <p:cNvSpPr/>
              <p:nvPr/>
            </p:nvSpPr>
            <p:spPr>
              <a:xfrm>
                <a:off x="914400" y="3242846"/>
                <a:ext cx="2386166" cy="1354217"/>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5400" b="1" spc="50" dirty="0">
                    <a:ln w="11430">
                      <a:solidFill>
                        <a:srgbClr val="FF1701"/>
                      </a:solidFill>
                    </a:ln>
                    <a:solidFill>
                      <a:srgbClr val="005BD0"/>
                    </a:solidFill>
                    <a:effectLst>
                      <a:outerShdw blurRad="76200" dist="50800" dir="5400000" algn="tl" rotWithShape="0">
                        <a:schemeClr val="bg1">
                          <a:alpha val="65000"/>
                        </a:schemeClr>
                      </a:outerShdw>
                    </a:effectLst>
                    <a:latin typeface="Arial" charset="0"/>
                    <a:cs typeface="Arial" charset="0"/>
                  </a:rPr>
                  <a:t>Base</a:t>
                </a:r>
                <a:r>
                  <a:rPr lang="en-US" sz="5400" b="1" spc="50" baseline="-25000" dirty="0">
                    <a:ln w="11430">
                      <a:solidFill>
                        <a:srgbClr val="FF1701"/>
                      </a:solidFill>
                    </a:ln>
                    <a:solidFill>
                      <a:srgbClr val="005BD0"/>
                    </a:solidFill>
                    <a:effectLst>
                      <a:outerShdw blurRad="76200" dist="50800" dir="5400000" algn="tl" rotWithShape="0">
                        <a:schemeClr val="bg1">
                          <a:alpha val="65000"/>
                        </a:schemeClr>
                      </a:outerShdw>
                    </a:effectLst>
                    <a:latin typeface="Arial" charset="0"/>
                    <a:cs typeface="Arial" charset="0"/>
                  </a:rPr>
                  <a:t>10</a:t>
                </a:r>
              </a:p>
              <a:p>
                <a:pPr algn="ctr">
                  <a:defRPr/>
                </a:pPr>
                <a:r>
                  <a:rPr lang="en-US" sz="2800" b="1" spc="50" dirty="0">
                    <a:ln w="11430">
                      <a:solidFill>
                        <a:srgbClr val="FF1701"/>
                      </a:solidFill>
                    </a:ln>
                    <a:solidFill>
                      <a:srgbClr val="005BD0"/>
                    </a:solidFill>
                    <a:effectLst>
                      <a:outerShdw blurRad="76200" dist="50800" dir="5400000" algn="tl" rotWithShape="0">
                        <a:schemeClr val="bg1">
                          <a:alpha val="65000"/>
                        </a:schemeClr>
                      </a:outerShdw>
                    </a:effectLst>
                    <a:latin typeface="Arial" charset="0"/>
                    <a:cs typeface="Arial" charset="0"/>
                  </a:rPr>
                  <a:t>DECIMAL</a:t>
                </a:r>
              </a:p>
            </p:txBody>
          </p:sp>
          <p:sp>
            <p:nvSpPr>
              <p:cNvPr id="7" name="Rectangle 6"/>
              <p:cNvSpPr/>
              <p:nvPr/>
            </p:nvSpPr>
            <p:spPr>
              <a:xfrm>
                <a:off x="6180410" y="3242846"/>
                <a:ext cx="2125390" cy="1354217"/>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5400" b="1" spc="50" dirty="0">
                    <a:ln w="11430">
                      <a:solidFill>
                        <a:srgbClr val="FF1701"/>
                      </a:solidFill>
                    </a:ln>
                    <a:solidFill>
                      <a:srgbClr val="005BD0"/>
                    </a:solidFill>
                    <a:effectLst>
                      <a:outerShdw blurRad="76200" dist="50800" dir="5400000" algn="tl" rotWithShape="0">
                        <a:schemeClr val="bg1">
                          <a:alpha val="65000"/>
                        </a:schemeClr>
                      </a:outerShdw>
                    </a:effectLst>
                    <a:latin typeface="Arial" charset="0"/>
                    <a:cs typeface="Arial" charset="0"/>
                  </a:rPr>
                  <a:t>Base</a:t>
                </a:r>
                <a:r>
                  <a:rPr lang="en-US" sz="5400" b="1" spc="50" baseline="-25000" dirty="0">
                    <a:ln w="11430">
                      <a:solidFill>
                        <a:srgbClr val="FF1701"/>
                      </a:solidFill>
                    </a:ln>
                    <a:solidFill>
                      <a:srgbClr val="005BD0"/>
                    </a:solidFill>
                    <a:effectLst>
                      <a:outerShdw blurRad="76200" dist="50800" dir="5400000" algn="tl" rotWithShape="0">
                        <a:schemeClr val="bg1">
                          <a:alpha val="65000"/>
                        </a:schemeClr>
                      </a:outerShdw>
                    </a:effectLst>
                    <a:latin typeface="Arial" charset="0"/>
                    <a:cs typeface="Arial" charset="0"/>
                  </a:rPr>
                  <a:t>2</a:t>
                </a:r>
              </a:p>
              <a:p>
                <a:pPr algn="ctr">
                  <a:defRPr/>
                </a:pPr>
                <a:r>
                  <a:rPr lang="en-US" sz="2800" b="1" spc="50" dirty="0">
                    <a:ln w="11430">
                      <a:solidFill>
                        <a:srgbClr val="FF1701"/>
                      </a:solidFill>
                    </a:ln>
                    <a:solidFill>
                      <a:srgbClr val="005BD0"/>
                    </a:solidFill>
                    <a:effectLst>
                      <a:outerShdw blurRad="76200" dist="50800" dir="5400000" algn="tl" rotWithShape="0">
                        <a:schemeClr val="bg1">
                          <a:alpha val="65000"/>
                        </a:schemeClr>
                      </a:outerShdw>
                    </a:effectLst>
                    <a:latin typeface="Arial" charset="0"/>
                    <a:cs typeface="Arial" charset="0"/>
                  </a:rPr>
                  <a:t>BINARY</a:t>
                </a:r>
              </a:p>
            </p:txBody>
          </p:sp>
          <p:sp>
            <p:nvSpPr>
              <p:cNvPr id="8" name="Striped Right Arrow 7"/>
              <p:cNvSpPr/>
              <p:nvPr/>
            </p:nvSpPr>
            <p:spPr bwMode="auto">
              <a:xfrm>
                <a:off x="3482867" y="3463509"/>
                <a:ext cx="2514495" cy="912812"/>
              </a:xfrm>
              <a:prstGeom prst="stripedRightArrow">
                <a:avLst>
                  <a:gd name="adj1" fmla="val 65872"/>
                  <a:gd name="adj2" fmla="val 50000"/>
                </a:avLst>
              </a:prstGeom>
              <a:solidFill>
                <a:srgbClr val="005BD0"/>
              </a:solidFill>
              <a:ln w="12700">
                <a:solidFill>
                  <a:srgbClr val="FF170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bg1"/>
                    </a:solidFill>
                  </a:rPr>
                  <a:t>Successive</a:t>
                </a:r>
              </a:p>
              <a:p>
                <a:pPr algn="ctr">
                  <a:defRPr/>
                </a:pPr>
                <a:r>
                  <a:rPr lang="en-US" b="1" dirty="0">
                    <a:solidFill>
                      <a:schemeClr val="bg1"/>
                    </a:solidFill>
                  </a:rPr>
                  <a:t>Division</a:t>
                </a:r>
              </a:p>
            </p:txBody>
          </p:sp>
        </p:grpSp>
        <p:sp>
          <p:nvSpPr>
            <p:cNvPr id="18443" name="Rectangle 7"/>
            <p:cNvSpPr>
              <a:spLocks noChangeArrowheads="1"/>
            </p:cNvSpPr>
            <p:nvPr/>
          </p:nvSpPr>
          <p:spPr bwMode="auto">
            <a:xfrm>
              <a:off x="914400" y="2982981"/>
              <a:ext cx="758952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639763" indent="-365125"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eaLnBrk="1" hangingPunct="1">
                <a:spcAft>
                  <a:spcPts val="600"/>
                </a:spcAft>
                <a:buFont typeface="Arial" panose="020B0604020202020204" pitchFamily="34" charset="0"/>
                <a:buAutoNum type="alphaLcParenR"/>
              </a:pPr>
              <a:r>
                <a:rPr lang="en-US" altLang="en-US" sz="1600" dirty="0"/>
                <a:t>Divide the decimal number by </a:t>
              </a:r>
              <a:r>
                <a:rPr lang="en-US" altLang="en-US" sz="1600" b="1" dirty="0">
                  <a:solidFill>
                    <a:srgbClr val="FF0000"/>
                  </a:solidFill>
                </a:rPr>
                <a:t>2</a:t>
              </a:r>
              <a:r>
                <a:rPr lang="en-US" altLang="en-US" sz="1600" dirty="0"/>
                <a:t>; the remainder is the LSB of the </a:t>
              </a:r>
              <a:r>
                <a:rPr lang="en-US" altLang="en-US" sz="1600" b="1" dirty="0">
                  <a:solidFill>
                    <a:srgbClr val="FF0000"/>
                  </a:solidFill>
                </a:rPr>
                <a:t>binary</a:t>
              </a:r>
              <a:r>
                <a:rPr lang="en-US" altLang="en-US" sz="1600" dirty="0"/>
                <a:t> number.</a:t>
              </a:r>
            </a:p>
            <a:p>
              <a:pPr lvl="1" eaLnBrk="1" hangingPunct="1">
                <a:spcAft>
                  <a:spcPts val="600"/>
                </a:spcAft>
                <a:buFont typeface="Arial" panose="020B0604020202020204" pitchFamily="34" charset="0"/>
                <a:buAutoNum type="alphaLcParenR"/>
              </a:pPr>
              <a:r>
                <a:rPr lang="en-US" altLang="en-US" sz="1600" dirty="0"/>
                <a:t>If the quotation is zero, the conversion is complete. Otherwise repeat step (a) using the quotation as the decimal number. The new remainder is the next most significant bit of the </a:t>
              </a:r>
              <a:r>
                <a:rPr lang="en-US" altLang="en-US" sz="1600" b="1" dirty="0">
                  <a:solidFill>
                    <a:srgbClr val="FF0000"/>
                  </a:solidFill>
                </a:rPr>
                <a:t>binary</a:t>
              </a:r>
              <a:r>
                <a:rPr lang="en-US" altLang="en-US" sz="1600" i="1" dirty="0"/>
                <a:t> </a:t>
              </a:r>
              <a:r>
                <a:rPr lang="en-US" altLang="en-US" sz="1600" dirty="0"/>
                <a:t>number</a:t>
              </a:r>
              <a:r>
                <a:rPr lang="en-US" altLang="en-US" sz="1600" i="1" dirty="0"/>
                <a:t>.</a:t>
              </a:r>
            </a:p>
          </p:txBody>
        </p:sp>
      </p:grpSp>
      <p:sp>
        <p:nvSpPr>
          <p:cNvPr id="18436" name="Rectangle 9"/>
          <p:cNvSpPr>
            <a:spLocks noChangeArrowheads="1"/>
          </p:cNvSpPr>
          <p:nvPr/>
        </p:nvSpPr>
        <p:spPr bwMode="auto">
          <a:xfrm>
            <a:off x="2286001" y="5585514"/>
            <a:ext cx="7497763"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639763" indent="-365125"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eaLnBrk="1" hangingPunct="1">
              <a:spcAft>
                <a:spcPts val="600"/>
              </a:spcAft>
              <a:buFont typeface="Arial" panose="020B0604020202020204" pitchFamily="34" charset="0"/>
              <a:buAutoNum type="alphaLcParenR"/>
            </a:pPr>
            <a:r>
              <a:rPr lang="en-US" altLang="en-US" sz="1600" dirty="0"/>
              <a:t>Multiply each bit of the </a:t>
            </a:r>
            <a:r>
              <a:rPr lang="en-US" altLang="en-US" sz="1600" b="1" dirty="0">
                <a:solidFill>
                  <a:srgbClr val="FF0000"/>
                </a:solidFill>
              </a:rPr>
              <a:t>binary</a:t>
            </a:r>
            <a:r>
              <a:rPr lang="en-US" altLang="en-US" sz="1600" dirty="0"/>
              <a:t> number by its corresponding bit-weighting factor (i.e., Bit-0→</a:t>
            </a:r>
            <a:r>
              <a:rPr lang="en-US" altLang="en-US" sz="1600" b="1" dirty="0">
                <a:solidFill>
                  <a:srgbClr val="FF0000"/>
                </a:solidFill>
              </a:rPr>
              <a:t>2</a:t>
            </a:r>
            <a:r>
              <a:rPr lang="en-US" altLang="en-US" sz="1600" baseline="30000" dirty="0"/>
              <a:t>0</a:t>
            </a:r>
            <a:r>
              <a:rPr lang="en-US" altLang="en-US" sz="1600" dirty="0"/>
              <a:t>=1; Bit-1→</a:t>
            </a:r>
            <a:r>
              <a:rPr lang="en-US" altLang="en-US" sz="1600" b="1" dirty="0">
                <a:solidFill>
                  <a:srgbClr val="FF0000"/>
                </a:solidFill>
              </a:rPr>
              <a:t>2</a:t>
            </a:r>
            <a:r>
              <a:rPr lang="en-US" altLang="en-US" sz="1600" baseline="30000" dirty="0"/>
              <a:t>1</a:t>
            </a:r>
            <a:r>
              <a:rPr lang="en-US" altLang="en-US" sz="1600" dirty="0"/>
              <a:t>=2; Bit-2→</a:t>
            </a:r>
            <a:r>
              <a:rPr lang="en-US" altLang="en-US" sz="1600" b="1" dirty="0">
                <a:solidFill>
                  <a:srgbClr val="FF0000"/>
                </a:solidFill>
              </a:rPr>
              <a:t>2</a:t>
            </a:r>
            <a:r>
              <a:rPr lang="en-US" altLang="en-US" sz="1600" baseline="30000" dirty="0"/>
              <a:t>2</a:t>
            </a:r>
            <a:r>
              <a:rPr lang="en-US" altLang="en-US" sz="1600" dirty="0"/>
              <a:t>=4; </a:t>
            </a:r>
            <a:r>
              <a:rPr lang="en-US" altLang="en-US" sz="1600" dirty="0" err="1"/>
              <a:t>etc</a:t>
            </a:r>
            <a:r>
              <a:rPr lang="en-US" altLang="en-US" sz="1600" dirty="0"/>
              <a:t>). </a:t>
            </a:r>
          </a:p>
          <a:p>
            <a:pPr lvl="1" eaLnBrk="1" hangingPunct="1">
              <a:spcAft>
                <a:spcPts val="600"/>
              </a:spcAft>
              <a:buFont typeface="Arial" panose="020B0604020202020204" pitchFamily="34" charset="0"/>
              <a:buAutoNum type="alphaLcParenR"/>
            </a:pPr>
            <a:r>
              <a:rPr lang="en-US" altLang="en-US" sz="1600" dirty="0"/>
              <a:t>Sum up all of the products in step (a) to get the decimal number.  </a:t>
            </a:r>
          </a:p>
        </p:txBody>
      </p:sp>
      <p:grpSp>
        <p:nvGrpSpPr>
          <p:cNvPr id="18437" name="Group 20"/>
          <p:cNvGrpSpPr>
            <a:grpSpLocks/>
          </p:cNvGrpSpPr>
          <p:nvPr/>
        </p:nvGrpSpPr>
        <p:grpSpPr bwMode="auto">
          <a:xfrm>
            <a:off x="2286001" y="4191000"/>
            <a:ext cx="7643813" cy="1354138"/>
            <a:chOff x="762000" y="4085392"/>
            <a:chExt cx="7643966" cy="1354217"/>
          </a:xfrm>
        </p:grpSpPr>
        <p:sp>
          <p:nvSpPr>
            <p:cNvPr id="11" name="Striped Right Arrow 10"/>
            <p:cNvSpPr/>
            <p:nvPr/>
          </p:nvSpPr>
          <p:spPr bwMode="auto">
            <a:xfrm>
              <a:off x="3327451" y="4306068"/>
              <a:ext cx="2513063" cy="912865"/>
            </a:xfrm>
            <a:prstGeom prst="stripedRightArrow">
              <a:avLst>
                <a:gd name="adj1" fmla="val 65872"/>
                <a:gd name="adj2" fmla="val 50000"/>
              </a:avLst>
            </a:prstGeom>
            <a:solidFill>
              <a:srgbClr val="005BD0"/>
            </a:solidFill>
            <a:ln w="12700">
              <a:solidFill>
                <a:srgbClr val="FF170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bg1"/>
                  </a:solidFill>
                </a:rPr>
                <a:t>Weighted</a:t>
              </a:r>
            </a:p>
            <a:p>
              <a:pPr algn="ctr">
                <a:defRPr/>
              </a:pPr>
              <a:r>
                <a:rPr lang="en-US" b="1" dirty="0">
                  <a:solidFill>
                    <a:schemeClr val="bg1"/>
                  </a:solidFill>
                </a:rPr>
                <a:t>Multiplication</a:t>
              </a:r>
            </a:p>
          </p:txBody>
        </p:sp>
        <p:sp>
          <p:nvSpPr>
            <p:cNvPr id="12" name="Rectangle 11"/>
            <p:cNvSpPr/>
            <p:nvPr/>
          </p:nvSpPr>
          <p:spPr>
            <a:xfrm>
              <a:off x="6019800" y="4085392"/>
              <a:ext cx="2386166" cy="1354217"/>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5400" b="1" spc="50" dirty="0">
                  <a:ln w="11430">
                    <a:solidFill>
                      <a:srgbClr val="FF1701"/>
                    </a:solidFill>
                  </a:ln>
                  <a:solidFill>
                    <a:srgbClr val="005BD0"/>
                  </a:solidFill>
                  <a:effectLst>
                    <a:outerShdw blurRad="76200" dist="50800" dir="5400000" algn="tl" rotWithShape="0">
                      <a:schemeClr val="bg1">
                        <a:alpha val="65000"/>
                      </a:schemeClr>
                    </a:outerShdw>
                  </a:effectLst>
                  <a:latin typeface="Arial" charset="0"/>
                  <a:cs typeface="Arial" charset="0"/>
                </a:rPr>
                <a:t>Base</a:t>
              </a:r>
              <a:r>
                <a:rPr lang="en-US" sz="5400" b="1" spc="50" baseline="-25000" dirty="0">
                  <a:ln w="11430">
                    <a:solidFill>
                      <a:srgbClr val="FF1701"/>
                    </a:solidFill>
                  </a:ln>
                  <a:solidFill>
                    <a:srgbClr val="005BD0"/>
                  </a:solidFill>
                  <a:effectLst>
                    <a:outerShdw blurRad="76200" dist="50800" dir="5400000" algn="tl" rotWithShape="0">
                      <a:schemeClr val="bg1">
                        <a:alpha val="65000"/>
                      </a:schemeClr>
                    </a:outerShdw>
                  </a:effectLst>
                  <a:latin typeface="Arial" charset="0"/>
                  <a:cs typeface="Arial" charset="0"/>
                </a:rPr>
                <a:t>10</a:t>
              </a:r>
            </a:p>
            <a:p>
              <a:pPr algn="ctr">
                <a:defRPr/>
              </a:pPr>
              <a:r>
                <a:rPr lang="en-US" sz="2800" b="1" spc="50" dirty="0">
                  <a:ln w="11430">
                    <a:solidFill>
                      <a:srgbClr val="FF1701"/>
                    </a:solidFill>
                  </a:ln>
                  <a:solidFill>
                    <a:srgbClr val="005BD0"/>
                  </a:solidFill>
                  <a:effectLst>
                    <a:outerShdw blurRad="76200" dist="50800" dir="5400000" algn="tl" rotWithShape="0">
                      <a:schemeClr val="bg1">
                        <a:alpha val="65000"/>
                      </a:schemeClr>
                    </a:outerShdw>
                  </a:effectLst>
                  <a:latin typeface="Arial" charset="0"/>
                  <a:cs typeface="Arial" charset="0"/>
                </a:rPr>
                <a:t>DECIMAL</a:t>
              </a:r>
            </a:p>
          </p:txBody>
        </p:sp>
        <p:sp>
          <p:nvSpPr>
            <p:cNvPr id="13" name="Rectangle 12"/>
            <p:cNvSpPr/>
            <p:nvPr/>
          </p:nvSpPr>
          <p:spPr>
            <a:xfrm>
              <a:off x="762000" y="4085392"/>
              <a:ext cx="2125390" cy="1354217"/>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5400" b="1" spc="50" dirty="0">
                  <a:ln w="11430">
                    <a:solidFill>
                      <a:srgbClr val="FF1701"/>
                    </a:solidFill>
                  </a:ln>
                  <a:solidFill>
                    <a:srgbClr val="005BD0"/>
                  </a:solidFill>
                  <a:effectLst>
                    <a:outerShdw blurRad="76200" dist="50800" dir="5400000" algn="tl" rotWithShape="0">
                      <a:schemeClr val="bg1">
                        <a:alpha val="65000"/>
                      </a:schemeClr>
                    </a:outerShdw>
                  </a:effectLst>
                  <a:latin typeface="Arial" charset="0"/>
                  <a:cs typeface="Arial" charset="0"/>
                </a:rPr>
                <a:t>Base</a:t>
              </a:r>
              <a:r>
                <a:rPr lang="en-US" sz="5400" b="1" spc="50" baseline="-25000" dirty="0">
                  <a:ln w="11430">
                    <a:solidFill>
                      <a:srgbClr val="FF1701"/>
                    </a:solidFill>
                  </a:ln>
                  <a:solidFill>
                    <a:srgbClr val="005BD0"/>
                  </a:solidFill>
                  <a:effectLst>
                    <a:outerShdw blurRad="76200" dist="50800" dir="5400000" algn="tl" rotWithShape="0">
                      <a:schemeClr val="bg1">
                        <a:alpha val="65000"/>
                      </a:schemeClr>
                    </a:outerShdw>
                  </a:effectLst>
                  <a:latin typeface="Arial" charset="0"/>
                  <a:cs typeface="Arial" charset="0"/>
                </a:rPr>
                <a:t>2</a:t>
              </a:r>
            </a:p>
            <a:p>
              <a:pPr algn="ctr">
                <a:defRPr/>
              </a:pPr>
              <a:r>
                <a:rPr lang="en-US" sz="2800" b="1" spc="50" dirty="0">
                  <a:ln w="11430">
                    <a:solidFill>
                      <a:srgbClr val="FF1701"/>
                    </a:solidFill>
                  </a:ln>
                  <a:solidFill>
                    <a:srgbClr val="005BD0"/>
                  </a:solidFill>
                  <a:effectLst>
                    <a:outerShdw blurRad="76200" dist="50800" dir="5400000" algn="tl" rotWithShape="0">
                      <a:schemeClr val="bg1">
                        <a:alpha val="65000"/>
                      </a:schemeClr>
                    </a:outerShdw>
                  </a:effectLst>
                  <a:latin typeface="Arial" charset="0"/>
                  <a:cs typeface="Arial" charset="0"/>
                </a:rPr>
                <a:t>BINARY</a:t>
              </a:r>
            </a:p>
          </p:txBody>
        </p:sp>
      </p:grpSp>
      <p:sp>
        <p:nvSpPr>
          <p:cNvPr id="14" name="Slide Number Placeholder 13"/>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EF5BF74-1FFF-416D-9CD2-9965A0F24903}" type="slidenum">
              <a:rPr lang="en-US" altLang="en-US"/>
              <a:pPr eaLnBrk="1" hangingPunct="1"/>
              <a:t>8</a:t>
            </a:fld>
            <a:endParaRPr lang="en-US" altLang="en-US"/>
          </a:p>
        </p:txBody>
      </p:sp>
    </p:spTree>
    <p:extLst>
      <p:ext uri="{BB962C8B-B14F-4D97-AF65-F5344CB8AC3E}">
        <p14:creationId xmlns:p14="http://schemas.microsoft.com/office/powerpoint/2010/main" val="2209177588"/>
      </p:ext>
    </p:extLst>
  </p:cSld>
  <p:clrMapOvr>
    <a:masterClrMapping/>
  </p:clrMapOvr>
  <p:transition advClick="0"/>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9680" y="2591490"/>
            <a:ext cx="8000999" cy="1728718"/>
          </a:xfrm>
        </p:spPr>
        <p:txBody>
          <a:bodyPr>
            <a:noAutofit/>
          </a:bodyPr>
          <a:lstStyle/>
          <a:p>
            <a:r>
              <a:rPr lang="en-US" sz="6600" b="1" dirty="0" smtClean="0">
                <a:solidFill>
                  <a:srgbClr val="002060"/>
                </a:solidFill>
              </a:rPr>
              <a:t>Registers and Counters</a:t>
            </a:r>
            <a:endParaRPr lang="en-US" sz="6600" b="1" dirty="0">
              <a:solidFill>
                <a:srgbClr val="002060"/>
              </a:solidFill>
            </a:endParaRPr>
          </a:p>
        </p:txBody>
      </p:sp>
    </p:spTree>
    <p:extLst>
      <p:ext uri="{BB962C8B-B14F-4D97-AF65-F5344CB8AC3E}">
        <p14:creationId xmlns:p14="http://schemas.microsoft.com/office/powerpoint/2010/main" val="1078075216"/>
      </p:ext>
    </p:extLst>
  </p:cSld>
  <p:clrMapOvr>
    <a:masterClrMapping/>
  </p:clrMapOvr>
  <p:transition advClick="0"/>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212035" y="124861"/>
            <a:ext cx="7772400" cy="1020762"/>
          </a:xfrm>
        </p:spPr>
        <p:txBody>
          <a:bodyPr/>
          <a:lstStyle/>
          <a:p>
            <a:r>
              <a:rPr lang="en-US" sz="3600" dirty="0">
                <a:solidFill>
                  <a:srgbClr val="6600CC"/>
                </a:solidFill>
                <a:latin typeface="Arial" pitchFamily="34" charset="0"/>
                <a:cs typeface="Arial" pitchFamily="34" charset="0"/>
              </a:rPr>
              <a:t>Registers</a:t>
            </a:r>
          </a:p>
        </p:txBody>
      </p:sp>
      <p:sp>
        <p:nvSpPr>
          <p:cNvPr id="17412" name="Rectangle 3"/>
          <p:cNvSpPr>
            <a:spLocks noGrp="1" noChangeArrowheads="1"/>
          </p:cNvSpPr>
          <p:nvPr>
            <p:ph type="body" idx="1"/>
          </p:nvPr>
        </p:nvSpPr>
        <p:spPr>
          <a:xfrm>
            <a:off x="212035" y="1441245"/>
            <a:ext cx="11516139" cy="5602287"/>
          </a:xfrm>
          <a:solidFill>
            <a:schemeClr val="bg1"/>
          </a:solidFill>
        </p:spPr>
        <p:txBody>
          <a:bodyPr/>
          <a:lstStyle/>
          <a:p>
            <a:pPr algn="just"/>
            <a:r>
              <a:rPr lang="en-US" dirty="0">
                <a:latin typeface="Arial" pitchFamily="34" charset="0"/>
                <a:cs typeface="Arial" pitchFamily="34" charset="0"/>
              </a:rPr>
              <a:t>Register – a </a:t>
            </a:r>
            <a:r>
              <a:rPr lang="en-US" u="sng" dirty="0">
                <a:latin typeface="Arial" pitchFamily="34" charset="0"/>
                <a:cs typeface="Arial" pitchFamily="34" charset="0"/>
              </a:rPr>
              <a:t>collection</a:t>
            </a:r>
            <a:r>
              <a:rPr lang="en-US" dirty="0">
                <a:latin typeface="Arial" pitchFamily="34" charset="0"/>
                <a:cs typeface="Arial" pitchFamily="34" charset="0"/>
              </a:rPr>
              <a:t> of binary storage elements </a:t>
            </a:r>
          </a:p>
          <a:p>
            <a:pPr algn="just"/>
            <a:r>
              <a:rPr lang="en-US" dirty="0">
                <a:latin typeface="Arial" pitchFamily="34" charset="0"/>
                <a:cs typeface="Arial" pitchFamily="34" charset="0"/>
              </a:rPr>
              <a:t>In theory, a register is sequential logic, i.e. can be defined by a state table</a:t>
            </a:r>
          </a:p>
          <a:p>
            <a:pPr algn="just"/>
            <a:r>
              <a:rPr lang="en-US" dirty="0">
                <a:latin typeface="Arial" pitchFamily="34" charset="0"/>
                <a:cs typeface="Arial" pitchFamily="34" charset="0"/>
              </a:rPr>
              <a:t>But more often, we think of a register as an array of  </a:t>
            </a:r>
            <a:r>
              <a:rPr lang="en-US" i="1" dirty="0">
                <a:latin typeface="Arial" pitchFamily="34" charset="0"/>
                <a:cs typeface="Arial" pitchFamily="34" charset="0"/>
              </a:rPr>
              <a:t>n</a:t>
            </a:r>
            <a:r>
              <a:rPr lang="en-US" dirty="0">
                <a:latin typeface="Arial" pitchFamily="34" charset="0"/>
                <a:cs typeface="Arial" pitchFamily="34" charset="0"/>
              </a:rPr>
              <a:t> flip flops (possibly with some extra gates) that store a vector of </a:t>
            </a:r>
            <a:r>
              <a:rPr lang="en-US" i="1" dirty="0">
                <a:latin typeface="Arial" pitchFamily="34" charset="0"/>
                <a:cs typeface="Arial" pitchFamily="34" charset="0"/>
              </a:rPr>
              <a:t>n</a:t>
            </a:r>
            <a:r>
              <a:rPr lang="en-US" dirty="0">
                <a:latin typeface="Arial" pitchFamily="34" charset="0"/>
                <a:cs typeface="Arial" pitchFamily="34" charset="0"/>
              </a:rPr>
              <a:t> binary bits</a:t>
            </a:r>
          </a:p>
          <a:p>
            <a:pPr algn="just"/>
            <a:r>
              <a:rPr lang="en-US" dirty="0">
                <a:latin typeface="Arial" pitchFamily="34" charset="0"/>
                <a:cs typeface="Arial" pitchFamily="34" charset="0"/>
              </a:rPr>
              <a:t>Used to perform simple data </a:t>
            </a:r>
            <a:r>
              <a:rPr lang="en-US" dirty="0">
                <a:solidFill>
                  <a:srgbClr val="6600CC"/>
                </a:solidFill>
                <a:latin typeface="Arial" pitchFamily="34" charset="0"/>
                <a:cs typeface="Arial" pitchFamily="34" charset="0"/>
              </a:rPr>
              <a:t>storage</a:t>
            </a:r>
            <a:r>
              <a:rPr lang="en-US" dirty="0">
                <a:latin typeface="Arial" pitchFamily="34" charset="0"/>
                <a:cs typeface="Arial" pitchFamily="34" charset="0"/>
              </a:rPr>
              <a:t>, </a:t>
            </a:r>
            <a:r>
              <a:rPr lang="en-US" dirty="0">
                <a:solidFill>
                  <a:srgbClr val="6600CC"/>
                </a:solidFill>
                <a:latin typeface="Arial" pitchFamily="34" charset="0"/>
                <a:cs typeface="Arial" pitchFamily="34" charset="0"/>
              </a:rPr>
              <a:t>movement</a:t>
            </a:r>
            <a:r>
              <a:rPr lang="en-US" dirty="0">
                <a:latin typeface="Arial" pitchFamily="34" charset="0"/>
                <a:cs typeface="Arial" pitchFamily="34" charset="0"/>
              </a:rPr>
              <a:t>, </a:t>
            </a:r>
            <a:r>
              <a:rPr lang="en-US" dirty="0">
                <a:solidFill>
                  <a:srgbClr val="6600CC"/>
                </a:solidFill>
                <a:latin typeface="Arial" pitchFamily="34" charset="0"/>
                <a:cs typeface="Arial" pitchFamily="34" charset="0"/>
              </a:rPr>
              <a:t>manipulation</a:t>
            </a:r>
            <a:r>
              <a:rPr lang="en-US" dirty="0">
                <a:latin typeface="Arial" pitchFamily="34" charset="0"/>
                <a:cs typeface="Arial" pitchFamily="34" charset="0"/>
              </a:rPr>
              <a:t> and </a:t>
            </a:r>
            <a:r>
              <a:rPr lang="en-US" dirty="0">
                <a:solidFill>
                  <a:srgbClr val="6600CC"/>
                </a:solidFill>
                <a:latin typeface="Arial" pitchFamily="34" charset="0"/>
                <a:cs typeface="Arial" pitchFamily="34" charset="0"/>
              </a:rPr>
              <a:t>processing</a:t>
            </a:r>
            <a:r>
              <a:rPr lang="en-US" dirty="0">
                <a:latin typeface="Arial" pitchFamily="34" charset="0"/>
                <a:cs typeface="Arial" pitchFamily="34" charset="0"/>
              </a:rPr>
              <a:t> operations (e.g. </a:t>
            </a:r>
            <a:r>
              <a:rPr lang="en-US" dirty="0">
                <a:solidFill>
                  <a:srgbClr val="FF3300"/>
                </a:solidFill>
                <a:latin typeface="Arial" pitchFamily="34" charset="0"/>
                <a:cs typeface="Arial" pitchFamily="34" charset="0"/>
              </a:rPr>
              <a:t>load, increment, </a:t>
            </a:r>
            <a:r>
              <a:rPr lang="en-US" dirty="0">
                <a:solidFill>
                  <a:srgbClr val="FF0000"/>
                </a:solidFill>
                <a:latin typeface="Arial" pitchFamily="34" charset="0"/>
                <a:cs typeface="Arial" pitchFamily="34" charset="0"/>
              </a:rPr>
              <a:t>shift, add</a:t>
            </a:r>
            <a:r>
              <a:rPr lang="en-US" dirty="0">
                <a:latin typeface="Arial" pitchFamily="34" charset="0"/>
                <a:cs typeface="Arial" pitchFamily="34" charset="0"/>
              </a:rPr>
              <a:t>, etc.)</a:t>
            </a:r>
          </a:p>
          <a:p>
            <a:pPr algn="just"/>
            <a:r>
              <a:rPr lang="en-US" dirty="0">
                <a:latin typeface="Arial" pitchFamily="34" charset="0"/>
                <a:cs typeface="Arial" pitchFamily="34" charset="0"/>
              </a:rPr>
              <a:t>The computer processes data by performing operations on registers, e.g</a:t>
            </a:r>
            <a:r>
              <a:rPr lang="en-US" dirty="0">
                <a:solidFill>
                  <a:srgbClr val="FF0000"/>
                </a:solidFill>
                <a:latin typeface="Arial" pitchFamily="34" charset="0"/>
                <a:cs typeface="Arial" pitchFamily="34" charset="0"/>
              </a:rPr>
              <a:t>.  ADD A, B </a:t>
            </a:r>
            <a:r>
              <a:rPr lang="en-US" dirty="0">
                <a:latin typeface="Arial" pitchFamily="34" charset="0"/>
                <a:cs typeface="Arial" pitchFamily="34" charset="0"/>
              </a:rPr>
              <a:t>where      A and B are say </a:t>
            </a:r>
            <a:r>
              <a:rPr lang="en-US" dirty="0">
                <a:solidFill>
                  <a:srgbClr val="6600CC"/>
                </a:solidFill>
                <a:latin typeface="Arial" pitchFamily="34" charset="0"/>
                <a:cs typeface="Arial" pitchFamily="34" charset="0"/>
              </a:rPr>
              <a:t>32-bit registers</a:t>
            </a:r>
            <a:endParaRPr lang="en-US" dirty="0">
              <a:latin typeface="Arial" pitchFamily="34" charset="0"/>
              <a:cs typeface="Arial" pitchFamily="34" charset="0"/>
            </a:endParaRPr>
          </a:p>
        </p:txBody>
      </p:sp>
    </p:spTree>
    <p:extLst>
      <p:ext uri="{BB962C8B-B14F-4D97-AF65-F5344CB8AC3E}">
        <p14:creationId xmlns:p14="http://schemas.microsoft.com/office/powerpoint/2010/main" val="3155132320"/>
      </p:ext>
    </p:extLst>
  </p:cSld>
  <p:clrMapOvr>
    <a:masterClrMapping/>
  </p:clrMapOvr>
  <p:transition advClick="0"/>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329994" y="0"/>
            <a:ext cx="7772400" cy="1020763"/>
          </a:xfrm>
        </p:spPr>
        <p:txBody>
          <a:bodyPr/>
          <a:lstStyle/>
          <a:p>
            <a:r>
              <a:rPr lang="en-US" sz="3600" dirty="0">
                <a:solidFill>
                  <a:srgbClr val="6600CC"/>
                </a:solidFill>
                <a:latin typeface="Arial" pitchFamily="34" charset="0"/>
                <a:cs typeface="Arial" pitchFamily="34" charset="0"/>
              </a:rPr>
              <a:t>Register/Counter Design Methods</a:t>
            </a:r>
          </a:p>
        </p:txBody>
      </p:sp>
      <p:sp>
        <p:nvSpPr>
          <p:cNvPr id="8196" name="Rectangle 3"/>
          <p:cNvSpPr>
            <a:spLocks noGrp="1" noChangeArrowheads="1"/>
          </p:cNvSpPr>
          <p:nvPr>
            <p:ph type="body" idx="1"/>
          </p:nvPr>
        </p:nvSpPr>
        <p:spPr>
          <a:xfrm>
            <a:off x="329994" y="893349"/>
            <a:ext cx="10893287" cy="5679729"/>
          </a:xfrm>
          <a:solidFill>
            <a:schemeClr val="bg1"/>
          </a:solidFill>
        </p:spPr>
        <p:txBody>
          <a:bodyPr/>
          <a:lstStyle/>
          <a:p>
            <a:pPr>
              <a:defRPr/>
            </a:pPr>
            <a:r>
              <a:rPr lang="en-US" dirty="0">
                <a:solidFill>
                  <a:srgbClr val="C00000"/>
                </a:solidFill>
                <a:latin typeface="Arial" pitchFamily="34" charset="0"/>
                <a:cs typeface="Arial" pitchFamily="34" charset="0"/>
              </a:rPr>
              <a:t>Classical Direct Approach: From State Diagram</a:t>
            </a:r>
          </a:p>
          <a:p>
            <a:pPr lvl="1">
              <a:buFontTx/>
              <a:buNone/>
              <a:defRPr/>
            </a:pPr>
            <a:r>
              <a:rPr lang="en-US" dirty="0">
                <a:latin typeface="Arial" pitchFamily="34" charset="0"/>
                <a:cs typeface="Arial" pitchFamily="34" charset="0"/>
              </a:rPr>
              <a:t>	Design individual cells using the state diagram/state table model and combine them into a register</a:t>
            </a:r>
          </a:p>
          <a:p>
            <a:pPr lvl="1">
              <a:buFontTx/>
              <a:buNone/>
              <a:defRPr/>
            </a:pPr>
            <a:endParaRPr lang="en-US" dirty="0">
              <a:latin typeface="Arial" pitchFamily="34" charset="0"/>
              <a:cs typeface="Arial" pitchFamily="34" charset="0"/>
            </a:endParaRPr>
          </a:p>
          <a:p>
            <a:pPr>
              <a:defRPr/>
            </a:pPr>
            <a:r>
              <a:rPr lang="en-US" dirty="0">
                <a:latin typeface="Arial" pitchFamily="34" charset="0"/>
                <a:cs typeface="Arial" pitchFamily="34" charset="0"/>
              </a:rPr>
              <a:t>Problem: for </a:t>
            </a:r>
            <a:r>
              <a:rPr lang="en-US" i="1" dirty="0">
                <a:latin typeface="Arial" pitchFamily="34" charset="0"/>
                <a:cs typeface="Arial" pitchFamily="34" charset="0"/>
              </a:rPr>
              <a:t>n</a:t>
            </a:r>
            <a:r>
              <a:rPr lang="en-US" dirty="0">
                <a:latin typeface="Arial" pitchFamily="34" charset="0"/>
                <a:cs typeface="Arial" pitchFamily="34" charset="0"/>
              </a:rPr>
              <a:t> large </a:t>
            </a:r>
            <a:r>
              <a:rPr lang="en-US" dirty="0">
                <a:latin typeface="Arial" pitchFamily="34" charset="0"/>
                <a:cs typeface="Arial" pitchFamily="34" charset="0"/>
                <a:sym typeface="Wingdings" pitchFamily="2" charset="2"/>
              </a:rPr>
              <a:t> </a:t>
            </a:r>
            <a:r>
              <a:rPr lang="en-US" dirty="0">
                <a:latin typeface="Arial" pitchFamily="34" charset="0"/>
                <a:cs typeface="Arial" pitchFamily="34" charset="0"/>
              </a:rPr>
              <a:t>large number of states      </a:t>
            </a:r>
            <a:r>
              <a:rPr lang="en-US" dirty="0">
                <a:latin typeface="Arial" pitchFamily="34" charset="0"/>
                <a:cs typeface="Arial" pitchFamily="34" charset="0"/>
                <a:sym typeface="Wingdings" pitchFamily="2" charset="2"/>
              </a:rPr>
              <a:t></a:t>
            </a:r>
            <a:r>
              <a:rPr lang="en-US" dirty="0">
                <a:latin typeface="Arial" pitchFamily="34" charset="0"/>
                <a:cs typeface="Arial" pitchFamily="34" charset="0"/>
              </a:rPr>
              <a:t>     state diagram/state table model is often not feasible!- </a:t>
            </a:r>
            <a:r>
              <a:rPr lang="en-US" sz="2500" dirty="0">
                <a:latin typeface="Arial" pitchFamily="34" charset="0"/>
                <a:cs typeface="Arial" pitchFamily="34" charset="0"/>
              </a:rPr>
              <a:t>Pentium has 64-bit data registers (states = ?)</a:t>
            </a:r>
          </a:p>
          <a:p>
            <a:pPr>
              <a:defRPr/>
            </a:pPr>
            <a:r>
              <a:rPr lang="en-US" dirty="0">
                <a:solidFill>
                  <a:srgbClr val="0070C0"/>
                </a:solidFill>
                <a:latin typeface="Arial" pitchFamily="34" charset="0"/>
                <a:cs typeface="Arial" pitchFamily="34" charset="0"/>
              </a:rPr>
              <a:t>Alternative (Ad hoc?) Approach</a:t>
            </a:r>
            <a:r>
              <a:rPr lang="en-US" dirty="0">
                <a:latin typeface="Arial" pitchFamily="34" charset="0"/>
                <a:cs typeface="Arial" pitchFamily="34" charset="0"/>
              </a:rPr>
              <a:t>: </a:t>
            </a:r>
            <a:r>
              <a:rPr lang="en-US" dirty="0">
                <a:solidFill>
                  <a:schemeClr val="accent1">
                    <a:lumMod val="75000"/>
                  </a:schemeClr>
                </a:solidFill>
                <a:latin typeface="Arial" pitchFamily="34" charset="0"/>
                <a:cs typeface="Arial" pitchFamily="34" charset="0"/>
              </a:rPr>
              <a:t>(similar to iterative design method in combinational logic)</a:t>
            </a:r>
          </a:p>
          <a:p>
            <a:pPr lvl="1">
              <a:buFontTx/>
              <a:buNone/>
              <a:defRPr/>
            </a:pPr>
            <a:r>
              <a:rPr lang="en-US" dirty="0">
                <a:latin typeface="Arial" pitchFamily="34" charset="0"/>
                <a:cs typeface="Arial" pitchFamily="34" charset="0"/>
              </a:rPr>
              <a:t>	Add predefined combinational circuits to a register to perform desired functions</a:t>
            </a:r>
          </a:p>
          <a:p>
            <a:pPr lvl="2">
              <a:defRPr/>
            </a:pPr>
            <a:r>
              <a:rPr lang="en-US" dirty="0">
                <a:solidFill>
                  <a:srgbClr val="7030A0"/>
                </a:solidFill>
                <a:latin typeface="Arial" pitchFamily="34" charset="0"/>
                <a:cs typeface="Arial" pitchFamily="34" charset="0"/>
              </a:rPr>
              <a:t>Example: To count up, connect the register flip-flop outputs to an incrementer</a:t>
            </a:r>
          </a:p>
          <a:p>
            <a:pPr lvl="1">
              <a:buFontTx/>
              <a:buNone/>
              <a:defRPr/>
            </a:pPr>
            <a:endParaRPr lang="en-US" sz="2000" dirty="0">
              <a:latin typeface="Arial" pitchFamily="34" charset="0"/>
              <a:cs typeface="Arial" pitchFamily="34" charset="0"/>
            </a:endParaRPr>
          </a:p>
        </p:txBody>
      </p:sp>
    </p:spTree>
    <p:extLst>
      <p:ext uri="{BB962C8B-B14F-4D97-AF65-F5344CB8AC3E}">
        <p14:creationId xmlns:p14="http://schemas.microsoft.com/office/powerpoint/2010/main" val="449012141"/>
      </p:ext>
    </p:extLst>
  </p:cSld>
  <p:clrMapOvr>
    <a:masterClrMapping/>
  </p:clrMapOvr>
  <p:transition advClick="0"/>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a:xfrm>
            <a:off x="79281" y="69851"/>
            <a:ext cx="7772400" cy="1020763"/>
          </a:xfrm>
        </p:spPr>
        <p:txBody>
          <a:bodyPr/>
          <a:lstStyle/>
          <a:p>
            <a:r>
              <a:rPr lang="en-US" sz="3600">
                <a:solidFill>
                  <a:srgbClr val="6600CC"/>
                </a:solidFill>
                <a:latin typeface="Arial" pitchFamily="34" charset="0"/>
                <a:cs typeface="Arial" pitchFamily="34" charset="0"/>
              </a:rPr>
              <a:t>Shift Registers</a:t>
            </a:r>
          </a:p>
        </p:txBody>
      </p:sp>
      <p:sp>
        <p:nvSpPr>
          <p:cNvPr id="1029" name="Rectangle 3"/>
          <p:cNvSpPr>
            <a:spLocks noGrp="1" noChangeArrowheads="1"/>
          </p:cNvSpPr>
          <p:nvPr>
            <p:ph type="body" idx="1"/>
          </p:nvPr>
        </p:nvSpPr>
        <p:spPr>
          <a:xfrm>
            <a:off x="728870" y="1263652"/>
            <a:ext cx="9648618" cy="5203410"/>
          </a:xfrm>
        </p:spPr>
        <p:txBody>
          <a:bodyPr>
            <a:normAutofit lnSpcReduction="10000"/>
          </a:bodyPr>
          <a:lstStyle/>
          <a:p>
            <a:pPr>
              <a:lnSpc>
                <a:spcPct val="90000"/>
              </a:lnSpc>
            </a:pPr>
            <a:r>
              <a:rPr lang="en-US" sz="2100" dirty="0">
                <a:latin typeface="Arial" pitchFamily="34" charset="0"/>
                <a:cs typeface="Arial" pitchFamily="34" charset="0"/>
              </a:rPr>
              <a:t>Shift Registers move data </a:t>
            </a:r>
            <a:r>
              <a:rPr lang="en-US" sz="2100" dirty="0">
                <a:solidFill>
                  <a:srgbClr val="CC0000"/>
                </a:solidFill>
                <a:latin typeface="Arial" pitchFamily="34" charset="0"/>
                <a:cs typeface="Arial" pitchFamily="34" charset="0"/>
              </a:rPr>
              <a:t>laterally</a:t>
            </a:r>
            <a:r>
              <a:rPr lang="en-US" sz="2100" dirty="0">
                <a:latin typeface="Arial" pitchFamily="34" charset="0"/>
                <a:cs typeface="Arial" pitchFamily="34" charset="0"/>
              </a:rPr>
              <a:t> (</a:t>
            </a:r>
            <a:r>
              <a:rPr lang="en-US" sz="2100" dirty="0">
                <a:solidFill>
                  <a:srgbClr val="CC0000"/>
                </a:solidFill>
                <a:latin typeface="Arial" pitchFamily="34" charset="0"/>
                <a:cs typeface="Arial" pitchFamily="34" charset="0"/>
                <a:sym typeface="Wingdings" pitchFamily="2" charset="2"/>
              </a:rPr>
              <a:t></a:t>
            </a:r>
            <a:r>
              <a:rPr lang="en-US" sz="2100" dirty="0">
                <a:latin typeface="Arial" pitchFamily="34" charset="0"/>
                <a:cs typeface="Arial" pitchFamily="34" charset="0"/>
                <a:sym typeface="Wingdings" pitchFamily="2" charset="2"/>
              </a:rPr>
              <a:t>) </a:t>
            </a:r>
            <a:r>
              <a:rPr lang="en-US" sz="2100" dirty="0">
                <a:latin typeface="Arial" pitchFamily="34" charset="0"/>
                <a:cs typeface="Arial" pitchFamily="34" charset="0"/>
              </a:rPr>
              <a:t>within the n-bit register toward its MSB or LSB position</a:t>
            </a:r>
          </a:p>
          <a:p>
            <a:pPr>
              <a:lnSpc>
                <a:spcPct val="90000"/>
              </a:lnSpc>
            </a:pPr>
            <a:r>
              <a:rPr lang="en-US" sz="2100" dirty="0">
                <a:latin typeface="Arial" pitchFamily="34" charset="0"/>
                <a:cs typeface="Arial" pitchFamily="34" charset="0"/>
              </a:rPr>
              <a:t>In the simplest case, the shift register is simply a </a:t>
            </a:r>
            <a:r>
              <a:rPr lang="en-US" sz="2100" dirty="0">
                <a:solidFill>
                  <a:srgbClr val="FF0000"/>
                </a:solidFill>
                <a:latin typeface="Arial" pitchFamily="34" charset="0"/>
                <a:cs typeface="Arial" pitchFamily="34" charset="0"/>
              </a:rPr>
              <a:t>set of </a:t>
            </a:r>
            <a:br>
              <a:rPr lang="en-US" sz="2100" dirty="0">
                <a:solidFill>
                  <a:srgbClr val="FF0000"/>
                </a:solidFill>
                <a:latin typeface="Arial" pitchFamily="34" charset="0"/>
                <a:cs typeface="Arial" pitchFamily="34" charset="0"/>
              </a:rPr>
            </a:br>
            <a:r>
              <a:rPr lang="en-US" sz="2100" dirty="0">
                <a:solidFill>
                  <a:srgbClr val="FF0000"/>
                </a:solidFill>
                <a:latin typeface="Arial" pitchFamily="34" charset="0"/>
                <a:cs typeface="Arial" pitchFamily="34" charset="0"/>
              </a:rPr>
              <a:t>D flip-flops connected in a row </a:t>
            </a:r>
            <a:r>
              <a:rPr lang="en-US" sz="2100" dirty="0">
                <a:latin typeface="Arial" pitchFamily="34" charset="0"/>
                <a:cs typeface="Arial" pitchFamily="34" charset="0"/>
              </a:rPr>
              <a:t>like this:</a:t>
            </a:r>
          </a:p>
          <a:p>
            <a:pPr>
              <a:lnSpc>
                <a:spcPct val="90000"/>
              </a:lnSpc>
              <a:buFont typeface="Wingdings" pitchFamily="2" charset="2"/>
              <a:buNone/>
            </a:pPr>
            <a:endParaRPr lang="en-US" sz="2100" dirty="0">
              <a:latin typeface="Arial" pitchFamily="34" charset="0"/>
              <a:cs typeface="Arial" pitchFamily="34" charset="0"/>
            </a:endParaRPr>
          </a:p>
          <a:p>
            <a:pPr>
              <a:lnSpc>
                <a:spcPct val="90000"/>
              </a:lnSpc>
            </a:pPr>
            <a:endParaRPr lang="en-US" sz="2100" dirty="0">
              <a:latin typeface="Arial" pitchFamily="34" charset="0"/>
              <a:cs typeface="Arial" pitchFamily="34" charset="0"/>
            </a:endParaRPr>
          </a:p>
          <a:p>
            <a:pPr>
              <a:lnSpc>
                <a:spcPct val="90000"/>
              </a:lnSpc>
            </a:pPr>
            <a:endParaRPr lang="en-US" sz="2100" dirty="0">
              <a:latin typeface="Arial" pitchFamily="34" charset="0"/>
              <a:cs typeface="Arial" pitchFamily="34" charset="0"/>
            </a:endParaRPr>
          </a:p>
          <a:p>
            <a:pPr>
              <a:lnSpc>
                <a:spcPct val="90000"/>
              </a:lnSpc>
            </a:pPr>
            <a:endParaRPr lang="en-US" sz="2100" dirty="0">
              <a:latin typeface="Arial" pitchFamily="34" charset="0"/>
              <a:cs typeface="Arial" pitchFamily="34" charset="0"/>
            </a:endParaRPr>
          </a:p>
          <a:p>
            <a:pPr>
              <a:lnSpc>
                <a:spcPct val="90000"/>
              </a:lnSpc>
            </a:pPr>
            <a:endParaRPr lang="en-US" sz="2100" dirty="0">
              <a:latin typeface="Arial" pitchFamily="34" charset="0"/>
              <a:cs typeface="Arial" pitchFamily="34" charset="0"/>
            </a:endParaRPr>
          </a:p>
          <a:p>
            <a:pPr>
              <a:lnSpc>
                <a:spcPct val="90000"/>
              </a:lnSpc>
            </a:pPr>
            <a:endParaRPr lang="en-US" sz="2100" dirty="0">
              <a:latin typeface="Arial" pitchFamily="34" charset="0"/>
              <a:cs typeface="Arial" pitchFamily="34" charset="0"/>
            </a:endParaRPr>
          </a:p>
          <a:p>
            <a:pPr>
              <a:lnSpc>
                <a:spcPct val="90000"/>
              </a:lnSpc>
            </a:pPr>
            <a:endParaRPr lang="en-US" sz="2100" dirty="0">
              <a:latin typeface="Arial" pitchFamily="34" charset="0"/>
              <a:cs typeface="Arial" pitchFamily="34" charset="0"/>
            </a:endParaRPr>
          </a:p>
          <a:p>
            <a:pPr>
              <a:lnSpc>
                <a:spcPct val="90000"/>
              </a:lnSpc>
            </a:pPr>
            <a:r>
              <a:rPr lang="en-US" sz="2100" dirty="0">
                <a:latin typeface="Arial" pitchFamily="34" charset="0"/>
                <a:cs typeface="Arial" pitchFamily="34" charset="0"/>
              </a:rPr>
              <a:t>Data input, In, is called a </a:t>
            </a:r>
            <a:r>
              <a:rPr lang="en-US" sz="2100" i="1" dirty="0">
                <a:latin typeface="Arial" pitchFamily="34" charset="0"/>
                <a:cs typeface="Arial" pitchFamily="34" charset="0"/>
              </a:rPr>
              <a:t>serial input</a:t>
            </a:r>
            <a:r>
              <a:rPr lang="en-US" sz="2100" dirty="0">
                <a:latin typeface="Arial" pitchFamily="34" charset="0"/>
                <a:cs typeface="Arial" pitchFamily="34" charset="0"/>
              </a:rPr>
              <a:t> or the </a:t>
            </a:r>
            <a:r>
              <a:rPr lang="en-US" sz="2100" i="1" dirty="0">
                <a:latin typeface="Arial" pitchFamily="34" charset="0"/>
                <a:cs typeface="Arial" pitchFamily="34" charset="0"/>
              </a:rPr>
              <a:t>shift right input</a:t>
            </a:r>
            <a:r>
              <a:rPr lang="en-US" sz="2100" dirty="0">
                <a:latin typeface="Arial" pitchFamily="34" charset="0"/>
                <a:cs typeface="Arial" pitchFamily="34" charset="0"/>
              </a:rPr>
              <a:t>.</a:t>
            </a:r>
          </a:p>
          <a:p>
            <a:pPr>
              <a:lnSpc>
                <a:spcPct val="90000"/>
              </a:lnSpc>
            </a:pPr>
            <a:r>
              <a:rPr lang="en-US" sz="2100" dirty="0">
                <a:latin typeface="Arial" pitchFamily="34" charset="0"/>
                <a:cs typeface="Arial" pitchFamily="34" charset="0"/>
              </a:rPr>
              <a:t>Data output, Out, is often called the</a:t>
            </a:r>
            <a:r>
              <a:rPr lang="en-US" sz="2100" i="1" dirty="0">
                <a:latin typeface="Arial" pitchFamily="34" charset="0"/>
                <a:cs typeface="Arial" pitchFamily="34" charset="0"/>
              </a:rPr>
              <a:t> </a:t>
            </a:r>
            <a:r>
              <a:rPr lang="en-US" sz="2100" i="1" dirty="0">
                <a:solidFill>
                  <a:srgbClr val="CC0000"/>
                </a:solidFill>
                <a:latin typeface="Arial" pitchFamily="34" charset="0"/>
                <a:cs typeface="Arial" pitchFamily="34" charset="0"/>
              </a:rPr>
              <a:t>serial</a:t>
            </a:r>
            <a:r>
              <a:rPr lang="en-US" sz="2100" i="1" dirty="0">
                <a:solidFill>
                  <a:srgbClr val="6600CC"/>
                </a:solidFill>
                <a:latin typeface="Arial" pitchFamily="34" charset="0"/>
                <a:cs typeface="Arial" pitchFamily="34" charset="0"/>
              </a:rPr>
              <a:t> </a:t>
            </a:r>
            <a:r>
              <a:rPr lang="en-US" sz="2100" i="1" dirty="0">
                <a:latin typeface="Arial" pitchFamily="34" charset="0"/>
                <a:cs typeface="Arial" pitchFamily="34" charset="0"/>
              </a:rPr>
              <a:t>output </a:t>
            </a:r>
            <a:r>
              <a:rPr lang="en-US" sz="2100" dirty="0">
                <a:latin typeface="Arial" pitchFamily="34" charset="0"/>
                <a:cs typeface="Arial" pitchFamily="34" charset="0"/>
              </a:rPr>
              <a:t>(=D).</a:t>
            </a:r>
          </a:p>
          <a:p>
            <a:pPr>
              <a:lnSpc>
                <a:spcPct val="90000"/>
              </a:lnSpc>
            </a:pPr>
            <a:r>
              <a:rPr lang="en-US" sz="2100" dirty="0">
                <a:latin typeface="Arial" pitchFamily="34" charset="0"/>
                <a:cs typeface="Arial" pitchFamily="34" charset="0"/>
              </a:rPr>
              <a:t>The vector (A, B, C, D) is called the </a:t>
            </a:r>
            <a:r>
              <a:rPr lang="en-US" sz="2100" i="1" dirty="0">
                <a:solidFill>
                  <a:srgbClr val="6600CC"/>
                </a:solidFill>
                <a:latin typeface="Arial" pitchFamily="34" charset="0"/>
                <a:cs typeface="Arial" pitchFamily="34" charset="0"/>
              </a:rPr>
              <a:t>parallel</a:t>
            </a:r>
            <a:r>
              <a:rPr lang="en-US" sz="2100" i="1" dirty="0">
                <a:latin typeface="Arial" pitchFamily="34" charset="0"/>
                <a:cs typeface="Arial" pitchFamily="34" charset="0"/>
              </a:rPr>
              <a:t> output</a:t>
            </a:r>
            <a:r>
              <a:rPr lang="en-US" sz="2100" dirty="0">
                <a:latin typeface="Arial" pitchFamily="34" charset="0"/>
                <a:cs typeface="Arial" pitchFamily="34" charset="0"/>
              </a:rPr>
              <a:t>.</a:t>
            </a:r>
          </a:p>
        </p:txBody>
      </p:sp>
      <p:graphicFrame>
        <p:nvGraphicFramePr>
          <p:cNvPr id="1026" name="Object 4"/>
          <p:cNvGraphicFramePr>
            <a:graphicFrameLocks noChangeAspect="1"/>
          </p:cNvGraphicFramePr>
          <p:nvPr/>
        </p:nvGraphicFramePr>
        <p:xfrm>
          <a:off x="3014663" y="2705100"/>
          <a:ext cx="5486400" cy="1716088"/>
        </p:xfrm>
        <a:graphic>
          <a:graphicData uri="http://schemas.openxmlformats.org/presentationml/2006/ole">
            <mc:AlternateContent xmlns:mc="http://schemas.openxmlformats.org/markup-compatibility/2006">
              <mc:Choice xmlns:v="urn:schemas-microsoft-com:vml" Requires="v">
                <p:oleObj spid="_x0000_s26651" name="Designer Drawing" r:id="rId3" imgW="5788800" imgH="1811160" progId="">
                  <p:embed/>
                </p:oleObj>
              </mc:Choice>
              <mc:Fallback>
                <p:oleObj name="Designer Drawing" r:id="rId3" imgW="5788800" imgH="1811160" progId="">
                  <p:embed/>
                  <p:pic>
                    <p:nvPicPr>
                      <p:cNvPr id="102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4663" y="2705100"/>
                        <a:ext cx="5486400" cy="171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0" name="Line 5"/>
          <p:cNvSpPr>
            <a:spLocks noChangeShapeType="1"/>
          </p:cNvSpPr>
          <p:nvPr/>
        </p:nvSpPr>
        <p:spPr bwMode="auto">
          <a:xfrm>
            <a:off x="3549651" y="3067050"/>
            <a:ext cx="277813" cy="0"/>
          </a:xfrm>
          <a:prstGeom prst="line">
            <a:avLst/>
          </a:prstGeom>
          <a:noFill/>
          <a:ln w="38100">
            <a:solidFill>
              <a:srgbClr val="CC0000"/>
            </a:solidFill>
            <a:round/>
            <a:headEnd/>
            <a:tailEnd type="triangle" w="med" len="med"/>
          </a:ln>
        </p:spPr>
        <p:txBody>
          <a:bodyPr/>
          <a:lstStyle/>
          <a:p>
            <a:endParaRPr lang="en-US"/>
          </a:p>
        </p:txBody>
      </p:sp>
      <p:sp>
        <p:nvSpPr>
          <p:cNvPr id="1031" name="Text Box 6"/>
          <p:cNvSpPr txBox="1">
            <a:spLocks noChangeArrowheads="1"/>
          </p:cNvSpPr>
          <p:nvPr/>
        </p:nvSpPr>
        <p:spPr bwMode="auto">
          <a:xfrm>
            <a:off x="2519364" y="2717800"/>
            <a:ext cx="701675" cy="336550"/>
          </a:xfrm>
          <a:prstGeom prst="rect">
            <a:avLst/>
          </a:prstGeom>
          <a:noFill/>
          <a:ln w="9525">
            <a:noFill/>
            <a:miter lim="800000"/>
            <a:headEnd/>
            <a:tailEnd/>
          </a:ln>
        </p:spPr>
        <p:txBody>
          <a:bodyPr wrap="none">
            <a:spAutoFit/>
          </a:bodyPr>
          <a:lstStyle/>
          <a:p>
            <a:r>
              <a:rPr lang="en-US" sz="1600">
                <a:latin typeface="Arial" pitchFamily="34" charset="0"/>
              </a:rPr>
              <a:t>Serial</a:t>
            </a:r>
          </a:p>
        </p:txBody>
      </p:sp>
      <p:sp>
        <p:nvSpPr>
          <p:cNvPr id="1032" name="Text Box 7"/>
          <p:cNvSpPr txBox="1">
            <a:spLocks noChangeArrowheads="1"/>
          </p:cNvSpPr>
          <p:nvPr/>
        </p:nvSpPr>
        <p:spPr bwMode="auto">
          <a:xfrm>
            <a:off x="8007351" y="2465388"/>
            <a:ext cx="701675" cy="336550"/>
          </a:xfrm>
          <a:prstGeom prst="rect">
            <a:avLst/>
          </a:prstGeom>
          <a:noFill/>
          <a:ln w="9525">
            <a:noFill/>
            <a:miter lim="800000"/>
            <a:headEnd/>
            <a:tailEnd/>
          </a:ln>
        </p:spPr>
        <p:txBody>
          <a:bodyPr wrap="none">
            <a:spAutoFit/>
          </a:bodyPr>
          <a:lstStyle/>
          <a:p>
            <a:r>
              <a:rPr lang="en-US" sz="1600" dirty="0">
                <a:latin typeface="Arial" pitchFamily="34" charset="0"/>
              </a:rPr>
              <a:t>Serial</a:t>
            </a:r>
          </a:p>
        </p:txBody>
      </p:sp>
      <p:sp>
        <p:nvSpPr>
          <p:cNvPr id="1033" name="Text Box 8"/>
          <p:cNvSpPr txBox="1">
            <a:spLocks noChangeArrowheads="1"/>
          </p:cNvSpPr>
          <p:nvPr/>
        </p:nvSpPr>
        <p:spPr bwMode="auto">
          <a:xfrm>
            <a:off x="7886700" y="2741613"/>
            <a:ext cx="330200" cy="336550"/>
          </a:xfrm>
          <a:prstGeom prst="rect">
            <a:avLst/>
          </a:prstGeom>
          <a:noFill/>
          <a:ln w="9525">
            <a:noFill/>
            <a:miter lim="800000"/>
            <a:headEnd/>
            <a:tailEnd/>
          </a:ln>
        </p:spPr>
        <p:txBody>
          <a:bodyPr wrap="none">
            <a:spAutoFit/>
          </a:bodyPr>
          <a:lstStyle/>
          <a:p>
            <a:r>
              <a:rPr lang="en-US" sz="1600" b="1">
                <a:latin typeface="Arial" pitchFamily="34" charset="0"/>
              </a:rPr>
              <a:t>D</a:t>
            </a:r>
          </a:p>
        </p:txBody>
      </p:sp>
      <p:sp>
        <p:nvSpPr>
          <p:cNvPr id="1034" name="Line 9"/>
          <p:cNvSpPr>
            <a:spLocks noChangeShapeType="1"/>
          </p:cNvSpPr>
          <p:nvPr/>
        </p:nvSpPr>
        <p:spPr bwMode="auto">
          <a:xfrm>
            <a:off x="8169276" y="3079750"/>
            <a:ext cx="277813" cy="0"/>
          </a:xfrm>
          <a:prstGeom prst="line">
            <a:avLst/>
          </a:prstGeom>
          <a:noFill/>
          <a:ln w="38100">
            <a:solidFill>
              <a:srgbClr val="CC0000"/>
            </a:solidFill>
            <a:round/>
            <a:headEnd/>
            <a:tailEnd type="triangle" w="med" len="med"/>
          </a:ln>
        </p:spPr>
        <p:txBody>
          <a:bodyPr/>
          <a:lstStyle/>
          <a:p>
            <a:endParaRPr lang="en-US"/>
          </a:p>
        </p:txBody>
      </p:sp>
      <p:sp>
        <p:nvSpPr>
          <p:cNvPr id="1035" name="Right Arrow 10"/>
          <p:cNvSpPr>
            <a:spLocks noChangeArrowheads="1"/>
          </p:cNvSpPr>
          <p:nvPr/>
        </p:nvSpPr>
        <p:spPr bwMode="auto">
          <a:xfrm>
            <a:off x="6210300" y="4470400"/>
            <a:ext cx="1028700" cy="355600"/>
          </a:xfrm>
          <a:prstGeom prst="rightArrow">
            <a:avLst>
              <a:gd name="adj1" fmla="val 50000"/>
              <a:gd name="adj2" fmla="val 49996"/>
            </a:avLst>
          </a:prstGeom>
          <a:solidFill>
            <a:schemeClr val="accent1"/>
          </a:solidFill>
          <a:ln w="9525" algn="ctr">
            <a:solidFill>
              <a:schemeClr val="tx1"/>
            </a:solidFill>
            <a:round/>
            <a:headEnd/>
            <a:tailEnd/>
          </a:ln>
        </p:spPr>
        <p:txBody>
          <a:bodyPr/>
          <a:lstStyle/>
          <a:p>
            <a:endParaRPr lang="en-US"/>
          </a:p>
        </p:txBody>
      </p:sp>
      <p:sp>
        <p:nvSpPr>
          <p:cNvPr id="1036" name="Left Arrow 11"/>
          <p:cNvSpPr>
            <a:spLocks noChangeArrowheads="1"/>
          </p:cNvSpPr>
          <p:nvPr/>
        </p:nvSpPr>
        <p:spPr bwMode="auto">
          <a:xfrm>
            <a:off x="4432300" y="4483100"/>
            <a:ext cx="1054100" cy="355600"/>
          </a:xfrm>
          <a:prstGeom prst="leftArrow">
            <a:avLst>
              <a:gd name="adj1" fmla="val 50000"/>
              <a:gd name="adj2" fmla="val 49995"/>
            </a:avLst>
          </a:prstGeom>
          <a:solidFill>
            <a:schemeClr val="accent2"/>
          </a:solidFill>
          <a:ln w="9525" algn="ctr">
            <a:solidFill>
              <a:schemeClr val="tx1"/>
            </a:solidFill>
            <a:round/>
            <a:headEnd/>
            <a:tailEnd/>
          </a:ln>
        </p:spPr>
        <p:txBody>
          <a:bodyPr/>
          <a:lstStyle/>
          <a:p>
            <a:endParaRPr lang="en-US"/>
          </a:p>
        </p:txBody>
      </p:sp>
      <p:sp>
        <p:nvSpPr>
          <p:cNvPr id="1037" name="TextBox 12"/>
          <p:cNvSpPr txBox="1">
            <a:spLocks noChangeArrowheads="1"/>
          </p:cNvSpPr>
          <p:nvPr/>
        </p:nvSpPr>
        <p:spPr bwMode="auto">
          <a:xfrm>
            <a:off x="7277101" y="4445000"/>
            <a:ext cx="1149161" cy="369332"/>
          </a:xfrm>
          <a:prstGeom prst="rect">
            <a:avLst/>
          </a:prstGeom>
          <a:noFill/>
          <a:ln w="9525">
            <a:noFill/>
            <a:miter lim="800000"/>
            <a:headEnd/>
            <a:tailEnd/>
          </a:ln>
        </p:spPr>
        <p:txBody>
          <a:bodyPr wrap="none">
            <a:spAutoFit/>
          </a:bodyPr>
          <a:lstStyle/>
          <a:p>
            <a:r>
              <a:rPr lang="en-US"/>
              <a:t>Shift Right</a:t>
            </a:r>
          </a:p>
        </p:txBody>
      </p:sp>
      <p:sp>
        <p:nvSpPr>
          <p:cNvPr id="1038" name="TextBox 13"/>
          <p:cNvSpPr txBox="1">
            <a:spLocks noChangeArrowheads="1"/>
          </p:cNvSpPr>
          <p:nvPr/>
        </p:nvSpPr>
        <p:spPr bwMode="auto">
          <a:xfrm>
            <a:off x="3276601" y="4470400"/>
            <a:ext cx="1024191" cy="369332"/>
          </a:xfrm>
          <a:prstGeom prst="rect">
            <a:avLst/>
          </a:prstGeom>
          <a:noFill/>
          <a:ln w="9525">
            <a:noFill/>
            <a:miter lim="800000"/>
            <a:headEnd/>
            <a:tailEnd/>
          </a:ln>
        </p:spPr>
        <p:txBody>
          <a:bodyPr wrap="none">
            <a:spAutoFit/>
          </a:bodyPr>
          <a:lstStyle/>
          <a:p>
            <a:r>
              <a:rPr lang="en-US"/>
              <a:t>Shift Left</a:t>
            </a:r>
          </a:p>
        </p:txBody>
      </p:sp>
      <p:cxnSp>
        <p:nvCxnSpPr>
          <p:cNvPr id="1040" name="Straight Arrow Connector 20"/>
          <p:cNvCxnSpPr>
            <a:cxnSpLocks noChangeShapeType="1"/>
          </p:cNvCxnSpPr>
          <p:nvPr/>
        </p:nvCxnSpPr>
        <p:spPr bwMode="auto">
          <a:xfrm rot="5400000" flipH="1" flipV="1">
            <a:off x="4521201" y="2832101"/>
            <a:ext cx="406400" cy="3175"/>
          </a:xfrm>
          <a:prstGeom prst="straightConnector1">
            <a:avLst/>
          </a:prstGeom>
          <a:noFill/>
          <a:ln w="9525" algn="ctr">
            <a:solidFill>
              <a:schemeClr val="tx1"/>
            </a:solidFill>
            <a:round/>
            <a:headEnd/>
            <a:tailEnd type="arrow" w="med" len="med"/>
          </a:ln>
        </p:spPr>
      </p:cxnSp>
      <p:cxnSp>
        <p:nvCxnSpPr>
          <p:cNvPr id="1041" name="Straight Arrow Connector 21"/>
          <p:cNvCxnSpPr>
            <a:cxnSpLocks noChangeShapeType="1"/>
          </p:cNvCxnSpPr>
          <p:nvPr/>
        </p:nvCxnSpPr>
        <p:spPr bwMode="auto">
          <a:xfrm rot="5400000" flipH="1" flipV="1">
            <a:off x="5638801" y="2844801"/>
            <a:ext cx="406400" cy="3175"/>
          </a:xfrm>
          <a:prstGeom prst="straightConnector1">
            <a:avLst/>
          </a:prstGeom>
          <a:noFill/>
          <a:ln w="9525" algn="ctr">
            <a:solidFill>
              <a:schemeClr val="tx1"/>
            </a:solidFill>
            <a:round/>
            <a:headEnd/>
            <a:tailEnd type="arrow" w="med" len="med"/>
          </a:ln>
        </p:spPr>
      </p:cxnSp>
      <p:cxnSp>
        <p:nvCxnSpPr>
          <p:cNvPr id="1042" name="Straight Arrow Connector 22"/>
          <p:cNvCxnSpPr>
            <a:cxnSpLocks noChangeShapeType="1"/>
          </p:cNvCxnSpPr>
          <p:nvPr/>
        </p:nvCxnSpPr>
        <p:spPr bwMode="auto">
          <a:xfrm rot="5400000" flipH="1" flipV="1">
            <a:off x="6731001" y="2857501"/>
            <a:ext cx="406400" cy="3175"/>
          </a:xfrm>
          <a:prstGeom prst="straightConnector1">
            <a:avLst/>
          </a:prstGeom>
          <a:noFill/>
          <a:ln w="9525" algn="ctr">
            <a:solidFill>
              <a:schemeClr val="tx1"/>
            </a:solidFill>
            <a:round/>
            <a:headEnd/>
            <a:tailEnd type="arrow" w="med" len="med"/>
          </a:ln>
        </p:spPr>
      </p:cxnSp>
      <p:cxnSp>
        <p:nvCxnSpPr>
          <p:cNvPr id="1043" name="Straight Arrow Connector 23"/>
          <p:cNvCxnSpPr>
            <a:cxnSpLocks noChangeShapeType="1"/>
          </p:cNvCxnSpPr>
          <p:nvPr/>
        </p:nvCxnSpPr>
        <p:spPr bwMode="auto">
          <a:xfrm rot="5400000" flipH="1" flipV="1">
            <a:off x="7721601" y="2870201"/>
            <a:ext cx="406400" cy="3175"/>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1521799856"/>
      </p:ext>
    </p:extLst>
  </p:cSld>
  <p:clrMapOvr>
    <a:masterClrMapping/>
  </p:clrMapOvr>
  <p:transition advClick="0"/>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2239963" y="242889"/>
            <a:ext cx="7772400" cy="777875"/>
          </a:xfrm>
        </p:spPr>
        <p:txBody>
          <a:bodyPr/>
          <a:lstStyle/>
          <a:p>
            <a:r>
              <a:rPr lang="en-US" sz="4000">
                <a:latin typeface="Arial" pitchFamily="34" charset="0"/>
                <a:cs typeface="Arial" pitchFamily="34" charset="0"/>
              </a:rPr>
              <a:t>Shift Registers</a:t>
            </a:r>
          </a:p>
        </p:txBody>
      </p:sp>
      <p:sp>
        <p:nvSpPr>
          <p:cNvPr id="21508" name="Rectangle 3"/>
          <p:cNvSpPr>
            <a:spLocks noGrp="1" noChangeArrowheads="1"/>
          </p:cNvSpPr>
          <p:nvPr>
            <p:ph type="body" idx="1"/>
          </p:nvPr>
        </p:nvSpPr>
        <p:spPr>
          <a:xfrm>
            <a:off x="1524000" y="1255713"/>
            <a:ext cx="7772400" cy="5027612"/>
          </a:xfrm>
        </p:spPr>
        <p:txBody>
          <a:bodyPr/>
          <a:lstStyle/>
          <a:p>
            <a:pPr>
              <a:lnSpc>
                <a:spcPct val="90000"/>
              </a:lnSpc>
            </a:pPr>
            <a:r>
              <a:rPr lang="en-US" sz="2000" dirty="0">
                <a:latin typeface="Arial" pitchFamily="34" charset="0"/>
                <a:cs typeface="Arial" pitchFamily="34" charset="0"/>
              </a:rPr>
              <a:t>Behavior of the</a:t>
            </a:r>
            <a:br>
              <a:rPr lang="en-US" sz="2000" dirty="0">
                <a:latin typeface="Arial" pitchFamily="34" charset="0"/>
                <a:cs typeface="Arial" pitchFamily="34" charset="0"/>
              </a:rPr>
            </a:br>
            <a:r>
              <a:rPr lang="en-US" sz="2000" dirty="0">
                <a:solidFill>
                  <a:srgbClr val="6600CC"/>
                </a:solidFill>
                <a:latin typeface="Arial" pitchFamily="34" charset="0"/>
                <a:cs typeface="Arial" pitchFamily="34" charset="0"/>
              </a:rPr>
              <a:t>4- stage</a:t>
            </a:r>
            <a:r>
              <a:rPr lang="en-US" sz="2000" dirty="0">
                <a:latin typeface="Arial" pitchFamily="34" charset="0"/>
                <a:cs typeface="Arial" pitchFamily="34" charset="0"/>
              </a:rPr>
              <a:t> serial shift </a:t>
            </a:r>
            <a:endParaRPr lang="en-US" sz="2000" dirty="0" smtClean="0">
              <a:latin typeface="Arial" pitchFamily="34" charset="0"/>
              <a:cs typeface="Arial" pitchFamily="34" charset="0"/>
            </a:endParaRPr>
          </a:p>
          <a:p>
            <a:pPr>
              <a:lnSpc>
                <a:spcPct val="90000"/>
              </a:lnSpc>
              <a:buFont typeface="Wingdings" pitchFamily="2" charset="2"/>
              <a:buNone/>
            </a:pPr>
            <a:r>
              <a:rPr lang="en-US" sz="2000" dirty="0" smtClean="0">
                <a:latin typeface="Arial" pitchFamily="34" charset="0"/>
                <a:cs typeface="Arial" pitchFamily="34" charset="0"/>
              </a:rPr>
              <a:t>	register</a:t>
            </a:r>
          </a:p>
          <a:p>
            <a:pPr>
              <a:lnSpc>
                <a:spcPct val="90000"/>
              </a:lnSpc>
              <a:buFont typeface="Wingdings" pitchFamily="2" charset="2"/>
              <a:buNone/>
            </a:pPr>
            <a:r>
              <a:rPr lang="en-US" sz="2000" dirty="0" smtClean="0">
                <a:latin typeface="Arial" pitchFamily="34" charset="0"/>
                <a:cs typeface="Arial" pitchFamily="34" charset="0"/>
              </a:rPr>
              <a:t>     </a:t>
            </a:r>
            <a:r>
              <a:rPr lang="en-US" sz="2000" dirty="0">
                <a:latin typeface="Arial" pitchFamily="34" charset="0"/>
                <a:cs typeface="Arial" pitchFamily="34" charset="0"/>
              </a:rPr>
              <a:t>Initial register </a:t>
            </a:r>
            <a:br>
              <a:rPr lang="en-US" sz="2000" dirty="0">
                <a:latin typeface="Arial" pitchFamily="34" charset="0"/>
                <a:cs typeface="Arial" pitchFamily="34" charset="0"/>
              </a:rPr>
            </a:br>
            <a:r>
              <a:rPr lang="en-US" sz="2000" dirty="0">
                <a:latin typeface="Arial" pitchFamily="34" charset="0"/>
                <a:cs typeface="Arial" pitchFamily="34" charset="0"/>
              </a:rPr>
              <a:t>state just before </a:t>
            </a:r>
            <a:br>
              <a:rPr lang="en-US" sz="2000" dirty="0">
                <a:latin typeface="Arial" pitchFamily="34" charset="0"/>
                <a:cs typeface="Arial" pitchFamily="34" charset="0"/>
              </a:rPr>
            </a:br>
            <a:r>
              <a:rPr lang="en-US" sz="2000" dirty="0">
                <a:latin typeface="Arial" pitchFamily="34" charset="0"/>
                <a:cs typeface="Arial" pitchFamily="34" charset="0"/>
              </a:rPr>
              <a:t>the first clock</a:t>
            </a:r>
            <a:br>
              <a:rPr lang="en-US" sz="2000" dirty="0">
                <a:latin typeface="Arial" pitchFamily="34" charset="0"/>
                <a:cs typeface="Arial" pitchFamily="34" charset="0"/>
              </a:rPr>
            </a:br>
            <a:r>
              <a:rPr lang="en-US" sz="2000" dirty="0">
                <a:latin typeface="Arial" pitchFamily="34" charset="0"/>
                <a:cs typeface="Arial" pitchFamily="34" charset="0"/>
              </a:rPr>
              <a:t>pulse arrives </a:t>
            </a:r>
          </a:p>
          <a:p>
            <a:pPr>
              <a:lnSpc>
                <a:spcPct val="90000"/>
              </a:lnSpc>
            </a:pPr>
            <a:r>
              <a:rPr lang="en-US" sz="2000" dirty="0">
                <a:latin typeface="Arial" pitchFamily="34" charset="0"/>
                <a:cs typeface="Arial" pitchFamily="34" charset="0"/>
              </a:rPr>
              <a:t>T1: State after the</a:t>
            </a:r>
            <a:br>
              <a:rPr lang="en-US" sz="2000" dirty="0">
                <a:latin typeface="Arial" pitchFamily="34" charset="0"/>
                <a:cs typeface="Arial" pitchFamily="34" charset="0"/>
              </a:rPr>
            </a:br>
            <a:r>
              <a:rPr lang="en-US" sz="2000" dirty="0">
                <a:latin typeface="Arial" pitchFamily="34" charset="0"/>
                <a:cs typeface="Arial" pitchFamily="34" charset="0"/>
              </a:rPr>
              <a:t>first pulse and</a:t>
            </a:r>
            <a:br>
              <a:rPr lang="en-US" sz="2000" dirty="0">
                <a:latin typeface="Arial" pitchFamily="34" charset="0"/>
                <a:cs typeface="Arial" pitchFamily="34" charset="0"/>
              </a:rPr>
            </a:br>
            <a:r>
              <a:rPr lang="en-US" sz="2000" dirty="0">
                <a:latin typeface="Arial" pitchFamily="34" charset="0"/>
                <a:cs typeface="Arial" pitchFamily="34" charset="0"/>
              </a:rPr>
              <a:t>before the second</a:t>
            </a:r>
          </a:p>
          <a:p>
            <a:pPr>
              <a:lnSpc>
                <a:spcPct val="90000"/>
              </a:lnSpc>
            </a:pPr>
            <a:r>
              <a:rPr lang="en-US" sz="2000" dirty="0">
                <a:latin typeface="Arial" pitchFamily="34" charset="0"/>
                <a:cs typeface="Arial" pitchFamily="34" charset="0"/>
              </a:rPr>
              <a:t>Initially unknown</a:t>
            </a:r>
            <a:br>
              <a:rPr lang="en-US" sz="2000" dirty="0">
                <a:latin typeface="Arial" pitchFamily="34" charset="0"/>
                <a:cs typeface="Arial" pitchFamily="34" charset="0"/>
              </a:rPr>
            </a:br>
            <a:r>
              <a:rPr lang="en-US" sz="2000" dirty="0">
                <a:latin typeface="Arial" pitchFamily="34" charset="0"/>
                <a:cs typeface="Arial" pitchFamily="34" charset="0"/>
              </a:rPr>
              <a:t>states are denoted </a:t>
            </a:r>
          </a:p>
          <a:p>
            <a:pPr>
              <a:lnSpc>
                <a:spcPct val="90000"/>
              </a:lnSpc>
              <a:buFont typeface="Wingdings" pitchFamily="2" charset="2"/>
              <a:buNone/>
            </a:pPr>
            <a:r>
              <a:rPr lang="en-US" sz="2000" dirty="0">
                <a:latin typeface="Arial" pitchFamily="34" charset="0"/>
                <a:cs typeface="Arial" pitchFamily="34" charset="0"/>
              </a:rPr>
              <a:t>	by “?”</a:t>
            </a:r>
            <a:r>
              <a:rPr lang="en-US" sz="2400" dirty="0">
                <a:latin typeface="Arial" pitchFamily="34" charset="0"/>
                <a:cs typeface="Arial" pitchFamily="34" charset="0"/>
              </a:rPr>
              <a:t> </a:t>
            </a:r>
          </a:p>
          <a:p>
            <a:pPr>
              <a:lnSpc>
                <a:spcPct val="90000"/>
              </a:lnSpc>
            </a:pPr>
            <a:r>
              <a:rPr lang="en-US" sz="2000" dirty="0">
                <a:latin typeface="Arial" pitchFamily="34" charset="0"/>
                <a:cs typeface="Arial" pitchFamily="34" charset="0"/>
              </a:rPr>
              <a:t>Complete the last three</a:t>
            </a:r>
            <a:br>
              <a:rPr lang="en-US" sz="2000" dirty="0">
                <a:latin typeface="Arial" pitchFamily="34" charset="0"/>
                <a:cs typeface="Arial" pitchFamily="34" charset="0"/>
              </a:rPr>
            </a:br>
            <a:r>
              <a:rPr lang="en-US" sz="2000" dirty="0">
                <a:latin typeface="Arial" pitchFamily="34" charset="0"/>
                <a:cs typeface="Arial" pitchFamily="34" charset="0"/>
              </a:rPr>
              <a:t>rows of the table</a:t>
            </a:r>
          </a:p>
          <a:p>
            <a:pPr>
              <a:lnSpc>
                <a:spcPct val="90000"/>
              </a:lnSpc>
            </a:pPr>
            <a:endParaRPr lang="en-US" sz="2000" dirty="0">
              <a:latin typeface="Arial" pitchFamily="34" charset="0"/>
              <a:cs typeface="Arial" pitchFamily="34" charset="0"/>
            </a:endParaRPr>
          </a:p>
          <a:p>
            <a:pPr>
              <a:lnSpc>
                <a:spcPct val="90000"/>
              </a:lnSpc>
            </a:pPr>
            <a:endParaRPr lang="en-US" sz="2400" dirty="0">
              <a:latin typeface="Arial" pitchFamily="34" charset="0"/>
              <a:cs typeface="Arial" pitchFamily="34" charset="0"/>
            </a:endParaRPr>
          </a:p>
        </p:txBody>
      </p:sp>
      <p:sp>
        <p:nvSpPr>
          <p:cNvPr id="21509" name="Rectangle 4"/>
          <p:cNvSpPr>
            <a:spLocks noChangeArrowheads="1"/>
          </p:cNvSpPr>
          <p:nvPr/>
        </p:nvSpPr>
        <p:spPr bwMode="auto">
          <a:xfrm>
            <a:off x="8039100" y="4168775"/>
            <a:ext cx="7938" cy="7938"/>
          </a:xfrm>
          <a:prstGeom prst="rect">
            <a:avLst/>
          </a:prstGeom>
          <a:solidFill>
            <a:srgbClr val="000000"/>
          </a:solidFill>
          <a:ln w="9525">
            <a:noFill/>
            <a:miter lim="800000"/>
            <a:headEnd/>
            <a:tailEnd/>
          </a:ln>
        </p:spPr>
        <p:txBody>
          <a:bodyPr/>
          <a:lstStyle/>
          <a:p>
            <a:endParaRPr lang="en-US"/>
          </a:p>
        </p:txBody>
      </p:sp>
      <p:sp>
        <p:nvSpPr>
          <p:cNvPr id="21510" name="Rectangle 5"/>
          <p:cNvSpPr>
            <a:spLocks noChangeArrowheads="1"/>
          </p:cNvSpPr>
          <p:nvPr/>
        </p:nvSpPr>
        <p:spPr bwMode="auto">
          <a:xfrm>
            <a:off x="8039100" y="5178425"/>
            <a:ext cx="7938" cy="7938"/>
          </a:xfrm>
          <a:prstGeom prst="rect">
            <a:avLst/>
          </a:prstGeom>
          <a:solidFill>
            <a:srgbClr val="000000"/>
          </a:solidFill>
          <a:ln w="9525">
            <a:noFill/>
            <a:miter lim="800000"/>
            <a:headEnd/>
            <a:tailEnd/>
          </a:ln>
        </p:spPr>
        <p:txBody>
          <a:bodyPr/>
          <a:lstStyle/>
          <a:p>
            <a:endParaRPr lang="en-US"/>
          </a:p>
        </p:txBody>
      </p:sp>
      <p:sp>
        <p:nvSpPr>
          <p:cNvPr id="21511" name="Freeform 6"/>
          <p:cNvSpPr>
            <a:spLocks/>
          </p:cNvSpPr>
          <p:nvPr/>
        </p:nvSpPr>
        <p:spPr bwMode="auto">
          <a:xfrm>
            <a:off x="9128125" y="1652588"/>
            <a:ext cx="503238" cy="938212"/>
          </a:xfrm>
          <a:custGeom>
            <a:avLst/>
            <a:gdLst>
              <a:gd name="T0" fmla="*/ 2147483647 w 317"/>
              <a:gd name="T1" fmla="*/ 0 h 591"/>
              <a:gd name="T2" fmla="*/ 2147483647 w 317"/>
              <a:gd name="T3" fmla="*/ 0 h 591"/>
              <a:gd name="T4" fmla="*/ 2147483647 w 317"/>
              <a:gd name="T5" fmla="*/ 2147483647 h 591"/>
              <a:gd name="T6" fmla="*/ 0 w 317"/>
              <a:gd name="T7" fmla="*/ 2147483647 h 591"/>
              <a:gd name="T8" fmla="*/ 0 w 317"/>
              <a:gd name="T9" fmla="*/ 2147483647 h 591"/>
              <a:gd name="T10" fmla="*/ 2147483647 w 317"/>
              <a:gd name="T11" fmla="*/ 2147483647 h 591"/>
              <a:gd name="T12" fmla="*/ 2147483647 w 317"/>
              <a:gd name="T13" fmla="*/ 2147483647 h 591"/>
              <a:gd name="T14" fmla="*/ 2147483647 w 317"/>
              <a:gd name="T15" fmla="*/ 2147483647 h 591"/>
              <a:gd name="T16" fmla="*/ 2147483647 w 317"/>
              <a:gd name="T17" fmla="*/ 2147483647 h 591"/>
              <a:gd name="T18" fmla="*/ 2147483647 w 317"/>
              <a:gd name="T19" fmla="*/ 2147483647 h 591"/>
              <a:gd name="T20" fmla="*/ 2147483647 w 317"/>
              <a:gd name="T21" fmla="*/ 2147483647 h 591"/>
              <a:gd name="T22" fmla="*/ 2147483647 w 317"/>
              <a:gd name="T23" fmla="*/ 2147483647 h 591"/>
              <a:gd name="T24" fmla="*/ 2147483647 w 317"/>
              <a:gd name="T25" fmla="*/ 0 h 591"/>
              <a:gd name="T26" fmla="*/ 2147483647 w 317"/>
              <a:gd name="T27" fmla="*/ 0 h 591"/>
              <a:gd name="T28" fmla="*/ 2147483647 w 317"/>
              <a:gd name="T29" fmla="*/ 0 h 591"/>
              <a:gd name="T30" fmla="*/ 2147483647 w 317"/>
              <a:gd name="T31" fmla="*/ 2147483647 h 591"/>
              <a:gd name="T32" fmla="*/ 2147483647 w 317"/>
              <a:gd name="T33" fmla="*/ 2147483647 h 591"/>
              <a:gd name="T34" fmla="*/ 2147483647 w 317"/>
              <a:gd name="T35" fmla="*/ 2147483647 h 591"/>
              <a:gd name="T36" fmla="*/ 2147483647 w 317"/>
              <a:gd name="T37" fmla="*/ 2147483647 h 591"/>
              <a:gd name="T38" fmla="*/ 2147483647 w 317"/>
              <a:gd name="T39" fmla="*/ 2147483647 h 591"/>
              <a:gd name="T40" fmla="*/ 2147483647 w 317"/>
              <a:gd name="T41" fmla="*/ 2147483647 h 591"/>
              <a:gd name="T42" fmla="*/ 2147483647 w 317"/>
              <a:gd name="T43" fmla="*/ 2147483647 h 591"/>
              <a:gd name="T44" fmla="*/ 2147483647 w 317"/>
              <a:gd name="T45" fmla="*/ 2147483647 h 591"/>
              <a:gd name="T46" fmla="*/ 2147483647 w 317"/>
              <a:gd name="T47" fmla="*/ 2147483647 h 591"/>
              <a:gd name="T48" fmla="*/ 2147483647 w 317"/>
              <a:gd name="T49" fmla="*/ 0 h 5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7"/>
              <a:gd name="T76" fmla="*/ 0 h 591"/>
              <a:gd name="T77" fmla="*/ 317 w 317"/>
              <a:gd name="T78" fmla="*/ 591 h 5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7" h="591">
                <a:moveTo>
                  <a:pt x="10" y="0"/>
                </a:moveTo>
                <a:lnTo>
                  <a:pt x="7" y="0"/>
                </a:lnTo>
                <a:lnTo>
                  <a:pt x="3" y="3"/>
                </a:lnTo>
                <a:lnTo>
                  <a:pt x="0" y="6"/>
                </a:lnTo>
                <a:lnTo>
                  <a:pt x="0" y="584"/>
                </a:lnTo>
                <a:lnTo>
                  <a:pt x="3" y="588"/>
                </a:lnTo>
                <a:lnTo>
                  <a:pt x="7" y="591"/>
                </a:lnTo>
                <a:lnTo>
                  <a:pt x="311" y="591"/>
                </a:lnTo>
                <a:lnTo>
                  <a:pt x="314" y="588"/>
                </a:lnTo>
                <a:lnTo>
                  <a:pt x="317" y="584"/>
                </a:lnTo>
                <a:lnTo>
                  <a:pt x="317" y="6"/>
                </a:lnTo>
                <a:lnTo>
                  <a:pt x="314" y="3"/>
                </a:lnTo>
                <a:lnTo>
                  <a:pt x="311" y="0"/>
                </a:lnTo>
                <a:lnTo>
                  <a:pt x="307" y="0"/>
                </a:lnTo>
                <a:lnTo>
                  <a:pt x="10" y="0"/>
                </a:lnTo>
                <a:lnTo>
                  <a:pt x="10" y="19"/>
                </a:lnTo>
                <a:lnTo>
                  <a:pt x="307" y="19"/>
                </a:lnTo>
                <a:lnTo>
                  <a:pt x="298" y="9"/>
                </a:lnTo>
                <a:lnTo>
                  <a:pt x="298" y="581"/>
                </a:lnTo>
                <a:lnTo>
                  <a:pt x="307" y="571"/>
                </a:lnTo>
                <a:lnTo>
                  <a:pt x="10" y="571"/>
                </a:lnTo>
                <a:lnTo>
                  <a:pt x="20" y="581"/>
                </a:lnTo>
                <a:lnTo>
                  <a:pt x="20" y="9"/>
                </a:lnTo>
                <a:lnTo>
                  <a:pt x="10" y="19"/>
                </a:lnTo>
                <a:lnTo>
                  <a:pt x="10" y="0"/>
                </a:lnTo>
                <a:close/>
              </a:path>
            </a:pathLst>
          </a:custGeom>
          <a:solidFill>
            <a:srgbClr val="000000"/>
          </a:solidFill>
          <a:ln w="9525">
            <a:noFill/>
            <a:round/>
            <a:headEnd/>
            <a:tailEnd/>
          </a:ln>
        </p:spPr>
        <p:txBody>
          <a:bodyPr/>
          <a:lstStyle/>
          <a:p>
            <a:endParaRPr lang="en-US"/>
          </a:p>
        </p:txBody>
      </p:sp>
      <p:sp>
        <p:nvSpPr>
          <p:cNvPr id="21512" name="Rectangle 7"/>
          <p:cNvSpPr>
            <a:spLocks noChangeArrowheads="1"/>
          </p:cNvSpPr>
          <p:nvPr/>
        </p:nvSpPr>
        <p:spPr bwMode="auto">
          <a:xfrm>
            <a:off x="9201150" y="1774826"/>
            <a:ext cx="147476" cy="246221"/>
          </a:xfrm>
          <a:prstGeom prst="rect">
            <a:avLst/>
          </a:prstGeom>
          <a:noFill/>
          <a:ln w="9525">
            <a:noFill/>
            <a:miter lim="800000"/>
            <a:headEnd/>
            <a:tailEnd/>
          </a:ln>
        </p:spPr>
        <p:txBody>
          <a:bodyPr wrap="none" lIns="0" tIns="0" rIns="0" bIns="0">
            <a:spAutoFit/>
          </a:bodyPr>
          <a:lstStyle/>
          <a:p>
            <a:r>
              <a:rPr lang="en-US" sz="1600" b="1">
                <a:solidFill>
                  <a:srgbClr val="000000"/>
                </a:solidFill>
                <a:latin typeface="Swiss 721 SWA" charset="0"/>
              </a:rPr>
              <a:t>D</a:t>
            </a:r>
            <a:endParaRPr lang="en-US" sz="800" b="1" i="1" baseline="-25000"/>
          </a:p>
        </p:txBody>
      </p:sp>
      <p:sp>
        <p:nvSpPr>
          <p:cNvPr id="21513" name="Rectangle 8"/>
          <p:cNvSpPr>
            <a:spLocks noChangeArrowheads="1"/>
          </p:cNvSpPr>
          <p:nvPr/>
        </p:nvSpPr>
        <p:spPr bwMode="auto">
          <a:xfrm>
            <a:off x="9383713" y="1774826"/>
            <a:ext cx="160300" cy="246221"/>
          </a:xfrm>
          <a:prstGeom prst="rect">
            <a:avLst/>
          </a:prstGeom>
          <a:noFill/>
          <a:ln w="9525">
            <a:noFill/>
            <a:miter lim="800000"/>
            <a:headEnd/>
            <a:tailEnd/>
          </a:ln>
        </p:spPr>
        <p:txBody>
          <a:bodyPr wrap="none" lIns="0" tIns="0" rIns="0" bIns="0">
            <a:spAutoFit/>
          </a:bodyPr>
          <a:lstStyle/>
          <a:p>
            <a:r>
              <a:rPr lang="en-US" sz="1600" b="1">
                <a:solidFill>
                  <a:srgbClr val="000000"/>
                </a:solidFill>
                <a:latin typeface="Swiss 721 SWA" charset="0"/>
              </a:rPr>
              <a:t>Q</a:t>
            </a:r>
            <a:endParaRPr lang="en-US" sz="800" b="1" i="1" baseline="-25000"/>
          </a:p>
        </p:txBody>
      </p:sp>
      <p:sp>
        <p:nvSpPr>
          <p:cNvPr id="21514" name="Freeform 9"/>
          <p:cNvSpPr>
            <a:spLocks/>
          </p:cNvSpPr>
          <p:nvPr/>
        </p:nvSpPr>
        <p:spPr bwMode="auto">
          <a:xfrm>
            <a:off x="9128126" y="2246314"/>
            <a:ext cx="144463" cy="130175"/>
          </a:xfrm>
          <a:custGeom>
            <a:avLst/>
            <a:gdLst>
              <a:gd name="T0" fmla="*/ 2147483647 w 91"/>
              <a:gd name="T1" fmla="*/ 2147483647 h 82"/>
              <a:gd name="T2" fmla="*/ 2147483647 w 91"/>
              <a:gd name="T3" fmla="*/ 2147483647 h 82"/>
              <a:gd name="T4" fmla="*/ 2147483647 w 91"/>
              <a:gd name="T5" fmla="*/ 0 h 82"/>
              <a:gd name="T6" fmla="*/ 2147483647 w 91"/>
              <a:gd name="T7" fmla="*/ 0 h 82"/>
              <a:gd name="T8" fmla="*/ 2147483647 w 91"/>
              <a:gd name="T9" fmla="*/ 2147483647 h 82"/>
              <a:gd name="T10" fmla="*/ 2147483647 w 91"/>
              <a:gd name="T11" fmla="*/ 2147483647 h 82"/>
              <a:gd name="T12" fmla="*/ 0 w 91"/>
              <a:gd name="T13" fmla="*/ 2147483647 h 82"/>
              <a:gd name="T14" fmla="*/ 0 w 91"/>
              <a:gd name="T15" fmla="*/ 2147483647 h 82"/>
              <a:gd name="T16" fmla="*/ 2147483647 w 91"/>
              <a:gd name="T17" fmla="*/ 2147483647 h 82"/>
              <a:gd name="T18" fmla="*/ 2147483647 w 91"/>
              <a:gd name="T19" fmla="*/ 2147483647 h 82"/>
              <a:gd name="T20" fmla="*/ 2147483647 w 91"/>
              <a:gd name="T21" fmla="*/ 2147483647 h 82"/>
              <a:gd name="T22" fmla="*/ 2147483647 w 91"/>
              <a:gd name="T23" fmla="*/ 2147483647 h 82"/>
              <a:gd name="T24" fmla="*/ 2147483647 w 91"/>
              <a:gd name="T25" fmla="*/ 2147483647 h 82"/>
              <a:gd name="T26" fmla="*/ 2147483647 w 91"/>
              <a:gd name="T27" fmla="*/ 2147483647 h 82"/>
              <a:gd name="T28" fmla="*/ 2147483647 w 91"/>
              <a:gd name="T29" fmla="*/ 2147483647 h 82"/>
              <a:gd name="T30" fmla="*/ 2147483647 w 91"/>
              <a:gd name="T31" fmla="*/ 2147483647 h 82"/>
              <a:gd name="T32" fmla="*/ 2147483647 w 91"/>
              <a:gd name="T33" fmla="*/ 2147483647 h 82"/>
              <a:gd name="T34" fmla="*/ 2147483647 w 91"/>
              <a:gd name="T35" fmla="*/ 2147483647 h 82"/>
              <a:gd name="T36" fmla="*/ 2147483647 w 91"/>
              <a:gd name="T37" fmla="*/ 2147483647 h 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1"/>
              <a:gd name="T58" fmla="*/ 0 h 82"/>
              <a:gd name="T59" fmla="*/ 91 w 91"/>
              <a:gd name="T60" fmla="*/ 82 h 8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1" h="82">
                <a:moveTo>
                  <a:pt x="17" y="3"/>
                </a:moveTo>
                <a:lnTo>
                  <a:pt x="15" y="2"/>
                </a:lnTo>
                <a:lnTo>
                  <a:pt x="12" y="0"/>
                </a:lnTo>
                <a:lnTo>
                  <a:pt x="7" y="0"/>
                </a:lnTo>
                <a:lnTo>
                  <a:pt x="3" y="3"/>
                </a:lnTo>
                <a:lnTo>
                  <a:pt x="2" y="5"/>
                </a:lnTo>
                <a:lnTo>
                  <a:pt x="0" y="8"/>
                </a:lnTo>
                <a:lnTo>
                  <a:pt x="0" y="13"/>
                </a:lnTo>
                <a:lnTo>
                  <a:pt x="3" y="17"/>
                </a:lnTo>
                <a:lnTo>
                  <a:pt x="74" y="79"/>
                </a:lnTo>
                <a:lnTo>
                  <a:pt x="76" y="81"/>
                </a:lnTo>
                <a:lnTo>
                  <a:pt x="79" y="82"/>
                </a:lnTo>
                <a:lnTo>
                  <a:pt x="84" y="82"/>
                </a:lnTo>
                <a:lnTo>
                  <a:pt x="87" y="79"/>
                </a:lnTo>
                <a:lnTo>
                  <a:pt x="89" y="77"/>
                </a:lnTo>
                <a:lnTo>
                  <a:pt x="91" y="74"/>
                </a:lnTo>
                <a:lnTo>
                  <a:pt x="91" y="69"/>
                </a:lnTo>
                <a:lnTo>
                  <a:pt x="87" y="66"/>
                </a:lnTo>
                <a:lnTo>
                  <a:pt x="17" y="3"/>
                </a:lnTo>
                <a:close/>
              </a:path>
            </a:pathLst>
          </a:custGeom>
          <a:solidFill>
            <a:srgbClr val="000000"/>
          </a:solidFill>
          <a:ln w="9525">
            <a:noFill/>
            <a:round/>
            <a:headEnd/>
            <a:tailEnd/>
          </a:ln>
        </p:spPr>
        <p:txBody>
          <a:bodyPr/>
          <a:lstStyle/>
          <a:p>
            <a:endParaRPr lang="en-US"/>
          </a:p>
        </p:txBody>
      </p:sp>
      <p:sp>
        <p:nvSpPr>
          <p:cNvPr id="21515" name="Freeform 10"/>
          <p:cNvSpPr>
            <a:spLocks/>
          </p:cNvSpPr>
          <p:nvPr/>
        </p:nvSpPr>
        <p:spPr bwMode="auto">
          <a:xfrm>
            <a:off x="9128126" y="2346325"/>
            <a:ext cx="144463" cy="101600"/>
          </a:xfrm>
          <a:custGeom>
            <a:avLst/>
            <a:gdLst>
              <a:gd name="T0" fmla="*/ 2147483647 w 91"/>
              <a:gd name="T1" fmla="*/ 2147483647 h 64"/>
              <a:gd name="T2" fmla="*/ 2147483647 w 91"/>
              <a:gd name="T3" fmla="*/ 2147483647 h 64"/>
              <a:gd name="T4" fmla="*/ 2147483647 w 91"/>
              <a:gd name="T5" fmla="*/ 2147483647 h 64"/>
              <a:gd name="T6" fmla="*/ 2147483647 w 91"/>
              <a:gd name="T7" fmla="*/ 2147483647 h 64"/>
              <a:gd name="T8" fmla="*/ 2147483647 w 91"/>
              <a:gd name="T9" fmla="*/ 2147483647 h 64"/>
              <a:gd name="T10" fmla="*/ 2147483647 w 91"/>
              <a:gd name="T11" fmla="*/ 2147483647 h 64"/>
              <a:gd name="T12" fmla="*/ 2147483647 w 91"/>
              <a:gd name="T13" fmla="*/ 0 h 64"/>
              <a:gd name="T14" fmla="*/ 2147483647 w 91"/>
              <a:gd name="T15" fmla="*/ 0 h 64"/>
              <a:gd name="T16" fmla="*/ 2147483647 w 91"/>
              <a:gd name="T17" fmla="*/ 2147483647 h 64"/>
              <a:gd name="T18" fmla="*/ 2147483647 w 91"/>
              <a:gd name="T19" fmla="*/ 2147483647 h 64"/>
              <a:gd name="T20" fmla="*/ 2147483647 w 91"/>
              <a:gd name="T21" fmla="*/ 2147483647 h 64"/>
              <a:gd name="T22" fmla="*/ 0 w 91"/>
              <a:gd name="T23" fmla="*/ 2147483647 h 64"/>
              <a:gd name="T24" fmla="*/ 0 w 91"/>
              <a:gd name="T25" fmla="*/ 2147483647 h 64"/>
              <a:gd name="T26" fmla="*/ 2147483647 w 91"/>
              <a:gd name="T27" fmla="*/ 2147483647 h 64"/>
              <a:gd name="T28" fmla="*/ 2147483647 w 91"/>
              <a:gd name="T29" fmla="*/ 2147483647 h 64"/>
              <a:gd name="T30" fmla="*/ 2147483647 w 91"/>
              <a:gd name="T31" fmla="*/ 2147483647 h 64"/>
              <a:gd name="T32" fmla="*/ 2147483647 w 91"/>
              <a:gd name="T33" fmla="*/ 2147483647 h 64"/>
              <a:gd name="T34" fmla="*/ 2147483647 w 91"/>
              <a:gd name="T35" fmla="*/ 2147483647 h 64"/>
              <a:gd name="T36" fmla="*/ 2147483647 w 91"/>
              <a:gd name="T37" fmla="*/ 2147483647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1"/>
              <a:gd name="T58" fmla="*/ 0 h 64"/>
              <a:gd name="T59" fmla="*/ 91 w 91"/>
              <a:gd name="T60" fmla="*/ 64 h 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1" h="64">
                <a:moveTo>
                  <a:pt x="86" y="18"/>
                </a:moveTo>
                <a:lnTo>
                  <a:pt x="89" y="14"/>
                </a:lnTo>
                <a:lnTo>
                  <a:pt x="91" y="11"/>
                </a:lnTo>
                <a:lnTo>
                  <a:pt x="91" y="6"/>
                </a:lnTo>
                <a:lnTo>
                  <a:pt x="87" y="3"/>
                </a:lnTo>
                <a:lnTo>
                  <a:pt x="86" y="1"/>
                </a:lnTo>
                <a:lnTo>
                  <a:pt x="82" y="0"/>
                </a:lnTo>
                <a:lnTo>
                  <a:pt x="77" y="0"/>
                </a:lnTo>
                <a:lnTo>
                  <a:pt x="76" y="1"/>
                </a:lnTo>
                <a:lnTo>
                  <a:pt x="5" y="46"/>
                </a:lnTo>
                <a:lnTo>
                  <a:pt x="2" y="49"/>
                </a:lnTo>
                <a:lnTo>
                  <a:pt x="0" y="52"/>
                </a:lnTo>
                <a:lnTo>
                  <a:pt x="0" y="57"/>
                </a:lnTo>
                <a:lnTo>
                  <a:pt x="3" y="60"/>
                </a:lnTo>
                <a:lnTo>
                  <a:pt x="5" y="62"/>
                </a:lnTo>
                <a:lnTo>
                  <a:pt x="8" y="64"/>
                </a:lnTo>
                <a:lnTo>
                  <a:pt x="13" y="64"/>
                </a:lnTo>
                <a:lnTo>
                  <a:pt x="15" y="62"/>
                </a:lnTo>
                <a:lnTo>
                  <a:pt x="86" y="18"/>
                </a:lnTo>
                <a:close/>
              </a:path>
            </a:pathLst>
          </a:custGeom>
          <a:solidFill>
            <a:srgbClr val="000000"/>
          </a:solidFill>
          <a:ln w="9525">
            <a:noFill/>
            <a:round/>
            <a:headEnd/>
            <a:tailEnd/>
          </a:ln>
        </p:spPr>
        <p:txBody>
          <a:bodyPr/>
          <a:lstStyle/>
          <a:p>
            <a:endParaRPr lang="en-US"/>
          </a:p>
        </p:txBody>
      </p:sp>
      <p:sp>
        <p:nvSpPr>
          <p:cNvPr id="21516" name="Freeform 11"/>
          <p:cNvSpPr>
            <a:spLocks/>
          </p:cNvSpPr>
          <p:nvPr/>
        </p:nvSpPr>
        <p:spPr bwMode="auto">
          <a:xfrm>
            <a:off x="8870951" y="2324101"/>
            <a:ext cx="30163" cy="619125"/>
          </a:xfrm>
          <a:custGeom>
            <a:avLst/>
            <a:gdLst>
              <a:gd name="T0" fmla="*/ 2147483647 w 19"/>
              <a:gd name="T1" fmla="*/ 2147483647 h 390"/>
              <a:gd name="T2" fmla="*/ 2147483647 w 19"/>
              <a:gd name="T3" fmla="*/ 2147483647 h 390"/>
              <a:gd name="T4" fmla="*/ 2147483647 w 19"/>
              <a:gd name="T5" fmla="*/ 2147483647 h 390"/>
              <a:gd name="T6" fmla="*/ 2147483647 w 19"/>
              <a:gd name="T7" fmla="*/ 0 h 390"/>
              <a:gd name="T8" fmla="*/ 2147483647 w 19"/>
              <a:gd name="T9" fmla="*/ 0 h 390"/>
              <a:gd name="T10" fmla="*/ 2147483647 w 19"/>
              <a:gd name="T11" fmla="*/ 2147483647 h 390"/>
              <a:gd name="T12" fmla="*/ 0 w 19"/>
              <a:gd name="T13" fmla="*/ 2147483647 h 390"/>
              <a:gd name="T14" fmla="*/ 0 w 19"/>
              <a:gd name="T15" fmla="*/ 2147483647 h 390"/>
              <a:gd name="T16" fmla="*/ 2147483647 w 19"/>
              <a:gd name="T17" fmla="*/ 2147483647 h 390"/>
              <a:gd name="T18" fmla="*/ 2147483647 w 19"/>
              <a:gd name="T19" fmla="*/ 2147483647 h 390"/>
              <a:gd name="T20" fmla="*/ 2147483647 w 19"/>
              <a:gd name="T21" fmla="*/ 2147483647 h 390"/>
              <a:gd name="T22" fmla="*/ 2147483647 w 19"/>
              <a:gd name="T23" fmla="*/ 2147483647 h 390"/>
              <a:gd name="T24" fmla="*/ 2147483647 w 19"/>
              <a:gd name="T25" fmla="*/ 2147483647 h 390"/>
              <a:gd name="T26" fmla="*/ 2147483647 w 19"/>
              <a:gd name="T27" fmla="*/ 2147483647 h 390"/>
              <a:gd name="T28" fmla="*/ 2147483647 w 19"/>
              <a:gd name="T29" fmla="*/ 2147483647 h 3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
              <a:gd name="T46" fmla="*/ 0 h 390"/>
              <a:gd name="T47" fmla="*/ 19 w 19"/>
              <a:gd name="T48" fmla="*/ 390 h 39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 h="390">
                <a:moveTo>
                  <a:pt x="19" y="10"/>
                </a:moveTo>
                <a:lnTo>
                  <a:pt x="19" y="7"/>
                </a:lnTo>
                <a:lnTo>
                  <a:pt x="16" y="4"/>
                </a:lnTo>
                <a:lnTo>
                  <a:pt x="13" y="0"/>
                </a:lnTo>
                <a:lnTo>
                  <a:pt x="6" y="0"/>
                </a:lnTo>
                <a:lnTo>
                  <a:pt x="3" y="4"/>
                </a:lnTo>
                <a:lnTo>
                  <a:pt x="0" y="7"/>
                </a:lnTo>
                <a:lnTo>
                  <a:pt x="0" y="383"/>
                </a:lnTo>
                <a:lnTo>
                  <a:pt x="3" y="387"/>
                </a:lnTo>
                <a:lnTo>
                  <a:pt x="6" y="390"/>
                </a:lnTo>
                <a:lnTo>
                  <a:pt x="13" y="390"/>
                </a:lnTo>
                <a:lnTo>
                  <a:pt x="16" y="387"/>
                </a:lnTo>
                <a:lnTo>
                  <a:pt x="19" y="383"/>
                </a:lnTo>
                <a:lnTo>
                  <a:pt x="19" y="380"/>
                </a:lnTo>
                <a:lnTo>
                  <a:pt x="19" y="10"/>
                </a:lnTo>
                <a:close/>
              </a:path>
            </a:pathLst>
          </a:custGeom>
          <a:solidFill>
            <a:srgbClr val="000000"/>
          </a:solidFill>
          <a:ln w="9525">
            <a:noFill/>
            <a:round/>
            <a:headEnd/>
            <a:tailEnd/>
          </a:ln>
        </p:spPr>
        <p:txBody>
          <a:bodyPr/>
          <a:lstStyle/>
          <a:p>
            <a:endParaRPr lang="en-US"/>
          </a:p>
        </p:txBody>
      </p:sp>
      <p:sp>
        <p:nvSpPr>
          <p:cNvPr id="21517" name="Freeform 12"/>
          <p:cNvSpPr>
            <a:spLocks/>
          </p:cNvSpPr>
          <p:nvPr/>
        </p:nvSpPr>
        <p:spPr bwMode="auto">
          <a:xfrm>
            <a:off x="8870950" y="2324100"/>
            <a:ext cx="273050" cy="31750"/>
          </a:xfrm>
          <a:custGeom>
            <a:avLst/>
            <a:gdLst>
              <a:gd name="T0" fmla="*/ 2147483647 w 172"/>
              <a:gd name="T1" fmla="*/ 0 h 20"/>
              <a:gd name="T2" fmla="*/ 2147483647 w 172"/>
              <a:gd name="T3" fmla="*/ 0 h 20"/>
              <a:gd name="T4" fmla="*/ 2147483647 w 172"/>
              <a:gd name="T5" fmla="*/ 2147483647 h 20"/>
              <a:gd name="T6" fmla="*/ 0 w 172"/>
              <a:gd name="T7" fmla="*/ 2147483647 h 20"/>
              <a:gd name="T8" fmla="*/ 0 w 172"/>
              <a:gd name="T9" fmla="*/ 2147483647 h 20"/>
              <a:gd name="T10" fmla="*/ 2147483647 w 172"/>
              <a:gd name="T11" fmla="*/ 2147483647 h 20"/>
              <a:gd name="T12" fmla="*/ 2147483647 w 172"/>
              <a:gd name="T13" fmla="*/ 2147483647 h 20"/>
              <a:gd name="T14" fmla="*/ 2147483647 w 172"/>
              <a:gd name="T15" fmla="*/ 2147483647 h 20"/>
              <a:gd name="T16" fmla="*/ 2147483647 w 172"/>
              <a:gd name="T17" fmla="*/ 2147483647 h 20"/>
              <a:gd name="T18" fmla="*/ 2147483647 w 172"/>
              <a:gd name="T19" fmla="*/ 2147483647 h 20"/>
              <a:gd name="T20" fmla="*/ 2147483647 w 172"/>
              <a:gd name="T21" fmla="*/ 2147483647 h 20"/>
              <a:gd name="T22" fmla="*/ 2147483647 w 172"/>
              <a:gd name="T23" fmla="*/ 2147483647 h 20"/>
              <a:gd name="T24" fmla="*/ 2147483647 w 172"/>
              <a:gd name="T25" fmla="*/ 0 h 20"/>
              <a:gd name="T26" fmla="*/ 2147483647 w 172"/>
              <a:gd name="T27" fmla="*/ 0 h 20"/>
              <a:gd name="T28" fmla="*/ 2147483647 w 172"/>
              <a:gd name="T29" fmla="*/ 0 h 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2"/>
              <a:gd name="T46" fmla="*/ 0 h 20"/>
              <a:gd name="T47" fmla="*/ 172 w 172"/>
              <a:gd name="T48" fmla="*/ 20 h 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2" h="20">
                <a:moveTo>
                  <a:pt x="9" y="0"/>
                </a:moveTo>
                <a:lnTo>
                  <a:pt x="6" y="0"/>
                </a:lnTo>
                <a:lnTo>
                  <a:pt x="3" y="4"/>
                </a:lnTo>
                <a:lnTo>
                  <a:pt x="0" y="7"/>
                </a:lnTo>
                <a:lnTo>
                  <a:pt x="0" y="14"/>
                </a:lnTo>
                <a:lnTo>
                  <a:pt x="3" y="17"/>
                </a:lnTo>
                <a:lnTo>
                  <a:pt x="6" y="20"/>
                </a:lnTo>
                <a:lnTo>
                  <a:pt x="165" y="20"/>
                </a:lnTo>
                <a:lnTo>
                  <a:pt x="169" y="17"/>
                </a:lnTo>
                <a:lnTo>
                  <a:pt x="172" y="14"/>
                </a:lnTo>
                <a:lnTo>
                  <a:pt x="172" y="7"/>
                </a:lnTo>
                <a:lnTo>
                  <a:pt x="169" y="4"/>
                </a:lnTo>
                <a:lnTo>
                  <a:pt x="165" y="0"/>
                </a:lnTo>
                <a:lnTo>
                  <a:pt x="162" y="0"/>
                </a:lnTo>
                <a:lnTo>
                  <a:pt x="9" y="0"/>
                </a:lnTo>
                <a:close/>
              </a:path>
            </a:pathLst>
          </a:custGeom>
          <a:solidFill>
            <a:srgbClr val="000000"/>
          </a:solidFill>
          <a:ln w="9525">
            <a:noFill/>
            <a:round/>
            <a:headEnd/>
            <a:tailEnd/>
          </a:ln>
        </p:spPr>
        <p:txBody>
          <a:bodyPr/>
          <a:lstStyle/>
          <a:p>
            <a:endParaRPr lang="en-US"/>
          </a:p>
        </p:txBody>
      </p:sp>
      <p:sp>
        <p:nvSpPr>
          <p:cNvPr id="21518" name="Freeform 13"/>
          <p:cNvSpPr>
            <a:spLocks/>
          </p:cNvSpPr>
          <p:nvPr/>
        </p:nvSpPr>
        <p:spPr bwMode="auto">
          <a:xfrm>
            <a:off x="8150225" y="1652588"/>
            <a:ext cx="503238" cy="938212"/>
          </a:xfrm>
          <a:custGeom>
            <a:avLst/>
            <a:gdLst>
              <a:gd name="T0" fmla="*/ 2147483647 w 317"/>
              <a:gd name="T1" fmla="*/ 0 h 591"/>
              <a:gd name="T2" fmla="*/ 2147483647 w 317"/>
              <a:gd name="T3" fmla="*/ 0 h 591"/>
              <a:gd name="T4" fmla="*/ 2147483647 w 317"/>
              <a:gd name="T5" fmla="*/ 2147483647 h 591"/>
              <a:gd name="T6" fmla="*/ 0 w 317"/>
              <a:gd name="T7" fmla="*/ 2147483647 h 591"/>
              <a:gd name="T8" fmla="*/ 0 w 317"/>
              <a:gd name="T9" fmla="*/ 2147483647 h 591"/>
              <a:gd name="T10" fmla="*/ 2147483647 w 317"/>
              <a:gd name="T11" fmla="*/ 2147483647 h 591"/>
              <a:gd name="T12" fmla="*/ 2147483647 w 317"/>
              <a:gd name="T13" fmla="*/ 2147483647 h 591"/>
              <a:gd name="T14" fmla="*/ 2147483647 w 317"/>
              <a:gd name="T15" fmla="*/ 2147483647 h 591"/>
              <a:gd name="T16" fmla="*/ 2147483647 w 317"/>
              <a:gd name="T17" fmla="*/ 2147483647 h 591"/>
              <a:gd name="T18" fmla="*/ 2147483647 w 317"/>
              <a:gd name="T19" fmla="*/ 2147483647 h 591"/>
              <a:gd name="T20" fmla="*/ 2147483647 w 317"/>
              <a:gd name="T21" fmla="*/ 2147483647 h 591"/>
              <a:gd name="T22" fmla="*/ 2147483647 w 317"/>
              <a:gd name="T23" fmla="*/ 2147483647 h 591"/>
              <a:gd name="T24" fmla="*/ 2147483647 w 317"/>
              <a:gd name="T25" fmla="*/ 0 h 591"/>
              <a:gd name="T26" fmla="*/ 2147483647 w 317"/>
              <a:gd name="T27" fmla="*/ 0 h 591"/>
              <a:gd name="T28" fmla="*/ 2147483647 w 317"/>
              <a:gd name="T29" fmla="*/ 0 h 591"/>
              <a:gd name="T30" fmla="*/ 2147483647 w 317"/>
              <a:gd name="T31" fmla="*/ 2147483647 h 591"/>
              <a:gd name="T32" fmla="*/ 2147483647 w 317"/>
              <a:gd name="T33" fmla="*/ 2147483647 h 591"/>
              <a:gd name="T34" fmla="*/ 2147483647 w 317"/>
              <a:gd name="T35" fmla="*/ 2147483647 h 591"/>
              <a:gd name="T36" fmla="*/ 2147483647 w 317"/>
              <a:gd name="T37" fmla="*/ 2147483647 h 591"/>
              <a:gd name="T38" fmla="*/ 2147483647 w 317"/>
              <a:gd name="T39" fmla="*/ 2147483647 h 591"/>
              <a:gd name="T40" fmla="*/ 2147483647 w 317"/>
              <a:gd name="T41" fmla="*/ 2147483647 h 591"/>
              <a:gd name="T42" fmla="*/ 2147483647 w 317"/>
              <a:gd name="T43" fmla="*/ 2147483647 h 591"/>
              <a:gd name="T44" fmla="*/ 2147483647 w 317"/>
              <a:gd name="T45" fmla="*/ 2147483647 h 591"/>
              <a:gd name="T46" fmla="*/ 2147483647 w 317"/>
              <a:gd name="T47" fmla="*/ 2147483647 h 591"/>
              <a:gd name="T48" fmla="*/ 2147483647 w 317"/>
              <a:gd name="T49" fmla="*/ 0 h 5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7"/>
              <a:gd name="T76" fmla="*/ 0 h 591"/>
              <a:gd name="T77" fmla="*/ 317 w 317"/>
              <a:gd name="T78" fmla="*/ 591 h 5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7" h="591">
                <a:moveTo>
                  <a:pt x="10" y="0"/>
                </a:moveTo>
                <a:lnTo>
                  <a:pt x="7" y="0"/>
                </a:lnTo>
                <a:lnTo>
                  <a:pt x="3" y="3"/>
                </a:lnTo>
                <a:lnTo>
                  <a:pt x="0" y="6"/>
                </a:lnTo>
                <a:lnTo>
                  <a:pt x="0" y="584"/>
                </a:lnTo>
                <a:lnTo>
                  <a:pt x="3" y="588"/>
                </a:lnTo>
                <a:lnTo>
                  <a:pt x="7" y="591"/>
                </a:lnTo>
                <a:lnTo>
                  <a:pt x="311" y="591"/>
                </a:lnTo>
                <a:lnTo>
                  <a:pt x="314" y="588"/>
                </a:lnTo>
                <a:lnTo>
                  <a:pt x="317" y="584"/>
                </a:lnTo>
                <a:lnTo>
                  <a:pt x="317" y="6"/>
                </a:lnTo>
                <a:lnTo>
                  <a:pt x="314" y="3"/>
                </a:lnTo>
                <a:lnTo>
                  <a:pt x="311" y="0"/>
                </a:lnTo>
                <a:lnTo>
                  <a:pt x="307" y="0"/>
                </a:lnTo>
                <a:lnTo>
                  <a:pt x="10" y="0"/>
                </a:lnTo>
                <a:lnTo>
                  <a:pt x="10" y="19"/>
                </a:lnTo>
                <a:lnTo>
                  <a:pt x="307" y="19"/>
                </a:lnTo>
                <a:lnTo>
                  <a:pt x="297" y="9"/>
                </a:lnTo>
                <a:lnTo>
                  <a:pt x="297" y="581"/>
                </a:lnTo>
                <a:lnTo>
                  <a:pt x="307" y="571"/>
                </a:lnTo>
                <a:lnTo>
                  <a:pt x="10" y="571"/>
                </a:lnTo>
                <a:lnTo>
                  <a:pt x="20" y="581"/>
                </a:lnTo>
                <a:lnTo>
                  <a:pt x="20" y="9"/>
                </a:lnTo>
                <a:lnTo>
                  <a:pt x="10" y="19"/>
                </a:lnTo>
                <a:lnTo>
                  <a:pt x="10" y="0"/>
                </a:lnTo>
                <a:close/>
              </a:path>
            </a:pathLst>
          </a:custGeom>
          <a:solidFill>
            <a:srgbClr val="000000"/>
          </a:solidFill>
          <a:ln w="9525">
            <a:noFill/>
            <a:round/>
            <a:headEnd/>
            <a:tailEnd/>
          </a:ln>
        </p:spPr>
        <p:txBody>
          <a:bodyPr/>
          <a:lstStyle/>
          <a:p>
            <a:endParaRPr lang="en-US"/>
          </a:p>
        </p:txBody>
      </p:sp>
      <p:sp>
        <p:nvSpPr>
          <p:cNvPr id="21519" name="Rectangle 14"/>
          <p:cNvSpPr>
            <a:spLocks noChangeArrowheads="1"/>
          </p:cNvSpPr>
          <p:nvPr/>
        </p:nvSpPr>
        <p:spPr bwMode="auto">
          <a:xfrm>
            <a:off x="8223250" y="1774826"/>
            <a:ext cx="147476" cy="246221"/>
          </a:xfrm>
          <a:prstGeom prst="rect">
            <a:avLst/>
          </a:prstGeom>
          <a:noFill/>
          <a:ln w="9525">
            <a:noFill/>
            <a:miter lim="800000"/>
            <a:headEnd/>
            <a:tailEnd/>
          </a:ln>
        </p:spPr>
        <p:txBody>
          <a:bodyPr wrap="none" lIns="0" tIns="0" rIns="0" bIns="0">
            <a:spAutoFit/>
          </a:bodyPr>
          <a:lstStyle/>
          <a:p>
            <a:r>
              <a:rPr lang="en-US" sz="1600" b="1">
                <a:solidFill>
                  <a:srgbClr val="000000"/>
                </a:solidFill>
                <a:latin typeface="Swiss 721 SWA" charset="0"/>
              </a:rPr>
              <a:t>D</a:t>
            </a:r>
            <a:endParaRPr lang="en-US" sz="800" b="1" i="1" baseline="-25000"/>
          </a:p>
        </p:txBody>
      </p:sp>
      <p:sp>
        <p:nvSpPr>
          <p:cNvPr id="21520" name="Rectangle 15"/>
          <p:cNvSpPr>
            <a:spLocks noChangeArrowheads="1"/>
          </p:cNvSpPr>
          <p:nvPr/>
        </p:nvSpPr>
        <p:spPr bwMode="auto">
          <a:xfrm>
            <a:off x="8405813" y="1774826"/>
            <a:ext cx="160300" cy="246221"/>
          </a:xfrm>
          <a:prstGeom prst="rect">
            <a:avLst/>
          </a:prstGeom>
          <a:noFill/>
          <a:ln w="9525">
            <a:noFill/>
            <a:miter lim="800000"/>
            <a:headEnd/>
            <a:tailEnd/>
          </a:ln>
        </p:spPr>
        <p:txBody>
          <a:bodyPr wrap="none" lIns="0" tIns="0" rIns="0" bIns="0">
            <a:spAutoFit/>
          </a:bodyPr>
          <a:lstStyle/>
          <a:p>
            <a:r>
              <a:rPr lang="en-US" sz="1600" b="1">
                <a:solidFill>
                  <a:srgbClr val="000000"/>
                </a:solidFill>
                <a:latin typeface="Swiss 721 SWA" charset="0"/>
              </a:rPr>
              <a:t>Q</a:t>
            </a:r>
            <a:endParaRPr lang="en-US" sz="800" b="1" i="1" baseline="-25000"/>
          </a:p>
        </p:txBody>
      </p:sp>
      <p:sp>
        <p:nvSpPr>
          <p:cNvPr id="21521" name="Freeform 16"/>
          <p:cNvSpPr>
            <a:spLocks/>
          </p:cNvSpPr>
          <p:nvPr/>
        </p:nvSpPr>
        <p:spPr bwMode="auto">
          <a:xfrm>
            <a:off x="8150226" y="2246314"/>
            <a:ext cx="142875" cy="130175"/>
          </a:xfrm>
          <a:custGeom>
            <a:avLst/>
            <a:gdLst>
              <a:gd name="T0" fmla="*/ 2147483647 w 90"/>
              <a:gd name="T1" fmla="*/ 2147483647 h 82"/>
              <a:gd name="T2" fmla="*/ 2147483647 w 90"/>
              <a:gd name="T3" fmla="*/ 2147483647 h 82"/>
              <a:gd name="T4" fmla="*/ 2147483647 w 90"/>
              <a:gd name="T5" fmla="*/ 0 h 82"/>
              <a:gd name="T6" fmla="*/ 2147483647 w 90"/>
              <a:gd name="T7" fmla="*/ 0 h 82"/>
              <a:gd name="T8" fmla="*/ 2147483647 w 90"/>
              <a:gd name="T9" fmla="*/ 2147483647 h 82"/>
              <a:gd name="T10" fmla="*/ 2147483647 w 90"/>
              <a:gd name="T11" fmla="*/ 2147483647 h 82"/>
              <a:gd name="T12" fmla="*/ 0 w 90"/>
              <a:gd name="T13" fmla="*/ 2147483647 h 82"/>
              <a:gd name="T14" fmla="*/ 0 w 90"/>
              <a:gd name="T15" fmla="*/ 2147483647 h 82"/>
              <a:gd name="T16" fmla="*/ 2147483647 w 90"/>
              <a:gd name="T17" fmla="*/ 2147483647 h 82"/>
              <a:gd name="T18" fmla="*/ 2147483647 w 90"/>
              <a:gd name="T19" fmla="*/ 2147483647 h 82"/>
              <a:gd name="T20" fmla="*/ 2147483647 w 90"/>
              <a:gd name="T21" fmla="*/ 2147483647 h 82"/>
              <a:gd name="T22" fmla="*/ 2147483647 w 90"/>
              <a:gd name="T23" fmla="*/ 2147483647 h 82"/>
              <a:gd name="T24" fmla="*/ 2147483647 w 90"/>
              <a:gd name="T25" fmla="*/ 2147483647 h 82"/>
              <a:gd name="T26" fmla="*/ 2147483647 w 90"/>
              <a:gd name="T27" fmla="*/ 2147483647 h 82"/>
              <a:gd name="T28" fmla="*/ 2147483647 w 90"/>
              <a:gd name="T29" fmla="*/ 2147483647 h 82"/>
              <a:gd name="T30" fmla="*/ 2147483647 w 90"/>
              <a:gd name="T31" fmla="*/ 2147483647 h 82"/>
              <a:gd name="T32" fmla="*/ 2147483647 w 90"/>
              <a:gd name="T33" fmla="*/ 2147483647 h 82"/>
              <a:gd name="T34" fmla="*/ 2147483647 w 90"/>
              <a:gd name="T35" fmla="*/ 2147483647 h 82"/>
              <a:gd name="T36" fmla="*/ 2147483647 w 90"/>
              <a:gd name="T37" fmla="*/ 2147483647 h 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0"/>
              <a:gd name="T58" fmla="*/ 0 h 82"/>
              <a:gd name="T59" fmla="*/ 90 w 90"/>
              <a:gd name="T60" fmla="*/ 82 h 8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0" h="82">
                <a:moveTo>
                  <a:pt x="16" y="3"/>
                </a:moveTo>
                <a:lnTo>
                  <a:pt x="15" y="2"/>
                </a:lnTo>
                <a:lnTo>
                  <a:pt x="12" y="0"/>
                </a:lnTo>
                <a:lnTo>
                  <a:pt x="7" y="0"/>
                </a:lnTo>
                <a:lnTo>
                  <a:pt x="3" y="3"/>
                </a:lnTo>
                <a:lnTo>
                  <a:pt x="2" y="5"/>
                </a:lnTo>
                <a:lnTo>
                  <a:pt x="0" y="8"/>
                </a:lnTo>
                <a:lnTo>
                  <a:pt x="0" y="13"/>
                </a:lnTo>
                <a:lnTo>
                  <a:pt x="3" y="17"/>
                </a:lnTo>
                <a:lnTo>
                  <a:pt x="74" y="79"/>
                </a:lnTo>
                <a:lnTo>
                  <a:pt x="76" y="81"/>
                </a:lnTo>
                <a:lnTo>
                  <a:pt x="79" y="82"/>
                </a:lnTo>
                <a:lnTo>
                  <a:pt x="84" y="82"/>
                </a:lnTo>
                <a:lnTo>
                  <a:pt x="87" y="79"/>
                </a:lnTo>
                <a:lnTo>
                  <a:pt x="89" y="77"/>
                </a:lnTo>
                <a:lnTo>
                  <a:pt x="90" y="74"/>
                </a:lnTo>
                <a:lnTo>
                  <a:pt x="90" y="69"/>
                </a:lnTo>
                <a:lnTo>
                  <a:pt x="87" y="66"/>
                </a:lnTo>
                <a:lnTo>
                  <a:pt x="16" y="3"/>
                </a:lnTo>
                <a:close/>
              </a:path>
            </a:pathLst>
          </a:custGeom>
          <a:solidFill>
            <a:srgbClr val="000000"/>
          </a:solidFill>
          <a:ln w="9525">
            <a:noFill/>
            <a:round/>
            <a:headEnd/>
            <a:tailEnd/>
          </a:ln>
        </p:spPr>
        <p:txBody>
          <a:bodyPr/>
          <a:lstStyle/>
          <a:p>
            <a:endParaRPr lang="en-US"/>
          </a:p>
        </p:txBody>
      </p:sp>
      <p:sp>
        <p:nvSpPr>
          <p:cNvPr id="21522" name="Freeform 17"/>
          <p:cNvSpPr>
            <a:spLocks/>
          </p:cNvSpPr>
          <p:nvPr/>
        </p:nvSpPr>
        <p:spPr bwMode="auto">
          <a:xfrm>
            <a:off x="8150226" y="2346325"/>
            <a:ext cx="142875" cy="101600"/>
          </a:xfrm>
          <a:custGeom>
            <a:avLst/>
            <a:gdLst>
              <a:gd name="T0" fmla="*/ 2147483647 w 90"/>
              <a:gd name="T1" fmla="*/ 2147483647 h 64"/>
              <a:gd name="T2" fmla="*/ 2147483647 w 90"/>
              <a:gd name="T3" fmla="*/ 2147483647 h 64"/>
              <a:gd name="T4" fmla="*/ 2147483647 w 90"/>
              <a:gd name="T5" fmla="*/ 2147483647 h 64"/>
              <a:gd name="T6" fmla="*/ 2147483647 w 90"/>
              <a:gd name="T7" fmla="*/ 2147483647 h 64"/>
              <a:gd name="T8" fmla="*/ 2147483647 w 90"/>
              <a:gd name="T9" fmla="*/ 2147483647 h 64"/>
              <a:gd name="T10" fmla="*/ 2147483647 w 90"/>
              <a:gd name="T11" fmla="*/ 2147483647 h 64"/>
              <a:gd name="T12" fmla="*/ 2147483647 w 90"/>
              <a:gd name="T13" fmla="*/ 0 h 64"/>
              <a:gd name="T14" fmla="*/ 2147483647 w 90"/>
              <a:gd name="T15" fmla="*/ 0 h 64"/>
              <a:gd name="T16" fmla="*/ 2147483647 w 90"/>
              <a:gd name="T17" fmla="*/ 2147483647 h 64"/>
              <a:gd name="T18" fmla="*/ 2147483647 w 90"/>
              <a:gd name="T19" fmla="*/ 2147483647 h 64"/>
              <a:gd name="T20" fmla="*/ 2147483647 w 90"/>
              <a:gd name="T21" fmla="*/ 2147483647 h 64"/>
              <a:gd name="T22" fmla="*/ 0 w 90"/>
              <a:gd name="T23" fmla="*/ 2147483647 h 64"/>
              <a:gd name="T24" fmla="*/ 0 w 90"/>
              <a:gd name="T25" fmla="*/ 2147483647 h 64"/>
              <a:gd name="T26" fmla="*/ 2147483647 w 90"/>
              <a:gd name="T27" fmla="*/ 2147483647 h 64"/>
              <a:gd name="T28" fmla="*/ 2147483647 w 90"/>
              <a:gd name="T29" fmla="*/ 2147483647 h 64"/>
              <a:gd name="T30" fmla="*/ 2147483647 w 90"/>
              <a:gd name="T31" fmla="*/ 2147483647 h 64"/>
              <a:gd name="T32" fmla="*/ 2147483647 w 90"/>
              <a:gd name="T33" fmla="*/ 2147483647 h 64"/>
              <a:gd name="T34" fmla="*/ 2147483647 w 90"/>
              <a:gd name="T35" fmla="*/ 2147483647 h 64"/>
              <a:gd name="T36" fmla="*/ 2147483647 w 90"/>
              <a:gd name="T37" fmla="*/ 2147483647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0"/>
              <a:gd name="T58" fmla="*/ 0 h 64"/>
              <a:gd name="T59" fmla="*/ 90 w 90"/>
              <a:gd name="T60" fmla="*/ 64 h 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0" h="64">
                <a:moveTo>
                  <a:pt x="85" y="18"/>
                </a:moveTo>
                <a:lnTo>
                  <a:pt x="89" y="14"/>
                </a:lnTo>
                <a:lnTo>
                  <a:pt x="90" y="11"/>
                </a:lnTo>
                <a:lnTo>
                  <a:pt x="90" y="6"/>
                </a:lnTo>
                <a:lnTo>
                  <a:pt x="87" y="3"/>
                </a:lnTo>
                <a:lnTo>
                  <a:pt x="85" y="1"/>
                </a:lnTo>
                <a:lnTo>
                  <a:pt x="82" y="0"/>
                </a:lnTo>
                <a:lnTo>
                  <a:pt x="77" y="0"/>
                </a:lnTo>
                <a:lnTo>
                  <a:pt x="76" y="1"/>
                </a:lnTo>
                <a:lnTo>
                  <a:pt x="5" y="46"/>
                </a:lnTo>
                <a:lnTo>
                  <a:pt x="2" y="49"/>
                </a:lnTo>
                <a:lnTo>
                  <a:pt x="0" y="52"/>
                </a:lnTo>
                <a:lnTo>
                  <a:pt x="0" y="57"/>
                </a:lnTo>
                <a:lnTo>
                  <a:pt x="3" y="60"/>
                </a:lnTo>
                <a:lnTo>
                  <a:pt x="5" y="62"/>
                </a:lnTo>
                <a:lnTo>
                  <a:pt x="8" y="64"/>
                </a:lnTo>
                <a:lnTo>
                  <a:pt x="13" y="64"/>
                </a:lnTo>
                <a:lnTo>
                  <a:pt x="15" y="62"/>
                </a:lnTo>
                <a:lnTo>
                  <a:pt x="85" y="18"/>
                </a:lnTo>
                <a:close/>
              </a:path>
            </a:pathLst>
          </a:custGeom>
          <a:solidFill>
            <a:srgbClr val="000000"/>
          </a:solidFill>
          <a:ln w="9525">
            <a:noFill/>
            <a:round/>
            <a:headEnd/>
            <a:tailEnd/>
          </a:ln>
        </p:spPr>
        <p:txBody>
          <a:bodyPr/>
          <a:lstStyle/>
          <a:p>
            <a:endParaRPr lang="en-US"/>
          </a:p>
        </p:txBody>
      </p:sp>
      <p:sp>
        <p:nvSpPr>
          <p:cNvPr id="21523" name="Freeform 18"/>
          <p:cNvSpPr>
            <a:spLocks/>
          </p:cNvSpPr>
          <p:nvPr/>
        </p:nvSpPr>
        <p:spPr bwMode="auto">
          <a:xfrm>
            <a:off x="7891463" y="2324101"/>
            <a:ext cx="31750" cy="619125"/>
          </a:xfrm>
          <a:custGeom>
            <a:avLst/>
            <a:gdLst>
              <a:gd name="T0" fmla="*/ 2147483647 w 20"/>
              <a:gd name="T1" fmla="*/ 2147483647 h 390"/>
              <a:gd name="T2" fmla="*/ 2147483647 w 20"/>
              <a:gd name="T3" fmla="*/ 2147483647 h 390"/>
              <a:gd name="T4" fmla="*/ 2147483647 w 20"/>
              <a:gd name="T5" fmla="*/ 2147483647 h 390"/>
              <a:gd name="T6" fmla="*/ 2147483647 w 20"/>
              <a:gd name="T7" fmla="*/ 0 h 390"/>
              <a:gd name="T8" fmla="*/ 2147483647 w 20"/>
              <a:gd name="T9" fmla="*/ 0 h 390"/>
              <a:gd name="T10" fmla="*/ 2147483647 w 20"/>
              <a:gd name="T11" fmla="*/ 2147483647 h 390"/>
              <a:gd name="T12" fmla="*/ 0 w 20"/>
              <a:gd name="T13" fmla="*/ 2147483647 h 390"/>
              <a:gd name="T14" fmla="*/ 0 w 20"/>
              <a:gd name="T15" fmla="*/ 2147483647 h 390"/>
              <a:gd name="T16" fmla="*/ 2147483647 w 20"/>
              <a:gd name="T17" fmla="*/ 2147483647 h 390"/>
              <a:gd name="T18" fmla="*/ 2147483647 w 20"/>
              <a:gd name="T19" fmla="*/ 2147483647 h 390"/>
              <a:gd name="T20" fmla="*/ 2147483647 w 20"/>
              <a:gd name="T21" fmla="*/ 2147483647 h 390"/>
              <a:gd name="T22" fmla="*/ 2147483647 w 20"/>
              <a:gd name="T23" fmla="*/ 2147483647 h 390"/>
              <a:gd name="T24" fmla="*/ 2147483647 w 20"/>
              <a:gd name="T25" fmla="*/ 2147483647 h 390"/>
              <a:gd name="T26" fmla="*/ 2147483647 w 20"/>
              <a:gd name="T27" fmla="*/ 2147483647 h 390"/>
              <a:gd name="T28" fmla="*/ 2147483647 w 20"/>
              <a:gd name="T29" fmla="*/ 2147483647 h 3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390"/>
              <a:gd name="T47" fmla="*/ 20 w 20"/>
              <a:gd name="T48" fmla="*/ 390 h 39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390">
                <a:moveTo>
                  <a:pt x="20" y="10"/>
                </a:moveTo>
                <a:lnTo>
                  <a:pt x="20" y="7"/>
                </a:lnTo>
                <a:lnTo>
                  <a:pt x="17" y="4"/>
                </a:lnTo>
                <a:lnTo>
                  <a:pt x="14" y="0"/>
                </a:lnTo>
                <a:lnTo>
                  <a:pt x="7" y="0"/>
                </a:lnTo>
                <a:lnTo>
                  <a:pt x="4" y="4"/>
                </a:lnTo>
                <a:lnTo>
                  <a:pt x="0" y="7"/>
                </a:lnTo>
                <a:lnTo>
                  <a:pt x="0" y="383"/>
                </a:lnTo>
                <a:lnTo>
                  <a:pt x="4" y="387"/>
                </a:lnTo>
                <a:lnTo>
                  <a:pt x="7" y="390"/>
                </a:lnTo>
                <a:lnTo>
                  <a:pt x="14" y="390"/>
                </a:lnTo>
                <a:lnTo>
                  <a:pt x="17" y="387"/>
                </a:lnTo>
                <a:lnTo>
                  <a:pt x="20" y="383"/>
                </a:lnTo>
                <a:lnTo>
                  <a:pt x="20" y="380"/>
                </a:lnTo>
                <a:lnTo>
                  <a:pt x="20" y="10"/>
                </a:lnTo>
                <a:close/>
              </a:path>
            </a:pathLst>
          </a:custGeom>
          <a:solidFill>
            <a:srgbClr val="000000"/>
          </a:solidFill>
          <a:ln w="9525">
            <a:noFill/>
            <a:round/>
            <a:headEnd/>
            <a:tailEnd/>
          </a:ln>
        </p:spPr>
        <p:txBody>
          <a:bodyPr/>
          <a:lstStyle/>
          <a:p>
            <a:endParaRPr lang="en-US"/>
          </a:p>
        </p:txBody>
      </p:sp>
      <p:sp>
        <p:nvSpPr>
          <p:cNvPr id="21524" name="Freeform 19"/>
          <p:cNvSpPr>
            <a:spLocks/>
          </p:cNvSpPr>
          <p:nvPr/>
        </p:nvSpPr>
        <p:spPr bwMode="auto">
          <a:xfrm>
            <a:off x="7891464" y="2324100"/>
            <a:ext cx="274637" cy="31750"/>
          </a:xfrm>
          <a:custGeom>
            <a:avLst/>
            <a:gdLst>
              <a:gd name="T0" fmla="*/ 2147483647 w 173"/>
              <a:gd name="T1" fmla="*/ 0 h 20"/>
              <a:gd name="T2" fmla="*/ 2147483647 w 173"/>
              <a:gd name="T3" fmla="*/ 0 h 20"/>
              <a:gd name="T4" fmla="*/ 2147483647 w 173"/>
              <a:gd name="T5" fmla="*/ 2147483647 h 20"/>
              <a:gd name="T6" fmla="*/ 0 w 173"/>
              <a:gd name="T7" fmla="*/ 2147483647 h 20"/>
              <a:gd name="T8" fmla="*/ 0 w 173"/>
              <a:gd name="T9" fmla="*/ 2147483647 h 20"/>
              <a:gd name="T10" fmla="*/ 2147483647 w 173"/>
              <a:gd name="T11" fmla="*/ 2147483647 h 20"/>
              <a:gd name="T12" fmla="*/ 2147483647 w 173"/>
              <a:gd name="T13" fmla="*/ 2147483647 h 20"/>
              <a:gd name="T14" fmla="*/ 2147483647 w 173"/>
              <a:gd name="T15" fmla="*/ 2147483647 h 20"/>
              <a:gd name="T16" fmla="*/ 2147483647 w 173"/>
              <a:gd name="T17" fmla="*/ 2147483647 h 20"/>
              <a:gd name="T18" fmla="*/ 2147483647 w 173"/>
              <a:gd name="T19" fmla="*/ 2147483647 h 20"/>
              <a:gd name="T20" fmla="*/ 2147483647 w 173"/>
              <a:gd name="T21" fmla="*/ 2147483647 h 20"/>
              <a:gd name="T22" fmla="*/ 2147483647 w 173"/>
              <a:gd name="T23" fmla="*/ 2147483647 h 20"/>
              <a:gd name="T24" fmla="*/ 2147483647 w 173"/>
              <a:gd name="T25" fmla="*/ 0 h 20"/>
              <a:gd name="T26" fmla="*/ 2147483647 w 173"/>
              <a:gd name="T27" fmla="*/ 0 h 20"/>
              <a:gd name="T28" fmla="*/ 2147483647 w 173"/>
              <a:gd name="T29" fmla="*/ 0 h 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3"/>
              <a:gd name="T46" fmla="*/ 0 h 20"/>
              <a:gd name="T47" fmla="*/ 173 w 173"/>
              <a:gd name="T48" fmla="*/ 20 h 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3" h="20">
                <a:moveTo>
                  <a:pt x="10" y="0"/>
                </a:moveTo>
                <a:lnTo>
                  <a:pt x="7" y="0"/>
                </a:lnTo>
                <a:lnTo>
                  <a:pt x="4" y="4"/>
                </a:lnTo>
                <a:lnTo>
                  <a:pt x="0" y="7"/>
                </a:lnTo>
                <a:lnTo>
                  <a:pt x="0" y="14"/>
                </a:lnTo>
                <a:lnTo>
                  <a:pt x="4" y="17"/>
                </a:lnTo>
                <a:lnTo>
                  <a:pt x="7" y="20"/>
                </a:lnTo>
                <a:lnTo>
                  <a:pt x="166" y="20"/>
                </a:lnTo>
                <a:lnTo>
                  <a:pt x="170" y="17"/>
                </a:lnTo>
                <a:lnTo>
                  <a:pt x="173" y="14"/>
                </a:lnTo>
                <a:lnTo>
                  <a:pt x="173" y="7"/>
                </a:lnTo>
                <a:lnTo>
                  <a:pt x="170" y="4"/>
                </a:lnTo>
                <a:lnTo>
                  <a:pt x="166" y="0"/>
                </a:lnTo>
                <a:lnTo>
                  <a:pt x="163" y="0"/>
                </a:lnTo>
                <a:lnTo>
                  <a:pt x="10" y="0"/>
                </a:lnTo>
                <a:close/>
              </a:path>
            </a:pathLst>
          </a:custGeom>
          <a:solidFill>
            <a:srgbClr val="000000"/>
          </a:solidFill>
          <a:ln w="9525">
            <a:noFill/>
            <a:round/>
            <a:headEnd/>
            <a:tailEnd/>
          </a:ln>
        </p:spPr>
        <p:txBody>
          <a:bodyPr/>
          <a:lstStyle/>
          <a:p>
            <a:endParaRPr lang="en-US"/>
          </a:p>
        </p:txBody>
      </p:sp>
      <p:sp>
        <p:nvSpPr>
          <p:cNvPr id="21525" name="Freeform 20"/>
          <p:cNvSpPr>
            <a:spLocks/>
          </p:cNvSpPr>
          <p:nvPr/>
        </p:nvSpPr>
        <p:spPr bwMode="auto">
          <a:xfrm>
            <a:off x="7172325" y="1652588"/>
            <a:ext cx="503238" cy="938212"/>
          </a:xfrm>
          <a:custGeom>
            <a:avLst/>
            <a:gdLst>
              <a:gd name="T0" fmla="*/ 2147483647 w 317"/>
              <a:gd name="T1" fmla="*/ 0 h 591"/>
              <a:gd name="T2" fmla="*/ 2147483647 w 317"/>
              <a:gd name="T3" fmla="*/ 0 h 591"/>
              <a:gd name="T4" fmla="*/ 2147483647 w 317"/>
              <a:gd name="T5" fmla="*/ 2147483647 h 591"/>
              <a:gd name="T6" fmla="*/ 0 w 317"/>
              <a:gd name="T7" fmla="*/ 2147483647 h 591"/>
              <a:gd name="T8" fmla="*/ 0 w 317"/>
              <a:gd name="T9" fmla="*/ 2147483647 h 591"/>
              <a:gd name="T10" fmla="*/ 2147483647 w 317"/>
              <a:gd name="T11" fmla="*/ 2147483647 h 591"/>
              <a:gd name="T12" fmla="*/ 2147483647 w 317"/>
              <a:gd name="T13" fmla="*/ 2147483647 h 591"/>
              <a:gd name="T14" fmla="*/ 2147483647 w 317"/>
              <a:gd name="T15" fmla="*/ 2147483647 h 591"/>
              <a:gd name="T16" fmla="*/ 2147483647 w 317"/>
              <a:gd name="T17" fmla="*/ 2147483647 h 591"/>
              <a:gd name="T18" fmla="*/ 2147483647 w 317"/>
              <a:gd name="T19" fmla="*/ 2147483647 h 591"/>
              <a:gd name="T20" fmla="*/ 2147483647 w 317"/>
              <a:gd name="T21" fmla="*/ 2147483647 h 591"/>
              <a:gd name="T22" fmla="*/ 2147483647 w 317"/>
              <a:gd name="T23" fmla="*/ 2147483647 h 591"/>
              <a:gd name="T24" fmla="*/ 2147483647 w 317"/>
              <a:gd name="T25" fmla="*/ 0 h 591"/>
              <a:gd name="T26" fmla="*/ 2147483647 w 317"/>
              <a:gd name="T27" fmla="*/ 0 h 591"/>
              <a:gd name="T28" fmla="*/ 2147483647 w 317"/>
              <a:gd name="T29" fmla="*/ 0 h 591"/>
              <a:gd name="T30" fmla="*/ 2147483647 w 317"/>
              <a:gd name="T31" fmla="*/ 2147483647 h 591"/>
              <a:gd name="T32" fmla="*/ 2147483647 w 317"/>
              <a:gd name="T33" fmla="*/ 2147483647 h 591"/>
              <a:gd name="T34" fmla="*/ 2147483647 w 317"/>
              <a:gd name="T35" fmla="*/ 2147483647 h 591"/>
              <a:gd name="T36" fmla="*/ 2147483647 w 317"/>
              <a:gd name="T37" fmla="*/ 2147483647 h 591"/>
              <a:gd name="T38" fmla="*/ 2147483647 w 317"/>
              <a:gd name="T39" fmla="*/ 2147483647 h 591"/>
              <a:gd name="T40" fmla="*/ 2147483647 w 317"/>
              <a:gd name="T41" fmla="*/ 2147483647 h 591"/>
              <a:gd name="T42" fmla="*/ 2147483647 w 317"/>
              <a:gd name="T43" fmla="*/ 2147483647 h 591"/>
              <a:gd name="T44" fmla="*/ 2147483647 w 317"/>
              <a:gd name="T45" fmla="*/ 2147483647 h 591"/>
              <a:gd name="T46" fmla="*/ 2147483647 w 317"/>
              <a:gd name="T47" fmla="*/ 2147483647 h 591"/>
              <a:gd name="T48" fmla="*/ 2147483647 w 317"/>
              <a:gd name="T49" fmla="*/ 0 h 5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7"/>
              <a:gd name="T76" fmla="*/ 0 h 591"/>
              <a:gd name="T77" fmla="*/ 317 w 317"/>
              <a:gd name="T78" fmla="*/ 591 h 5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7" h="591">
                <a:moveTo>
                  <a:pt x="10" y="0"/>
                </a:moveTo>
                <a:lnTo>
                  <a:pt x="7" y="0"/>
                </a:lnTo>
                <a:lnTo>
                  <a:pt x="3" y="3"/>
                </a:lnTo>
                <a:lnTo>
                  <a:pt x="0" y="6"/>
                </a:lnTo>
                <a:lnTo>
                  <a:pt x="0" y="584"/>
                </a:lnTo>
                <a:lnTo>
                  <a:pt x="3" y="588"/>
                </a:lnTo>
                <a:lnTo>
                  <a:pt x="7" y="591"/>
                </a:lnTo>
                <a:lnTo>
                  <a:pt x="310" y="591"/>
                </a:lnTo>
                <a:lnTo>
                  <a:pt x="314" y="588"/>
                </a:lnTo>
                <a:lnTo>
                  <a:pt x="317" y="584"/>
                </a:lnTo>
                <a:lnTo>
                  <a:pt x="317" y="6"/>
                </a:lnTo>
                <a:lnTo>
                  <a:pt x="314" y="3"/>
                </a:lnTo>
                <a:lnTo>
                  <a:pt x="310" y="0"/>
                </a:lnTo>
                <a:lnTo>
                  <a:pt x="307" y="0"/>
                </a:lnTo>
                <a:lnTo>
                  <a:pt x="10" y="0"/>
                </a:lnTo>
                <a:lnTo>
                  <a:pt x="10" y="19"/>
                </a:lnTo>
                <a:lnTo>
                  <a:pt x="307" y="19"/>
                </a:lnTo>
                <a:lnTo>
                  <a:pt x="297" y="9"/>
                </a:lnTo>
                <a:lnTo>
                  <a:pt x="297" y="581"/>
                </a:lnTo>
                <a:lnTo>
                  <a:pt x="307" y="571"/>
                </a:lnTo>
                <a:lnTo>
                  <a:pt x="10" y="571"/>
                </a:lnTo>
                <a:lnTo>
                  <a:pt x="20" y="581"/>
                </a:lnTo>
                <a:lnTo>
                  <a:pt x="20" y="9"/>
                </a:lnTo>
                <a:lnTo>
                  <a:pt x="10" y="19"/>
                </a:lnTo>
                <a:lnTo>
                  <a:pt x="10" y="0"/>
                </a:lnTo>
                <a:close/>
              </a:path>
            </a:pathLst>
          </a:custGeom>
          <a:solidFill>
            <a:srgbClr val="000000"/>
          </a:solidFill>
          <a:ln w="9525">
            <a:noFill/>
            <a:round/>
            <a:headEnd/>
            <a:tailEnd/>
          </a:ln>
        </p:spPr>
        <p:txBody>
          <a:bodyPr/>
          <a:lstStyle/>
          <a:p>
            <a:endParaRPr lang="en-US"/>
          </a:p>
        </p:txBody>
      </p:sp>
      <p:sp>
        <p:nvSpPr>
          <p:cNvPr id="21526" name="Rectangle 21"/>
          <p:cNvSpPr>
            <a:spLocks noChangeArrowheads="1"/>
          </p:cNvSpPr>
          <p:nvPr/>
        </p:nvSpPr>
        <p:spPr bwMode="auto">
          <a:xfrm>
            <a:off x="7245350" y="1774826"/>
            <a:ext cx="147476" cy="246221"/>
          </a:xfrm>
          <a:prstGeom prst="rect">
            <a:avLst/>
          </a:prstGeom>
          <a:noFill/>
          <a:ln w="9525">
            <a:noFill/>
            <a:miter lim="800000"/>
            <a:headEnd/>
            <a:tailEnd/>
          </a:ln>
        </p:spPr>
        <p:txBody>
          <a:bodyPr wrap="none" lIns="0" tIns="0" rIns="0" bIns="0">
            <a:spAutoFit/>
          </a:bodyPr>
          <a:lstStyle/>
          <a:p>
            <a:r>
              <a:rPr lang="en-US" sz="1600" b="1">
                <a:solidFill>
                  <a:srgbClr val="000000"/>
                </a:solidFill>
                <a:latin typeface="Swiss 721 SWA" charset="0"/>
              </a:rPr>
              <a:t>D</a:t>
            </a:r>
            <a:endParaRPr lang="en-US" sz="800" b="1" i="1" baseline="-25000"/>
          </a:p>
        </p:txBody>
      </p:sp>
      <p:sp>
        <p:nvSpPr>
          <p:cNvPr id="21527" name="Rectangle 22"/>
          <p:cNvSpPr>
            <a:spLocks noChangeArrowheads="1"/>
          </p:cNvSpPr>
          <p:nvPr/>
        </p:nvSpPr>
        <p:spPr bwMode="auto">
          <a:xfrm>
            <a:off x="7427913" y="1774826"/>
            <a:ext cx="160300" cy="246221"/>
          </a:xfrm>
          <a:prstGeom prst="rect">
            <a:avLst/>
          </a:prstGeom>
          <a:noFill/>
          <a:ln w="9525">
            <a:noFill/>
            <a:miter lim="800000"/>
            <a:headEnd/>
            <a:tailEnd/>
          </a:ln>
        </p:spPr>
        <p:txBody>
          <a:bodyPr wrap="none" lIns="0" tIns="0" rIns="0" bIns="0">
            <a:spAutoFit/>
          </a:bodyPr>
          <a:lstStyle/>
          <a:p>
            <a:r>
              <a:rPr lang="en-US" sz="1600" b="1">
                <a:solidFill>
                  <a:srgbClr val="000000"/>
                </a:solidFill>
                <a:latin typeface="Swiss 721 SWA" charset="0"/>
              </a:rPr>
              <a:t>Q</a:t>
            </a:r>
            <a:endParaRPr lang="en-US" sz="800" b="1" i="1" baseline="-25000"/>
          </a:p>
        </p:txBody>
      </p:sp>
      <p:sp>
        <p:nvSpPr>
          <p:cNvPr id="21528" name="Freeform 23"/>
          <p:cNvSpPr>
            <a:spLocks/>
          </p:cNvSpPr>
          <p:nvPr/>
        </p:nvSpPr>
        <p:spPr bwMode="auto">
          <a:xfrm>
            <a:off x="7172326" y="2246314"/>
            <a:ext cx="142875" cy="130175"/>
          </a:xfrm>
          <a:custGeom>
            <a:avLst/>
            <a:gdLst>
              <a:gd name="T0" fmla="*/ 2147483647 w 90"/>
              <a:gd name="T1" fmla="*/ 2147483647 h 82"/>
              <a:gd name="T2" fmla="*/ 2147483647 w 90"/>
              <a:gd name="T3" fmla="*/ 2147483647 h 82"/>
              <a:gd name="T4" fmla="*/ 2147483647 w 90"/>
              <a:gd name="T5" fmla="*/ 0 h 82"/>
              <a:gd name="T6" fmla="*/ 2147483647 w 90"/>
              <a:gd name="T7" fmla="*/ 0 h 82"/>
              <a:gd name="T8" fmla="*/ 2147483647 w 90"/>
              <a:gd name="T9" fmla="*/ 2147483647 h 82"/>
              <a:gd name="T10" fmla="*/ 2147483647 w 90"/>
              <a:gd name="T11" fmla="*/ 2147483647 h 82"/>
              <a:gd name="T12" fmla="*/ 0 w 90"/>
              <a:gd name="T13" fmla="*/ 2147483647 h 82"/>
              <a:gd name="T14" fmla="*/ 0 w 90"/>
              <a:gd name="T15" fmla="*/ 2147483647 h 82"/>
              <a:gd name="T16" fmla="*/ 2147483647 w 90"/>
              <a:gd name="T17" fmla="*/ 2147483647 h 82"/>
              <a:gd name="T18" fmla="*/ 2147483647 w 90"/>
              <a:gd name="T19" fmla="*/ 2147483647 h 82"/>
              <a:gd name="T20" fmla="*/ 2147483647 w 90"/>
              <a:gd name="T21" fmla="*/ 2147483647 h 82"/>
              <a:gd name="T22" fmla="*/ 2147483647 w 90"/>
              <a:gd name="T23" fmla="*/ 2147483647 h 82"/>
              <a:gd name="T24" fmla="*/ 2147483647 w 90"/>
              <a:gd name="T25" fmla="*/ 2147483647 h 82"/>
              <a:gd name="T26" fmla="*/ 2147483647 w 90"/>
              <a:gd name="T27" fmla="*/ 2147483647 h 82"/>
              <a:gd name="T28" fmla="*/ 2147483647 w 90"/>
              <a:gd name="T29" fmla="*/ 2147483647 h 82"/>
              <a:gd name="T30" fmla="*/ 2147483647 w 90"/>
              <a:gd name="T31" fmla="*/ 2147483647 h 82"/>
              <a:gd name="T32" fmla="*/ 2147483647 w 90"/>
              <a:gd name="T33" fmla="*/ 2147483647 h 82"/>
              <a:gd name="T34" fmla="*/ 2147483647 w 90"/>
              <a:gd name="T35" fmla="*/ 2147483647 h 82"/>
              <a:gd name="T36" fmla="*/ 2147483647 w 90"/>
              <a:gd name="T37" fmla="*/ 2147483647 h 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0"/>
              <a:gd name="T58" fmla="*/ 0 h 82"/>
              <a:gd name="T59" fmla="*/ 90 w 90"/>
              <a:gd name="T60" fmla="*/ 82 h 8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0" h="82">
                <a:moveTo>
                  <a:pt x="16" y="3"/>
                </a:moveTo>
                <a:lnTo>
                  <a:pt x="15" y="2"/>
                </a:lnTo>
                <a:lnTo>
                  <a:pt x="11" y="0"/>
                </a:lnTo>
                <a:lnTo>
                  <a:pt x="7" y="0"/>
                </a:lnTo>
                <a:lnTo>
                  <a:pt x="3" y="3"/>
                </a:lnTo>
                <a:lnTo>
                  <a:pt x="2" y="5"/>
                </a:lnTo>
                <a:lnTo>
                  <a:pt x="0" y="8"/>
                </a:lnTo>
                <a:lnTo>
                  <a:pt x="0" y="13"/>
                </a:lnTo>
                <a:lnTo>
                  <a:pt x="3" y="17"/>
                </a:lnTo>
                <a:lnTo>
                  <a:pt x="74" y="79"/>
                </a:lnTo>
                <a:lnTo>
                  <a:pt x="76" y="81"/>
                </a:lnTo>
                <a:lnTo>
                  <a:pt x="79" y="82"/>
                </a:lnTo>
                <a:lnTo>
                  <a:pt x="84" y="82"/>
                </a:lnTo>
                <a:lnTo>
                  <a:pt x="87" y="79"/>
                </a:lnTo>
                <a:lnTo>
                  <a:pt x="89" y="77"/>
                </a:lnTo>
                <a:lnTo>
                  <a:pt x="90" y="74"/>
                </a:lnTo>
                <a:lnTo>
                  <a:pt x="90" y="69"/>
                </a:lnTo>
                <a:lnTo>
                  <a:pt x="87" y="66"/>
                </a:lnTo>
                <a:lnTo>
                  <a:pt x="16" y="3"/>
                </a:lnTo>
                <a:close/>
              </a:path>
            </a:pathLst>
          </a:custGeom>
          <a:solidFill>
            <a:srgbClr val="000000"/>
          </a:solidFill>
          <a:ln w="9525">
            <a:noFill/>
            <a:round/>
            <a:headEnd/>
            <a:tailEnd/>
          </a:ln>
        </p:spPr>
        <p:txBody>
          <a:bodyPr/>
          <a:lstStyle/>
          <a:p>
            <a:endParaRPr lang="en-US"/>
          </a:p>
        </p:txBody>
      </p:sp>
      <p:sp>
        <p:nvSpPr>
          <p:cNvPr id="21529" name="Freeform 24"/>
          <p:cNvSpPr>
            <a:spLocks/>
          </p:cNvSpPr>
          <p:nvPr/>
        </p:nvSpPr>
        <p:spPr bwMode="auto">
          <a:xfrm>
            <a:off x="7172326" y="2346325"/>
            <a:ext cx="142875" cy="101600"/>
          </a:xfrm>
          <a:custGeom>
            <a:avLst/>
            <a:gdLst>
              <a:gd name="T0" fmla="*/ 2147483647 w 90"/>
              <a:gd name="T1" fmla="*/ 2147483647 h 64"/>
              <a:gd name="T2" fmla="*/ 2147483647 w 90"/>
              <a:gd name="T3" fmla="*/ 2147483647 h 64"/>
              <a:gd name="T4" fmla="*/ 2147483647 w 90"/>
              <a:gd name="T5" fmla="*/ 2147483647 h 64"/>
              <a:gd name="T6" fmla="*/ 2147483647 w 90"/>
              <a:gd name="T7" fmla="*/ 2147483647 h 64"/>
              <a:gd name="T8" fmla="*/ 2147483647 w 90"/>
              <a:gd name="T9" fmla="*/ 2147483647 h 64"/>
              <a:gd name="T10" fmla="*/ 2147483647 w 90"/>
              <a:gd name="T11" fmla="*/ 2147483647 h 64"/>
              <a:gd name="T12" fmla="*/ 2147483647 w 90"/>
              <a:gd name="T13" fmla="*/ 0 h 64"/>
              <a:gd name="T14" fmla="*/ 2147483647 w 90"/>
              <a:gd name="T15" fmla="*/ 0 h 64"/>
              <a:gd name="T16" fmla="*/ 2147483647 w 90"/>
              <a:gd name="T17" fmla="*/ 2147483647 h 64"/>
              <a:gd name="T18" fmla="*/ 2147483647 w 90"/>
              <a:gd name="T19" fmla="*/ 2147483647 h 64"/>
              <a:gd name="T20" fmla="*/ 2147483647 w 90"/>
              <a:gd name="T21" fmla="*/ 2147483647 h 64"/>
              <a:gd name="T22" fmla="*/ 0 w 90"/>
              <a:gd name="T23" fmla="*/ 2147483647 h 64"/>
              <a:gd name="T24" fmla="*/ 0 w 90"/>
              <a:gd name="T25" fmla="*/ 2147483647 h 64"/>
              <a:gd name="T26" fmla="*/ 2147483647 w 90"/>
              <a:gd name="T27" fmla="*/ 2147483647 h 64"/>
              <a:gd name="T28" fmla="*/ 2147483647 w 90"/>
              <a:gd name="T29" fmla="*/ 2147483647 h 64"/>
              <a:gd name="T30" fmla="*/ 2147483647 w 90"/>
              <a:gd name="T31" fmla="*/ 2147483647 h 64"/>
              <a:gd name="T32" fmla="*/ 2147483647 w 90"/>
              <a:gd name="T33" fmla="*/ 2147483647 h 64"/>
              <a:gd name="T34" fmla="*/ 2147483647 w 90"/>
              <a:gd name="T35" fmla="*/ 2147483647 h 64"/>
              <a:gd name="T36" fmla="*/ 2147483647 w 90"/>
              <a:gd name="T37" fmla="*/ 2147483647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0"/>
              <a:gd name="T58" fmla="*/ 0 h 64"/>
              <a:gd name="T59" fmla="*/ 90 w 90"/>
              <a:gd name="T60" fmla="*/ 64 h 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0" h="64">
                <a:moveTo>
                  <a:pt x="85" y="18"/>
                </a:moveTo>
                <a:lnTo>
                  <a:pt x="89" y="14"/>
                </a:lnTo>
                <a:lnTo>
                  <a:pt x="90" y="11"/>
                </a:lnTo>
                <a:lnTo>
                  <a:pt x="90" y="6"/>
                </a:lnTo>
                <a:lnTo>
                  <a:pt x="87" y="3"/>
                </a:lnTo>
                <a:lnTo>
                  <a:pt x="85" y="1"/>
                </a:lnTo>
                <a:lnTo>
                  <a:pt x="82" y="0"/>
                </a:lnTo>
                <a:lnTo>
                  <a:pt x="77" y="0"/>
                </a:lnTo>
                <a:lnTo>
                  <a:pt x="76" y="1"/>
                </a:lnTo>
                <a:lnTo>
                  <a:pt x="5" y="46"/>
                </a:lnTo>
                <a:lnTo>
                  <a:pt x="2" y="49"/>
                </a:lnTo>
                <a:lnTo>
                  <a:pt x="0" y="52"/>
                </a:lnTo>
                <a:lnTo>
                  <a:pt x="0" y="57"/>
                </a:lnTo>
                <a:lnTo>
                  <a:pt x="3" y="60"/>
                </a:lnTo>
                <a:lnTo>
                  <a:pt x="5" y="62"/>
                </a:lnTo>
                <a:lnTo>
                  <a:pt x="8" y="64"/>
                </a:lnTo>
                <a:lnTo>
                  <a:pt x="13" y="64"/>
                </a:lnTo>
                <a:lnTo>
                  <a:pt x="15" y="62"/>
                </a:lnTo>
                <a:lnTo>
                  <a:pt x="85" y="18"/>
                </a:lnTo>
                <a:close/>
              </a:path>
            </a:pathLst>
          </a:custGeom>
          <a:solidFill>
            <a:srgbClr val="000000"/>
          </a:solidFill>
          <a:ln w="9525">
            <a:noFill/>
            <a:round/>
            <a:headEnd/>
            <a:tailEnd/>
          </a:ln>
        </p:spPr>
        <p:txBody>
          <a:bodyPr/>
          <a:lstStyle/>
          <a:p>
            <a:endParaRPr lang="en-US"/>
          </a:p>
        </p:txBody>
      </p:sp>
      <p:sp>
        <p:nvSpPr>
          <p:cNvPr id="21530" name="Freeform 25"/>
          <p:cNvSpPr>
            <a:spLocks/>
          </p:cNvSpPr>
          <p:nvPr/>
        </p:nvSpPr>
        <p:spPr bwMode="auto">
          <a:xfrm>
            <a:off x="6913563" y="2324101"/>
            <a:ext cx="31750" cy="619125"/>
          </a:xfrm>
          <a:custGeom>
            <a:avLst/>
            <a:gdLst>
              <a:gd name="T0" fmla="*/ 2147483647 w 20"/>
              <a:gd name="T1" fmla="*/ 2147483647 h 390"/>
              <a:gd name="T2" fmla="*/ 2147483647 w 20"/>
              <a:gd name="T3" fmla="*/ 2147483647 h 390"/>
              <a:gd name="T4" fmla="*/ 2147483647 w 20"/>
              <a:gd name="T5" fmla="*/ 2147483647 h 390"/>
              <a:gd name="T6" fmla="*/ 2147483647 w 20"/>
              <a:gd name="T7" fmla="*/ 0 h 390"/>
              <a:gd name="T8" fmla="*/ 2147483647 w 20"/>
              <a:gd name="T9" fmla="*/ 0 h 390"/>
              <a:gd name="T10" fmla="*/ 2147483647 w 20"/>
              <a:gd name="T11" fmla="*/ 2147483647 h 390"/>
              <a:gd name="T12" fmla="*/ 0 w 20"/>
              <a:gd name="T13" fmla="*/ 2147483647 h 390"/>
              <a:gd name="T14" fmla="*/ 0 w 20"/>
              <a:gd name="T15" fmla="*/ 2147483647 h 390"/>
              <a:gd name="T16" fmla="*/ 2147483647 w 20"/>
              <a:gd name="T17" fmla="*/ 2147483647 h 390"/>
              <a:gd name="T18" fmla="*/ 2147483647 w 20"/>
              <a:gd name="T19" fmla="*/ 2147483647 h 390"/>
              <a:gd name="T20" fmla="*/ 2147483647 w 20"/>
              <a:gd name="T21" fmla="*/ 2147483647 h 390"/>
              <a:gd name="T22" fmla="*/ 2147483647 w 20"/>
              <a:gd name="T23" fmla="*/ 2147483647 h 390"/>
              <a:gd name="T24" fmla="*/ 2147483647 w 20"/>
              <a:gd name="T25" fmla="*/ 2147483647 h 390"/>
              <a:gd name="T26" fmla="*/ 2147483647 w 20"/>
              <a:gd name="T27" fmla="*/ 2147483647 h 390"/>
              <a:gd name="T28" fmla="*/ 2147483647 w 20"/>
              <a:gd name="T29" fmla="*/ 2147483647 h 3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390"/>
              <a:gd name="T47" fmla="*/ 20 w 20"/>
              <a:gd name="T48" fmla="*/ 390 h 39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390">
                <a:moveTo>
                  <a:pt x="20" y="10"/>
                </a:moveTo>
                <a:lnTo>
                  <a:pt x="20" y="7"/>
                </a:lnTo>
                <a:lnTo>
                  <a:pt x="17" y="4"/>
                </a:lnTo>
                <a:lnTo>
                  <a:pt x="13" y="0"/>
                </a:lnTo>
                <a:lnTo>
                  <a:pt x="7" y="0"/>
                </a:lnTo>
                <a:lnTo>
                  <a:pt x="4" y="4"/>
                </a:lnTo>
                <a:lnTo>
                  <a:pt x="0" y="7"/>
                </a:lnTo>
                <a:lnTo>
                  <a:pt x="0" y="383"/>
                </a:lnTo>
                <a:lnTo>
                  <a:pt x="4" y="387"/>
                </a:lnTo>
                <a:lnTo>
                  <a:pt x="7" y="390"/>
                </a:lnTo>
                <a:lnTo>
                  <a:pt x="13" y="390"/>
                </a:lnTo>
                <a:lnTo>
                  <a:pt x="17" y="387"/>
                </a:lnTo>
                <a:lnTo>
                  <a:pt x="20" y="383"/>
                </a:lnTo>
                <a:lnTo>
                  <a:pt x="20" y="380"/>
                </a:lnTo>
                <a:lnTo>
                  <a:pt x="20" y="10"/>
                </a:lnTo>
                <a:close/>
              </a:path>
            </a:pathLst>
          </a:custGeom>
          <a:solidFill>
            <a:srgbClr val="000000"/>
          </a:solidFill>
          <a:ln w="9525">
            <a:noFill/>
            <a:round/>
            <a:headEnd/>
            <a:tailEnd/>
          </a:ln>
        </p:spPr>
        <p:txBody>
          <a:bodyPr/>
          <a:lstStyle/>
          <a:p>
            <a:endParaRPr lang="en-US"/>
          </a:p>
        </p:txBody>
      </p:sp>
      <p:sp>
        <p:nvSpPr>
          <p:cNvPr id="21531" name="Freeform 26"/>
          <p:cNvSpPr>
            <a:spLocks/>
          </p:cNvSpPr>
          <p:nvPr/>
        </p:nvSpPr>
        <p:spPr bwMode="auto">
          <a:xfrm>
            <a:off x="6913564" y="2324100"/>
            <a:ext cx="274637" cy="31750"/>
          </a:xfrm>
          <a:custGeom>
            <a:avLst/>
            <a:gdLst>
              <a:gd name="T0" fmla="*/ 2147483647 w 173"/>
              <a:gd name="T1" fmla="*/ 0 h 20"/>
              <a:gd name="T2" fmla="*/ 2147483647 w 173"/>
              <a:gd name="T3" fmla="*/ 0 h 20"/>
              <a:gd name="T4" fmla="*/ 2147483647 w 173"/>
              <a:gd name="T5" fmla="*/ 2147483647 h 20"/>
              <a:gd name="T6" fmla="*/ 0 w 173"/>
              <a:gd name="T7" fmla="*/ 2147483647 h 20"/>
              <a:gd name="T8" fmla="*/ 0 w 173"/>
              <a:gd name="T9" fmla="*/ 2147483647 h 20"/>
              <a:gd name="T10" fmla="*/ 2147483647 w 173"/>
              <a:gd name="T11" fmla="*/ 2147483647 h 20"/>
              <a:gd name="T12" fmla="*/ 2147483647 w 173"/>
              <a:gd name="T13" fmla="*/ 2147483647 h 20"/>
              <a:gd name="T14" fmla="*/ 2147483647 w 173"/>
              <a:gd name="T15" fmla="*/ 2147483647 h 20"/>
              <a:gd name="T16" fmla="*/ 2147483647 w 173"/>
              <a:gd name="T17" fmla="*/ 2147483647 h 20"/>
              <a:gd name="T18" fmla="*/ 2147483647 w 173"/>
              <a:gd name="T19" fmla="*/ 2147483647 h 20"/>
              <a:gd name="T20" fmla="*/ 2147483647 w 173"/>
              <a:gd name="T21" fmla="*/ 2147483647 h 20"/>
              <a:gd name="T22" fmla="*/ 2147483647 w 173"/>
              <a:gd name="T23" fmla="*/ 2147483647 h 20"/>
              <a:gd name="T24" fmla="*/ 2147483647 w 173"/>
              <a:gd name="T25" fmla="*/ 0 h 20"/>
              <a:gd name="T26" fmla="*/ 2147483647 w 173"/>
              <a:gd name="T27" fmla="*/ 0 h 20"/>
              <a:gd name="T28" fmla="*/ 2147483647 w 173"/>
              <a:gd name="T29" fmla="*/ 0 h 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3"/>
              <a:gd name="T46" fmla="*/ 0 h 20"/>
              <a:gd name="T47" fmla="*/ 173 w 173"/>
              <a:gd name="T48" fmla="*/ 20 h 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3" h="20">
                <a:moveTo>
                  <a:pt x="10" y="0"/>
                </a:moveTo>
                <a:lnTo>
                  <a:pt x="7" y="0"/>
                </a:lnTo>
                <a:lnTo>
                  <a:pt x="4" y="4"/>
                </a:lnTo>
                <a:lnTo>
                  <a:pt x="0" y="7"/>
                </a:lnTo>
                <a:lnTo>
                  <a:pt x="0" y="14"/>
                </a:lnTo>
                <a:lnTo>
                  <a:pt x="4" y="17"/>
                </a:lnTo>
                <a:lnTo>
                  <a:pt x="7" y="20"/>
                </a:lnTo>
                <a:lnTo>
                  <a:pt x="166" y="20"/>
                </a:lnTo>
                <a:lnTo>
                  <a:pt x="170" y="17"/>
                </a:lnTo>
                <a:lnTo>
                  <a:pt x="173" y="14"/>
                </a:lnTo>
                <a:lnTo>
                  <a:pt x="173" y="7"/>
                </a:lnTo>
                <a:lnTo>
                  <a:pt x="170" y="4"/>
                </a:lnTo>
                <a:lnTo>
                  <a:pt x="166" y="0"/>
                </a:lnTo>
                <a:lnTo>
                  <a:pt x="163" y="0"/>
                </a:lnTo>
                <a:lnTo>
                  <a:pt x="10" y="0"/>
                </a:lnTo>
                <a:close/>
              </a:path>
            </a:pathLst>
          </a:custGeom>
          <a:solidFill>
            <a:srgbClr val="000000"/>
          </a:solidFill>
          <a:ln w="9525">
            <a:noFill/>
            <a:round/>
            <a:headEnd/>
            <a:tailEnd/>
          </a:ln>
        </p:spPr>
        <p:txBody>
          <a:bodyPr/>
          <a:lstStyle/>
          <a:p>
            <a:endParaRPr lang="en-US"/>
          </a:p>
        </p:txBody>
      </p:sp>
      <p:sp>
        <p:nvSpPr>
          <p:cNvPr id="21532" name="Freeform 27"/>
          <p:cNvSpPr>
            <a:spLocks/>
          </p:cNvSpPr>
          <p:nvPr/>
        </p:nvSpPr>
        <p:spPr bwMode="auto">
          <a:xfrm>
            <a:off x="6194425" y="1652588"/>
            <a:ext cx="503238" cy="938212"/>
          </a:xfrm>
          <a:custGeom>
            <a:avLst/>
            <a:gdLst>
              <a:gd name="T0" fmla="*/ 2147483647 w 317"/>
              <a:gd name="T1" fmla="*/ 0 h 591"/>
              <a:gd name="T2" fmla="*/ 2147483647 w 317"/>
              <a:gd name="T3" fmla="*/ 0 h 591"/>
              <a:gd name="T4" fmla="*/ 2147483647 w 317"/>
              <a:gd name="T5" fmla="*/ 2147483647 h 591"/>
              <a:gd name="T6" fmla="*/ 0 w 317"/>
              <a:gd name="T7" fmla="*/ 2147483647 h 591"/>
              <a:gd name="T8" fmla="*/ 0 w 317"/>
              <a:gd name="T9" fmla="*/ 2147483647 h 591"/>
              <a:gd name="T10" fmla="*/ 2147483647 w 317"/>
              <a:gd name="T11" fmla="*/ 2147483647 h 591"/>
              <a:gd name="T12" fmla="*/ 2147483647 w 317"/>
              <a:gd name="T13" fmla="*/ 2147483647 h 591"/>
              <a:gd name="T14" fmla="*/ 2147483647 w 317"/>
              <a:gd name="T15" fmla="*/ 2147483647 h 591"/>
              <a:gd name="T16" fmla="*/ 2147483647 w 317"/>
              <a:gd name="T17" fmla="*/ 2147483647 h 591"/>
              <a:gd name="T18" fmla="*/ 2147483647 w 317"/>
              <a:gd name="T19" fmla="*/ 2147483647 h 591"/>
              <a:gd name="T20" fmla="*/ 2147483647 w 317"/>
              <a:gd name="T21" fmla="*/ 2147483647 h 591"/>
              <a:gd name="T22" fmla="*/ 2147483647 w 317"/>
              <a:gd name="T23" fmla="*/ 2147483647 h 591"/>
              <a:gd name="T24" fmla="*/ 2147483647 w 317"/>
              <a:gd name="T25" fmla="*/ 0 h 591"/>
              <a:gd name="T26" fmla="*/ 2147483647 w 317"/>
              <a:gd name="T27" fmla="*/ 0 h 591"/>
              <a:gd name="T28" fmla="*/ 2147483647 w 317"/>
              <a:gd name="T29" fmla="*/ 0 h 591"/>
              <a:gd name="T30" fmla="*/ 2147483647 w 317"/>
              <a:gd name="T31" fmla="*/ 2147483647 h 591"/>
              <a:gd name="T32" fmla="*/ 2147483647 w 317"/>
              <a:gd name="T33" fmla="*/ 2147483647 h 591"/>
              <a:gd name="T34" fmla="*/ 2147483647 w 317"/>
              <a:gd name="T35" fmla="*/ 2147483647 h 591"/>
              <a:gd name="T36" fmla="*/ 2147483647 w 317"/>
              <a:gd name="T37" fmla="*/ 2147483647 h 591"/>
              <a:gd name="T38" fmla="*/ 2147483647 w 317"/>
              <a:gd name="T39" fmla="*/ 2147483647 h 591"/>
              <a:gd name="T40" fmla="*/ 2147483647 w 317"/>
              <a:gd name="T41" fmla="*/ 2147483647 h 591"/>
              <a:gd name="T42" fmla="*/ 2147483647 w 317"/>
              <a:gd name="T43" fmla="*/ 2147483647 h 591"/>
              <a:gd name="T44" fmla="*/ 2147483647 w 317"/>
              <a:gd name="T45" fmla="*/ 2147483647 h 591"/>
              <a:gd name="T46" fmla="*/ 2147483647 w 317"/>
              <a:gd name="T47" fmla="*/ 2147483647 h 591"/>
              <a:gd name="T48" fmla="*/ 2147483647 w 317"/>
              <a:gd name="T49" fmla="*/ 0 h 5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7"/>
              <a:gd name="T76" fmla="*/ 0 h 591"/>
              <a:gd name="T77" fmla="*/ 317 w 317"/>
              <a:gd name="T78" fmla="*/ 591 h 5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7" h="591">
                <a:moveTo>
                  <a:pt x="10" y="0"/>
                </a:moveTo>
                <a:lnTo>
                  <a:pt x="6" y="0"/>
                </a:lnTo>
                <a:lnTo>
                  <a:pt x="3" y="3"/>
                </a:lnTo>
                <a:lnTo>
                  <a:pt x="0" y="6"/>
                </a:lnTo>
                <a:lnTo>
                  <a:pt x="0" y="584"/>
                </a:lnTo>
                <a:lnTo>
                  <a:pt x="3" y="588"/>
                </a:lnTo>
                <a:lnTo>
                  <a:pt x="6" y="591"/>
                </a:lnTo>
                <a:lnTo>
                  <a:pt x="310" y="591"/>
                </a:lnTo>
                <a:lnTo>
                  <a:pt x="314" y="588"/>
                </a:lnTo>
                <a:lnTo>
                  <a:pt x="317" y="584"/>
                </a:lnTo>
                <a:lnTo>
                  <a:pt x="317" y="6"/>
                </a:lnTo>
                <a:lnTo>
                  <a:pt x="314" y="3"/>
                </a:lnTo>
                <a:lnTo>
                  <a:pt x="310" y="0"/>
                </a:lnTo>
                <a:lnTo>
                  <a:pt x="307" y="0"/>
                </a:lnTo>
                <a:lnTo>
                  <a:pt x="10" y="0"/>
                </a:lnTo>
                <a:lnTo>
                  <a:pt x="10" y="19"/>
                </a:lnTo>
                <a:lnTo>
                  <a:pt x="307" y="19"/>
                </a:lnTo>
                <a:lnTo>
                  <a:pt x="297" y="9"/>
                </a:lnTo>
                <a:lnTo>
                  <a:pt x="297" y="581"/>
                </a:lnTo>
                <a:lnTo>
                  <a:pt x="307" y="571"/>
                </a:lnTo>
                <a:lnTo>
                  <a:pt x="10" y="571"/>
                </a:lnTo>
                <a:lnTo>
                  <a:pt x="20" y="581"/>
                </a:lnTo>
                <a:lnTo>
                  <a:pt x="20" y="9"/>
                </a:lnTo>
                <a:lnTo>
                  <a:pt x="10" y="19"/>
                </a:lnTo>
                <a:lnTo>
                  <a:pt x="10" y="0"/>
                </a:lnTo>
                <a:close/>
              </a:path>
            </a:pathLst>
          </a:custGeom>
          <a:solidFill>
            <a:srgbClr val="000000"/>
          </a:solidFill>
          <a:ln w="9525">
            <a:noFill/>
            <a:round/>
            <a:headEnd/>
            <a:tailEnd/>
          </a:ln>
        </p:spPr>
        <p:txBody>
          <a:bodyPr/>
          <a:lstStyle/>
          <a:p>
            <a:endParaRPr lang="en-US"/>
          </a:p>
        </p:txBody>
      </p:sp>
      <p:sp>
        <p:nvSpPr>
          <p:cNvPr id="21533" name="Rectangle 28"/>
          <p:cNvSpPr>
            <a:spLocks noChangeArrowheads="1"/>
          </p:cNvSpPr>
          <p:nvPr/>
        </p:nvSpPr>
        <p:spPr bwMode="auto">
          <a:xfrm>
            <a:off x="6267450" y="1774826"/>
            <a:ext cx="147476" cy="246221"/>
          </a:xfrm>
          <a:prstGeom prst="rect">
            <a:avLst/>
          </a:prstGeom>
          <a:noFill/>
          <a:ln w="9525">
            <a:noFill/>
            <a:miter lim="800000"/>
            <a:headEnd/>
            <a:tailEnd/>
          </a:ln>
        </p:spPr>
        <p:txBody>
          <a:bodyPr wrap="none" lIns="0" tIns="0" rIns="0" bIns="0">
            <a:spAutoFit/>
          </a:bodyPr>
          <a:lstStyle/>
          <a:p>
            <a:r>
              <a:rPr lang="en-US" sz="1600" b="1">
                <a:solidFill>
                  <a:srgbClr val="000000"/>
                </a:solidFill>
                <a:latin typeface="Swiss 721 SWA" charset="0"/>
              </a:rPr>
              <a:t>D</a:t>
            </a:r>
            <a:endParaRPr lang="en-US" sz="800" b="1" i="1" baseline="-25000"/>
          </a:p>
        </p:txBody>
      </p:sp>
      <p:sp>
        <p:nvSpPr>
          <p:cNvPr id="21534" name="Rectangle 29"/>
          <p:cNvSpPr>
            <a:spLocks noChangeArrowheads="1"/>
          </p:cNvSpPr>
          <p:nvPr/>
        </p:nvSpPr>
        <p:spPr bwMode="auto">
          <a:xfrm>
            <a:off x="6450013" y="1774826"/>
            <a:ext cx="160300" cy="246221"/>
          </a:xfrm>
          <a:prstGeom prst="rect">
            <a:avLst/>
          </a:prstGeom>
          <a:noFill/>
          <a:ln w="9525">
            <a:noFill/>
            <a:miter lim="800000"/>
            <a:headEnd/>
            <a:tailEnd/>
          </a:ln>
        </p:spPr>
        <p:txBody>
          <a:bodyPr wrap="none" lIns="0" tIns="0" rIns="0" bIns="0">
            <a:spAutoFit/>
          </a:bodyPr>
          <a:lstStyle/>
          <a:p>
            <a:r>
              <a:rPr lang="en-US" sz="1600" b="1">
                <a:solidFill>
                  <a:srgbClr val="000000"/>
                </a:solidFill>
                <a:latin typeface="Swiss 721 SWA" charset="0"/>
              </a:rPr>
              <a:t>Q</a:t>
            </a:r>
            <a:endParaRPr lang="en-US" sz="800" b="1" i="1" baseline="-25000"/>
          </a:p>
        </p:txBody>
      </p:sp>
      <p:sp>
        <p:nvSpPr>
          <p:cNvPr id="21535" name="Freeform 30"/>
          <p:cNvSpPr>
            <a:spLocks/>
          </p:cNvSpPr>
          <p:nvPr/>
        </p:nvSpPr>
        <p:spPr bwMode="auto">
          <a:xfrm>
            <a:off x="6194426" y="2246314"/>
            <a:ext cx="142875" cy="130175"/>
          </a:xfrm>
          <a:custGeom>
            <a:avLst/>
            <a:gdLst>
              <a:gd name="T0" fmla="*/ 2147483647 w 90"/>
              <a:gd name="T1" fmla="*/ 2147483647 h 82"/>
              <a:gd name="T2" fmla="*/ 2147483647 w 90"/>
              <a:gd name="T3" fmla="*/ 2147483647 h 82"/>
              <a:gd name="T4" fmla="*/ 2147483647 w 90"/>
              <a:gd name="T5" fmla="*/ 0 h 82"/>
              <a:gd name="T6" fmla="*/ 2147483647 w 90"/>
              <a:gd name="T7" fmla="*/ 0 h 82"/>
              <a:gd name="T8" fmla="*/ 2147483647 w 90"/>
              <a:gd name="T9" fmla="*/ 2147483647 h 82"/>
              <a:gd name="T10" fmla="*/ 2147483647 w 90"/>
              <a:gd name="T11" fmla="*/ 2147483647 h 82"/>
              <a:gd name="T12" fmla="*/ 0 w 90"/>
              <a:gd name="T13" fmla="*/ 2147483647 h 82"/>
              <a:gd name="T14" fmla="*/ 0 w 90"/>
              <a:gd name="T15" fmla="*/ 2147483647 h 82"/>
              <a:gd name="T16" fmla="*/ 2147483647 w 90"/>
              <a:gd name="T17" fmla="*/ 2147483647 h 82"/>
              <a:gd name="T18" fmla="*/ 2147483647 w 90"/>
              <a:gd name="T19" fmla="*/ 2147483647 h 82"/>
              <a:gd name="T20" fmla="*/ 2147483647 w 90"/>
              <a:gd name="T21" fmla="*/ 2147483647 h 82"/>
              <a:gd name="T22" fmla="*/ 2147483647 w 90"/>
              <a:gd name="T23" fmla="*/ 2147483647 h 82"/>
              <a:gd name="T24" fmla="*/ 2147483647 w 90"/>
              <a:gd name="T25" fmla="*/ 2147483647 h 82"/>
              <a:gd name="T26" fmla="*/ 2147483647 w 90"/>
              <a:gd name="T27" fmla="*/ 2147483647 h 82"/>
              <a:gd name="T28" fmla="*/ 2147483647 w 90"/>
              <a:gd name="T29" fmla="*/ 2147483647 h 82"/>
              <a:gd name="T30" fmla="*/ 2147483647 w 90"/>
              <a:gd name="T31" fmla="*/ 2147483647 h 82"/>
              <a:gd name="T32" fmla="*/ 2147483647 w 90"/>
              <a:gd name="T33" fmla="*/ 2147483647 h 82"/>
              <a:gd name="T34" fmla="*/ 2147483647 w 90"/>
              <a:gd name="T35" fmla="*/ 2147483647 h 82"/>
              <a:gd name="T36" fmla="*/ 2147483647 w 90"/>
              <a:gd name="T37" fmla="*/ 2147483647 h 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0"/>
              <a:gd name="T58" fmla="*/ 0 h 82"/>
              <a:gd name="T59" fmla="*/ 90 w 90"/>
              <a:gd name="T60" fmla="*/ 82 h 8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0" h="82">
                <a:moveTo>
                  <a:pt x="16" y="3"/>
                </a:moveTo>
                <a:lnTo>
                  <a:pt x="15" y="2"/>
                </a:lnTo>
                <a:lnTo>
                  <a:pt x="11" y="0"/>
                </a:lnTo>
                <a:lnTo>
                  <a:pt x="6" y="0"/>
                </a:lnTo>
                <a:lnTo>
                  <a:pt x="3" y="3"/>
                </a:lnTo>
                <a:lnTo>
                  <a:pt x="1" y="5"/>
                </a:lnTo>
                <a:lnTo>
                  <a:pt x="0" y="8"/>
                </a:lnTo>
                <a:lnTo>
                  <a:pt x="0" y="13"/>
                </a:lnTo>
                <a:lnTo>
                  <a:pt x="3" y="17"/>
                </a:lnTo>
                <a:lnTo>
                  <a:pt x="74" y="79"/>
                </a:lnTo>
                <a:lnTo>
                  <a:pt x="75" y="81"/>
                </a:lnTo>
                <a:lnTo>
                  <a:pt x="79" y="82"/>
                </a:lnTo>
                <a:lnTo>
                  <a:pt x="84" y="82"/>
                </a:lnTo>
                <a:lnTo>
                  <a:pt x="87" y="79"/>
                </a:lnTo>
                <a:lnTo>
                  <a:pt x="89" y="77"/>
                </a:lnTo>
                <a:lnTo>
                  <a:pt x="90" y="74"/>
                </a:lnTo>
                <a:lnTo>
                  <a:pt x="90" y="69"/>
                </a:lnTo>
                <a:lnTo>
                  <a:pt x="87" y="66"/>
                </a:lnTo>
                <a:lnTo>
                  <a:pt x="16" y="3"/>
                </a:lnTo>
                <a:close/>
              </a:path>
            </a:pathLst>
          </a:custGeom>
          <a:solidFill>
            <a:srgbClr val="000000"/>
          </a:solidFill>
          <a:ln w="9525">
            <a:noFill/>
            <a:round/>
            <a:headEnd/>
            <a:tailEnd/>
          </a:ln>
        </p:spPr>
        <p:txBody>
          <a:bodyPr/>
          <a:lstStyle/>
          <a:p>
            <a:endParaRPr lang="en-US"/>
          </a:p>
        </p:txBody>
      </p:sp>
      <p:sp>
        <p:nvSpPr>
          <p:cNvPr id="21536" name="Freeform 31"/>
          <p:cNvSpPr>
            <a:spLocks/>
          </p:cNvSpPr>
          <p:nvPr/>
        </p:nvSpPr>
        <p:spPr bwMode="auto">
          <a:xfrm>
            <a:off x="6194426" y="2346325"/>
            <a:ext cx="142875" cy="101600"/>
          </a:xfrm>
          <a:custGeom>
            <a:avLst/>
            <a:gdLst>
              <a:gd name="T0" fmla="*/ 2147483647 w 90"/>
              <a:gd name="T1" fmla="*/ 2147483647 h 64"/>
              <a:gd name="T2" fmla="*/ 2147483647 w 90"/>
              <a:gd name="T3" fmla="*/ 2147483647 h 64"/>
              <a:gd name="T4" fmla="*/ 2147483647 w 90"/>
              <a:gd name="T5" fmla="*/ 2147483647 h 64"/>
              <a:gd name="T6" fmla="*/ 2147483647 w 90"/>
              <a:gd name="T7" fmla="*/ 2147483647 h 64"/>
              <a:gd name="T8" fmla="*/ 2147483647 w 90"/>
              <a:gd name="T9" fmla="*/ 2147483647 h 64"/>
              <a:gd name="T10" fmla="*/ 2147483647 w 90"/>
              <a:gd name="T11" fmla="*/ 2147483647 h 64"/>
              <a:gd name="T12" fmla="*/ 2147483647 w 90"/>
              <a:gd name="T13" fmla="*/ 0 h 64"/>
              <a:gd name="T14" fmla="*/ 2147483647 w 90"/>
              <a:gd name="T15" fmla="*/ 0 h 64"/>
              <a:gd name="T16" fmla="*/ 2147483647 w 90"/>
              <a:gd name="T17" fmla="*/ 2147483647 h 64"/>
              <a:gd name="T18" fmla="*/ 2147483647 w 90"/>
              <a:gd name="T19" fmla="*/ 2147483647 h 64"/>
              <a:gd name="T20" fmla="*/ 2147483647 w 90"/>
              <a:gd name="T21" fmla="*/ 2147483647 h 64"/>
              <a:gd name="T22" fmla="*/ 0 w 90"/>
              <a:gd name="T23" fmla="*/ 2147483647 h 64"/>
              <a:gd name="T24" fmla="*/ 0 w 90"/>
              <a:gd name="T25" fmla="*/ 2147483647 h 64"/>
              <a:gd name="T26" fmla="*/ 2147483647 w 90"/>
              <a:gd name="T27" fmla="*/ 2147483647 h 64"/>
              <a:gd name="T28" fmla="*/ 2147483647 w 90"/>
              <a:gd name="T29" fmla="*/ 2147483647 h 64"/>
              <a:gd name="T30" fmla="*/ 2147483647 w 90"/>
              <a:gd name="T31" fmla="*/ 2147483647 h 64"/>
              <a:gd name="T32" fmla="*/ 2147483647 w 90"/>
              <a:gd name="T33" fmla="*/ 2147483647 h 64"/>
              <a:gd name="T34" fmla="*/ 2147483647 w 90"/>
              <a:gd name="T35" fmla="*/ 2147483647 h 64"/>
              <a:gd name="T36" fmla="*/ 2147483647 w 90"/>
              <a:gd name="T37" fmla="*/ 2147483647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0"/>
              <a:gd name="T58" fmla="*/ 0 h 64"/>
              <a:gd name="T59" fmla="*/ 90 w 90"/>
              <a:gd name="T60" fmla="*/ 64 h 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0" h="64">
                <a:moveTo>
                  <a:pt x="85" y="18"/>
                </a:moveTo>
                <a:lnTo>
                  <a:pt x="89" y="14"/>
                </a:lnTo>
                <a:lnTo>
                  <a:pt x="90" y="11"/>
                </a:lnTo>
                <a:lnTo>
                  <a:pt x="90" y="6"/>
                </a:lnTo>
                <a:lnTo>
                  <a:pt x="87" y="3"/>
                </a:lnTo>
                <a:lnTo>
                  <a:pt x="85" y="1"/>
                </a:lnTo>
                <a:lnTo>
                  <a:pt x="82" y="0"/>
                </a:lnTo>
                <a:lnTo>
                  <a:pt x="77" y="0"/>
                </a:lnTo>
                <a:lnTo>
                  <a:pt x="75" y="1"/>
                </a:lnTo>
                <a:lnTo>
                  <a:pt x="5" y="46"/>
                </a:lnTo>
                <a:lnTo>
                  <a:pt x="1" y="49"/>
                </a:lnTo>
                <a:lnTo>
                  <a:pt x="0" y="52"/>
                </a:lnTo>
                <a:lnTo>
                  <a:pt x="0" y="57"/>
                </a:lnTo>
                <a:lnTo>
                  <a:pt x="3" y="60"/>
                </a:lnTo>
                <a:lnTo>
                  <a:pt x="5" y="62"/>
                </a:lnTo>
                <a:lnTo>
                  <a:pt x="8" y="64"/>
                </a:lnTo>
                <a:lnTo>
                  <a:pt x="13" y="64"/>
                </a:lnTo>
                <a:lnTo>
                  <a:pt x="15" y="62"/>
                </a:lnTo>
                <a:lnTo>
                  <a:pt x="85" y="18"/>
                </a:lnTo>
                <a:close/>
              </a:path>
            </a:pathLst>
          </a:custGeom>
          <a:solidFill>
            <a:srgbClr val="000000"/>
          </a:solidFill>
          <a:ln w="9525">
            <a:noFill/>
            <a:round/>
            <a:headEnd/>
            <a:tailEnd/>
          </a:ln>
        </p:spPr>
        <p:txBody>
          <a:bodyPr/>
          <a:lstStyle/>
          <a:p>
            <a:endParaRPr lang="en-US"/>
          </a:p>
        </p:txBody>
      </p:sp>
      <p:sp>
        <p:nvSpPr>
          <p:cNvPr id="21537" name="Freeform 32"/>
          <p:cNvSpPr>
            <a:spLocks/>
          </p:cNvSpPr>
          <p:nvPr/>
        </p:nvSpPr>
        <p:spPr bwMode="auto">
          <a:xfrm>
            <a:off x="5935663" y="2324101"/>
            <a:ext cx="31750" cy="619125"/>
          </a:xfrm>
          <a:custGeom>
            <a:avLst/>
            <a:gdLst>
              <a:gd name="T0" fmla="*/ 2147483647 w 20"/>
              <a:gd name="T1" fmla="*/ 2147483647 h 390"/>
              <a:gd name="T2" fmla="*/ 2147483647 w 20"/>
              <a:gd name="T3" fmla="*/ 2147483647 h 390"/>
              <a:gd name="T4" fmla="*/ 2147483647 w 20"/>
              <a:gd name="T5" fmla="*/ 2147483647 h 390"/>
              <a:gd name="T6" fmla="*/ 2147483647 w 20"/>
              <a:gd name="T7" fmla="*/ 0 h 390"/>
              <a:gd name="T8" fmla="*/ 2147483647 w 20"/>
              <a:gd name="T9" fmla="*/ 0 h 390"/>
              <a:gd name="T10" fmla="*/ 2147483647 w 20"/>
              <a:gd name="T11" fmla="*/ 2147483647 h 390"/>
              <a:gd name="T12" fmla="*/ 0 w 20"/>
              <a:gd name="T13" fmla="*/ 2147483647 h 390"/>
              <a:gd name="T14" fmla="*/ 0 w 20"/>
              <a:gd name="T15" fmla="*/ 2147483647 h 390"/>
              <a:gd name="T16" fmla="*/ 2147483647 w 20"/>
              <a:gd name="T17" fmla="*/ 2147483647 h 390"/>
              <a:gd name="T18" fmla="*/ 2147483647 w 20"/>
              <a:gd name="T19" fmla="*/ 2147483647 h 390"/>
              <a:gd name="T20" fmla="*/ 2147483647 w 20"/>
              <a:gd name="T21" fmla="*/ 2147483647 h 390"/>
              <a:gd name="T22" fmla="*/ 2147483647 w 20"/>
              <a:gd name="T23" fmla="*/ 2147483647 h 390"/>
              <a:gd name="T24" fmla="*/ 2147483647 w 20"/>
              <a:gd name="T25" fmla="*/ 2147483647 h 390"/>
              <a:gd name="T26" fmla="*/ 2147483647 w 20"/>
              <a:gd name="T27" fmla="*/ 2147483647 h 390"/>
              <a:gd name="T28" fmla="*/ 2147483647 w 20"/>
              <a:gd name="T29" fmla="*/ 2147483647 h 3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390"/>
              <a:gd name="T47" fmla="*/ 20 w 20"/>
              <a:gd name="T48" fmla="*/ 390 h 39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390">
                <a:moveTo>
                  <a:pt x="20" y="10"/>
                </a:moveTo>
                <a:lnTo>
                  <a:pt x="20" y="7"/>
                </a:lnTo>
                <a:lnTo>
                  <a:pt x="17" y="4"/>
                </a:lnTo>
                <a:lnTo>
                  <a:pt x="13" y="0"/>
                </a:lnTo>
                <a:lnTo>
                  <a:pt x="7" y="0"/>
                </a:lnTo>
                <a:lnTo>
                  <a:pt x="3" y="4"/>
                </a:lnTo>
                <a:lnTo>
                  <a:pt x="0" y="7"/>
                </a:lnTo>
                <a:lnTo>
                  <a:pt x="0" y="383"/>
                </a:lnTo>
                <a:lnTo>
                  <a:pt x="3" y="387"/>
                </a:lnTo>
                <a:lnTo>
                  <a:pt x="7" y="390"/>
                </a:lnTo>
                <a:lnTo>
                  <a:pt x="13" y="390"/>
                </a:lnTo>
                <a:lnTo>
                  <a:pt x="17" y="387"/>
                </a:lnTo>
                <a:lnTo>
                  <a:pt x="20" y="383"/>
                </a:lnTo>
                <a:lnTo>
                  <a:pt x="20" y="380"/>
                </a:lnTo>
                <a:lnTo>
                  <a:pt x="20" y="10"/>
                </a:lnTo>
                <a:close/>
              </a:path>
            </a:pathLst>
          </a:custGeom>
          <a:solidFill>
            <a:srgbClr val="000000"/>
          </a:solidFill>
          <a:ln w="9525">
            <a:noFill/>
            <a:round/>
            <a:headEnd/>
            <a:tailEnd/>
          </a:ln>
        </p:spPr>
        <p:txBody>
          <a:bodyPr/>
          <a:lstStyle/>
          <a:p>
            <a:endParaRPr lang="en-US"/>
          </a:p>
        </p:txBody>
      </p:sp>
      <p:sp>
        <p:nvSpPr>
          <p:cNvPr id="21538" name="Freeform 33"/>
          <p:cNvSpPr>
            <a:spLocks/>
          </p:cNvSpPr>
          <p:nvPr/>
        </p:nvSpPr>
        <p:spPr bwMode="auto">
          <a:xfrm>
            <a:off x="5935664" y="2324100"/>
            <a:ext cx="274637" cy="31750"/>
          </a:xfrm>
          <a:custGeom>
            <a:avLst/>
            <a:gdLst>
              <a:gd name="T0" fmla="*/ 2147483647 w 173"/>
              <a:gd name="T1" fmla="*/ 0 h 20"/>
              <a:gd name="T2" fmla="*/ 2147483647 w 173"/>
              <a:gd name="T3" fmla="*/ 0 h 20"/>
              <a:gd name="T4" fmla="*/ 2147483647 w 173"/>
              <a:gd name="T5" fmla="*/ 2147483647 h 20"/>
              <a:gd name="T6" fmla="*/ 0 w 173"/>
              <a:gd name="T7" fmla="*/ 2147483647 h 20"/>
              <a:gd name="T8" fmla="*/ 0 w 173"/>
              <a:gd name="T9" fmla="*/ 2147483647 h 20"/>
              <a:gd name="T10" fmla="*/ 2147483647 w 173"/>
              <a:gd name="T11" fmla="*/ 2147483647 h 20"/>
              <a:gd name="T12" fmla="*/ 2147483647 w 173"/>
              <a:gd name="T13" fmla="*/ 2147483647 h 20"/>
              <a:gd name="T14" fmla="*/ 2147483647 w 173"/>
              <a:gd name="T15" fmla="*/ 2147483647 h 20"/>
              <a:gd name="T16" fmla="*/ 2147483647 w 173"/>
              <a:gd name="T17" fmla="*/ 2147483647 h 20"/>
              <a:gd name="T18" fmla="*/ 2147483647 w 173"/>
              <a:gd name="T19" fmla="*/ 2147483647 h 20"/>
              <a:gd name="T20" fmla="*/ 2147483647 w 173"/>
              <a:gd name="T21" fmla="*/ 2147483647 h 20"/>
              <a:gd name="T22" fmla="*/ 2147483647 w 173"/>
              <a:gd name="T23" fmla="*/ 2147483647 h 20"/>
              <a:gd name="T24" fmla="*/ 2147483647 w 173"/>
              <a:gd name="T25" fmla="*/ 0 h 20"/>
              <a:gd name="T26" fmla="*/ 2147483647 w 173"/>
              <a:gd name="T27" fmla="*/ 0 h 20"/>
              <a:gd name="T28" fmla="*/ 2147483647 w 173"/>
              <a:gd name="T29" fmla="*/ 0 h 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3"/>
              <a:gd name="T46" fmla="*/ 0 h 20"/>
              <a:gd name="T47" fmla="*/ 173 w 173"/>
              <a:gd name="T48" fmla="*/ 20 h 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3" h="20">
                <a:moveTo>
                  <a:pt x="10" y="0"/>
                </a:moveTo>
                <a:lnTo>
                  <a:pt x="7" y="0"/>
                </a:lnTo>
                <a:lnTo>
                  <a:pt x="3" y="4"/>
                </a:lnTo>
                <a:lnTo>
                  <a:pt x="0" y="7"/>
                </a:lnTo>
                <a:lnTo>
                  <a:pt x="0" y="14"/>
                </a:lnTo>
                <a:lnTo>
                  <a:pt x="3" y="17"/>
                </a:lnTo>
                <a:lnTo>
                  <a:pt x="7" y="20"/>
                </a:lnTo>
                <a:lnTo>
                  <a:pt x="166" y="20"/>
                </a:lnTo>
                <a:lnTo>
                  <a:pt x="169" y="17"/>
                </a:lnTo>
                <a:lnTo>
                  <a:pt x="173" y="14"/>
                </a:lnTo>
                <a:lnTo>
                  <a:pt x="173" y="7"/>
                </a:lnTo>
                <a:lnTo>
                  <a:pt x="169" y="4"/>
                </a:lnTo>
                <a:lnTo>
                  <a:pt x="166" y="0"/>
                </a:lnTo>
                <a:lnTo>
                  <a:pt x="163" y="0"/>
                </a:lnTo>
                <a:lnTo>
                  <a:pt x="10" y="0"/>
                </a:lnTo>
                <a:close/>
              </a:path>
            </a:pathLst>
          </a:custGeom>
          <a:solidFill>
            <a:srgbClr val="000000"/>
          </a:solidFill>
          <a:ln w="9525">
            <a:noFill/>
            <a:round/>
            <a:headEnd/>
            <a:tailEnd/>
          </a:ln>
        </p:spPr>
        <p:txBody>
          <a:bodyPr/>
          <a:lstStyle/>
          <a:p>
            <a:endParaRPr lang="en-US"/>
          </a:p>
        </p:txBody>
      </p:sp>
      <p:sp>
        <p:nvSpPr>
          <p:cNvPr id="21539" name="Freeform 34"/>
          <p:cNvSpPr>
            <a:spLocks/>
          </p:cNvSpPr>
          <p:nvPr/>
        </p:nvSpPr>
        <p:spPr bwMode="auto">
          <a:xfrm>
            <a:off x="8624888" y="1835151"/>
            <a:ext cx="519112" cy="30163"/>
          </a:xfrm>
          <a:custGeom>
            <a:avLst/>
            <a:gdLst>
              <a:gd name="T0" fmla="*/ 2147483647 w 327"/>
              <a:gd name="T1" fmla="*/ 0 h 19"/>
              <a:gd name="T2" fmla="*/ 2147483647 w 327"/>
              <a:gd name="T3" fmla="*/ 0 h 19"/>
              <a:gd name="T4" fmla="*/ 2147483647 w 327"/>
              <a:gd name="T5" fmla="*/ 2147483647 h 19"/>
              <a:gd name="T6" fmla="*/ 0 w 327"/>
              <a:gd name="T7" fmla="*/ 2147483647 h 19"/>
              <a:gd name="T8" fmla="*/ 0 w 327"/>
              <a:gd name="T9" fmla="*/ 2147483647 h 19"/>
              <a:gd name="T10" fmla="*/ 2147483647 w 327"/>
              <a:gd name="T11" fmla="*/ 2147483647 h 19"/>
              <a:gd name="T12" fmla="*/ 2147483647 w 327"/>
              <a:gd name="T13" fmla="*/ 2147483647 h 19"/>
              <a:gd name="T14" fmla="*/ 2147483647 w 327"/>
              <a:gd name="T15" fmla="*/ 2147483647 h 19"/>
              <a:gd name="T16" fmla="*/ 2147483647 w 327"/>
              <a:gd name="T17" fmla="*/ 2147483647 h 19"/>
              <a:gd name="T18" fmla="*/ 2147483647 w 327"/>
              <a:gd name="T19" fmla="*/ 2147483647 h 19"/>
              <a:gd name="T20" fmla="*/ 2147483647 w 327"/>
              <a:gd name="T21" fmla="*/ 2147483647 h 19"/>
              <a:gd name="T22" fmla="*/ 2147483647 w 327"/>
              <a:gd name="T23" fmla="*/ 2147483647 h 19"/>
              <a:gd name="T24" fmla="*/ 2147483647 w 327"/>
              <a:gd name="T25" fmla="*/ 0 h 19"/>
              <a:gd name="T26" fmla="*/ 2147483647 w 327"/>
              <a:gd name="T27" fmla="*/ 0 h 19"/>
              <a:gd name="T28" fmla="*/ 2147483647 w 327"/>
              <a:gd name="T29" fmla="*/ 0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7"/>
              <a:gd name="T46" fmla="*/ 0 h 19"/>
              <a:gd name="T47" fmla="*/ 327 w 327"/>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7" h="19">
                <a:moveTo>
                  <a:pt x="10" y="0"/>
                </a:moveTo>
                <a:lnTo>
                  <a:pt x="7" y="0"/>
                </a:lnTo>
                <a:lnTo>
                  <a:pt x="3" y="3"/>
                </a:lnTo>
                <a:lnTo>
                  <a:pt x="0" y="6"/>
                </a:lnTo>
                <a:lnTo>
                  <a:pt x="0" y="13"/>
                </a:lnTo>
                <a:lnTo>
                  <a:pt x="3" y="16"/>
                </a:lnTo>
                <a:lnTo>
                  <a:pt x="7" y="19"/>
                </a:lnTo>
                <a:lnTo>
                  <a:pt x="320" y="19"/>
                </a:lnTo>
                <a:lnTo>
                  <a:pt x="324" y="16"/>
                </a:lnTo>
                <a:lnTo>
                  <a:pt x="327" y="13"/>
                </a:lnTo>
                <a:lnTo>
                  <a:pt x="327" y="6"/>
                </a:lnTo>
                <a:lnTo>
                  <a:pt x="324" y="3"/>
                </a:lnTo>
                <a:lnTo>
                  <a:pt x="320" y="0"/>
                </a:lnTo>
                <a:lnTo>
                  <a:pt x="317" y="0"/>
                </a:lnTo>
                <a:lnTo>
                  <a:pt x="10" y="0"/>
                </a:lnTo>
                <a:close/>
              </a:path>
            </a:pathLst>
          </a:custGeom>
          <a:solidFill>
            <a:srgbClr val="000000"/>
          </a:solidFill>
          <a:ln w="9525">
            <a:noFill/>
            <a:round/>
            <a:headEnd/>
            <a:tailEnd/>
          </a:ln>
        </p:spPr>
        <p:txBody>
          <a:bodyPr/>
          <a:lstStyle/>
          <a:p>
            <a:endParaRPr lang="en-US"/>
          </a:p>
        </p:txBody>
      </p:sp>
      <p:sp>
        <p:nvSpPr>
          <p:cNvPr id="21540" name="Freeform 35"/>
          <p:cNvSpPr>
            <a:spLocks/>
          </p:cNvSpPr>
          <p:nvPr/>
        </p:nvSpPr>
        <p:spPr bwMode="auto">
          <a:xfrm>
            <a:off x="7646988" y="1835151"/>
            <a:ext cx="519112" cy="30163"/>
          </a:xfrm>
          <a:custGeom>
            <a:avLst/>
            <a:gdLst>
              <a:gd name="T0" fmla="*/ 2147483647 w 327"/>
              <a:gd name="T1" fmla="*/ 0 h 19"/>
              <a:gd name="T2" fmla="*/ 2147483647 w 327"/>
              <a:gd name="T3" fmla="*/ 0 h 19"/>
              <a:gd name="T4" fmla="*/ 2147483647 w 327"/>
              <a:gd name="T5" fmla="*/ 2147483647 h 19"/>
              <a:gd name="T6" fmla="*/ 0 w 327"/>
              <a:gd name="T7" fmla="*/ 2147483647 h 19"/>
              <a:gd name="T8" fmla="*/ 0 w 327"/>
              <a:gd name="T9" fmla="*/ 2147483647 h 19"/>
              <a:gd name="T10" fmla="*/ 2147483647 w 327"/>
              <a:gd name="T11" fmla="*/ 2147483647 h 19"/>
              <a:gd name="T12" fmla="*/ 2147483647 w 327"/>
              <a:gd name="T13" fmla="*/ 2147483647 h 19"/>
              <a:gd name="T14" fmla="*/ 2147483647 w 327"/>
              <a:gd name="T15" fmla="*/ 2147483647 h 19"/>
              <a:gd name="T16" fmla="*/ 2147483647 w 327"/>
              <a:gd name="T17" fmla="*/ 2147483647 h 19"/>
              <a:gd name="T18" fmla="*/ 2147483647 w 327"/>
              <a:gd name="T19" fmla="*/ 2147483647 h 19"/>
              <a:gd name="T20" fmla="*/ 2147483647 w 327"/>
              <a:gd name="T21" fmla="*/ 2147483647 h 19"/>
              <a:gd name="T22" fmla="*/ 2147483647 w 327"/>
              <a:gd name="T23" fmla="*/ 2147483647 h 19"/>
              <a:gd name="T24" fmla="*/ 2147483647 w 327"/>
              <a:gd name="T25" fmla="*/ 0 h 19"/>
              <a:gd name="T26" fmla="*/ 2147483647 w 327"/>
              <a:gd name="T27" fmla="*/ 0 h 19"/>
              <a:gd name="T28" fmla="*/ 2147483647 w 327"/>
              <a:gd name="T29" fmla="*/ 0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7"/>
              <a:gd name="T46" fmla="*/ 0 h 19"/>
              <a:gd name="T47" fmla="*/ 327 w 327"/>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7" h="19">
                <a:moveTo>
                  <a:pt x="10" y="0"/>
                </a:moveTo>
                <a:lnTo>
                  <a:pt x="7" y="0"/>
                </a:lnTo>
                <a:lnTo>
                  <a:pt x="3" y="3"/>
                </a:lnTo>
                <a:lnTo>
                  <a:pt x="0" y="6"/>
                </a:lnTo>
                <a:lnTo>
                  <a:pt x="0" y="13"/>
                </a:lnTo>
                <a:lnTo>
                  <a:pt x="3" y="16"/>
                </a:lnTo>
                <a:lnTo>
                  <a:pt x="7" y="19"/>
                </a:lnTo>
                <a:lnTo>
                  <a:pt x="320" y="19"/>
                </a:lnTo>
                <a:lnTo>
                  <a:pt x="324" y="16"/>
                </a:lnTo>
                <a:lnTo>
                  <a:pt x="327" y="13"/>
                </a:lnTo>
                <a:lnTo>
                  <a:pt x="327" y="6"/>
                </a:lnTo>
                <a:lnTo>
                  <a:pt x="324" y="3"/>
                </a:lnTo>
                <a:lnTo>
                  <a:pt x="320" y="0"/>
                </a:lnTo>
                <a:lnTo>
                  <a:pt x="317" y="0"/>
                </a:lnTo>
                <a:lnTo>
                  <a:pt x="10" y="0"/>
                </a:lnTo>
                <a:close/>
              </a:path>
            </a:pathLst>
          </a:custGeom>
          <a:solidFill>
            <a:srgbClr val="000000"/>
          </a:solidFill>
          <a:ln w="9525">
            <a:noFill/>
            <a:round/>
            <a:headEnd/>
            <a:tailEnd/>
          </a:ln>
        </p:spPr>
        <p:txBody>
          <a:bodyPr/>
          <a:lstStyle/>
          <a:p>
            <a:endParaRPr lang="en-US"/>
          </a:p>
        </p:txBody>
      </p:sp>
      <p:sp>
        <p:nvSpPr>
          <p:cNvPr id="21541" name="Freeform 36"/>
          <p:cNvSpPr>
            <a:spLocks/>
          </p:cNvSpPr>
          <p:nvPr/>
        </p:nvSpPr>
        <p:spPr bwMode="auto">
          <a:xfrm>
            <a:off x="6669088" y="1835151"/>
            <a:ext cx="519112" cy="30163"/>
          </a:xfrm>
          <a:custGeom>
            <a:avLst/>
            <a:gdLst>
              <a:gd name="T0" fmla="*/ 2147483647 w 327"/>
              <a:gd name="T1" fmla="*/ 0 h 19"/>
              <a:gd name="T2" fmla="*/ 2147483647 w 327"/>
              <a:gd name="T3" fmla="*/ 0 h 19"/>
              <a:gd name="T4" fmla="*/ 2147483647 w 327"/>
              <a:gd name="T5" fmla="*/ 2147483647 h 19"/>
              <a:gd name="T6" fmla="*/ 0 w 327"/>
              <a:gd name="T7" fmla="*/ 2147483647 h 19"/>
              <a:gd name="T8" fmla="*/ 0 w 327"/>
              <a:gd name="T9" fmla="*/ 2147483647 h 19"/>
              <a:gd name="T10" fmla="*/ 2147483647 w 327"/>
              <a:gd name="T11" fmla="*/ 2147483647 h 19"/>
              <a:gd name="T12" fmla="*/ 2147483647 w 327"/>
              <a:gd name="T13" fmla="*/ 2147483647 h 19"/>
              <a:gd name="T14" fmla="*/ 2147483647 w 327"/>
              <a:gd name="T15" fmla="*/ 2147483647 h 19"/>
              <a:gd name="T16" fmla="*/ 2147483647 w 327"/>
              <a:gd name="T17" fmla="*/ 2147483647 h 19"/>
              <a:gd name="T18" fmla="*/ 2147483647 w 327"/>
              <a:gd name="T19" fmla="*/ 2147483647 h 19"/>
              <a:gd name="T20" fmla="*/ 2147483647 w 327"/>
              <a:gd name="T21" fmla="*/ 2147483647 h 19"/>
              <a:gd name="T22" fmla="*/ 2147483647 w 327"/>
              <a:gd name="T23" fmla="*/ 2147483647 h 19"/>
              <a:gd name="T24" fmla="*/ 2147483647 w 327"/>
              <a:gd name="T25" fmla="*/ 0 h 19"/>
              <a:gd name="T26" fmla="*/ 2147483647 w 327"/>
              <a:gd name="T27" fmla="*/ 0 h 19"/>
              <a:gd name="T28" fmla="*/ 2147483647 w 327"/>
              <a:gd name="T29" fmla="*/ 0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7"/>
              <a:gd name="T46" fmla="*/ 0 h 19"/>
              <a:gd name="T47" fmla="*/ 327 w 327"/>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7" h="19">
                <a:moveTo>
                  <a:pt x="10" y="0"/>
                </a:moveTo>
                <a:lnTo>
                  <a:pt x="6" y="0"/>
                </a:lnTo>
                <a:lnTo>
                  <a:pt x="3" y="3"/>
                </a:lnTo>
                <a:lnTo>
                  <a:pt x="0" y="6"/>
                </a:lnTo>
                <a:lnTo>
                  <a:pt x="0" y="13"/>
                </a:lnTo>
                <a:lnTo>
                  <a:pt x="3" y="16"/>
                </a:lnTo>
                <a:lnTo>
                  <a:pt x="6" y="19"/>
                </a:lnTo>
                <a:lnTo>
                  <a:pt x="320" y="19"/>
                </a:lnTo>
                <a:lnTo>
                  <a:pt x="324" y="16"/>
                </a:lnTo>
                <a:lnTo>
                  <a:pt x="327" y="13"/>
                </a:lnTo>
                <a:lnTo>
                  <a:pt x="327" y="6"/>
                </a:lnTo>
                <a:lnTo>
                  <a:pt x="324" y="3"/>
                </a:lnTo>
                <a:lnTo>
                  <a:pt x="320" y="0"/>
                </a:lnTo>
                <a:lnTo>
                  <a:pt x="317" y="0"/>
                </a:lnTo>
                <a:lnTo>
                  <a:pt x="10" y="0"/>
                </a:lnTo>
                <a:close/>
              </a:path>
            </a:pathLst>
          </a:custGeom>
          <a:solidFill>
            <a:srgbClr val="000000"/>
          </a:solidFill>
          <a:ln w="9525">
            <a:noFill/>
            <a:round/>
            <a:headEnd/>
            <a:tailEnd/>
          </a:ln>
        </p:spPr>
        <p:txBody>
          <a:bodyPr/>
          <a:lstStyle/>
          <a:p>
            <a:endParaRPr lang="en-US"/>
          </a:p>
        </p:txBody>
      </p:sp>
      <p:sp>
        <p:nvSpPr>
          <p:cNvPr id="21542" name="Freeform 37"/>
          <p:cNvSpPr>
            <a:spLocks/>
          </p:cNvSpPr>
          <p:nvPr/>
        </p:nvSpPr>
        <p:spPr bwMode="auto">
          <a:xfrm>
            <a:off x="5691188" y="1835151"/>
            <a:ext cx="519112" cy="30163"/>
          </a:xfrm>
          <a:custGeom>
            <a:avLst/>
            <a:gdLst>
              <a:gd name="T0" fmla="*/ 2147483647 w 327"/>
              <a:gd name="T1" fmla="*/ 0 h 19"/>
              <a:gd name="T2" fmla="*/ 2147483647 w 327"/>
              <a:gd name="T3" fmla="*/ 0 h 19"/>
              <a:gd name="T4" fmla="*/ 2147483647 w 327"/>
              <a:gd name="T5" fmla="*/ 2147483647 h 19"/>
              <a:gd name="T6" fmla="*/ 0 w 327"/>
              <a:gd name="T7" fmla="*/ 2147483647 h 19"/>
              <a:gd name="T8" fmla="*/ 0 w 327"/>
              <a:gd name="T9" fmla="*/ 2147483647 h 19"/>
              <a:gd name="T10" fmla="*/ 2147483647 w 327"/>
              <a:gd name="T11" fmla="*/ 2147483647 h 19"/>
              <a:gd name="T12" fmla="*/ 2147483647 w 327"/>
              <a:gd name="T13" fmla="*/ 2147483647 h 19"/>
              <a:gd name="T14" fmla="*/ 2147483647 w 327"/>
              <a:gd name="T15" fmla="*/ 2147483647 h 19"/>
              <a:gd name="T16" fmla="*/ 2147483647 w 327"/>
              <a:gd name="T17" fmla="*/ 2147483647 h 19"/>
              <a:gd name="T18" fmla="*/ 2147483647 w 327"/>
              <a:gd name="T19" fmla="*/ 2147483647 h 19"/>
              <a:gd name="T20" fmla="*/ 2147483647 w 327"/>
              <a:gd name="T21" fmla="*/ 2147483647 h 19"/>
              <a:gd name="T22" fmla="*/ 2147483647 w 327"/>
              <a:gd name="T23" fmla="*/ 2147483647 h 19"/>
              <a:gd name="T24" fmla="*/ 2147483647 w 327"/>
              <a:gd name="T25" fmla="*/ 0 h 19"/>
              <a:gd name="T26" fmla="*/ 2147483647 w 327"/>
              <a:gd name="T27" fmla="*/ 0 h 19"/>
              <a:gd name="T28" fmla="*/ 2147483647 w 327"/>
              <a:gd name="T29" fmla="*/ 0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7"/>
              <a:gd name="T46" fmla="*/ 0 h 19"/>
              <a:gd name="T47" fmla="*/ 327 w 327"/>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7" h="19">
                <a:moveTo>
                  <a:pt x="10" y="0"/>
                </a:moveTo>
                <a:lnTo>
                  <a:pt x="6" y="0"/>
                </a:lnTo>
                <a:lnTo>
                  <a:pt x="3" y="3"/>
                </a:lnTo>
                <a:lnTo>
                  <a:pt x="0" y="6"/>
                </a:lnTo>
                <a:lnTo>
                  <a:pt x="0" y="13"/>
                </a:lnTo>
                <a:lnTo>
                  <a:pt x="3" y="16"/>
                </a:lnTo>
                <a:lnTo>
                  <a:pt x="6" y="19"/>
                </a:lnTo>
                <a:lnTo>
                  <a:pt x="320" y="19"/>
                </a:lnTo>
                <a:lnTo>
                  <a:pt x="323" y="16"/>
                </a:lnTo>
                <a:lnTo>
                  <a:pt x="327" y="13"/>
                </a:lnTo>
                <a:lnTo>
                  <a:pt x="327" y="6"/>
                </a:lnTo>
                <a:lnTo>
                  <a:pt x="323" y="3"/>
                </a:lnTo>
                <a:lnTo>
                  <a:pt x="320" y="0"/>
                </a:lnTo>
                <a:lnTo>
                  <a:pt x="317" y="0"/>
                </a:lnTo>
                <a:lnTo>
                  <a:pt x="10" y="0"/>
                </a:lnTo>
                <a:close/>
              </a:path>
            </a:pathLst>
          </a:custGeom>
          <a:solidFill>
            <a:srgbClr val="000000"/>
          </a:solidFill>
          <a:ln w="9525">
            <a:noFill/>
            <a:round/>
            <a:headEnd/>
            <a:tailEnd/>
          </a:ln>
        </p:spPr>
        <p:txBody>
          <a:bodyPr/>
          <a:lstStyle/>
          <a:p>
            <a:endParaRPr lang="en-US"/>
          </a:p>
        </p:txBody>
      </p:sp>
      <p:sp>
        <p:nvSpPr>
          <p:cNvPr id="21543" name="Freeform 38"/>
          <p:cNvSpPr>
            <a:spLocks/>
          </p:cNvSpPr>
          <p:nvPr/>
        </p:nvSpPr>
        <p:spPr bwMode="auto">
          <a:xfrm>
            <a:off x="9618664" y="1852613"/>
            <a:ext cx="522287" cy="31750"/>
          </a:xfrm>
          <a:custGeom>
            <a:avLst/>
            <a:gdLst>
              <a:gd name="T0" fmla="*/ 2147483647 w 329"/>
              <a:gd name="T1" fmla="*/ 0 h 20"/>
              <a:gd name="T2" fmla="*/ 2147483647 w 329"/>
              <a:gd name="T3" fmla="*/ 0 h 20"/>
              <a:gd name="T4" fmla="*/ 2147483647 w 329"/>
              <a:gd name="T5" fmla="*/ 2147483647 h 20"/>
              <a:gd name="T6" fmla="*/ 0 w 329"/>
              <a:gd name="T7" fmla="*/ 2147483647 h 20"/>
              <a:gd name="T8" fmla="*/ 0 w 329"/>
              <a:gd name="T9" fmla="*/ 2147483647 h 20"/>
              <a:gd name="T10" fmla="*/ 2147483647 w 329"/>
              <a:gd name="T11" fmla="*/ 2147483647 h 20"/>
              <a:gd name="T12" fmla="*/ 2147483647 w 329"/>
              <a:gd name="T13" fmla="*/ 2147483647 h 20"/>
              <a:gd name="T14" fmla="*/ 2147483647 w 329"/>
              <a:gd name="T15" fmla="*/ 2147483647 h 20"/>
              <a:gd name="T16" fmla="*/ 2147483647 w 329"/>
              <a:gd name="T17" fmla="*/ 2147483647 h 20"/>
              <a:gd name="T18" fmla="*/ 2147483647 w 329"/>
              <a:gd name="T19" fmla="*/ 2147483647 h 20"/>
              <a:gd name="T20" fmla="*/ 2147483647 w 329"/>
              <a:gd name="T21" fmla="*/ 2147483647 h 20"/>
              <a:gd name="T22" fmla="*/ 2147483647 w 329"/>
              <a:gd name="T23" fmla="*/ 2147483647 h 20"/>
              <a:gd name="T24" fmla="*/ 2147483647 w 329"/>
              <a:gd name="T25" fmla="*/ 0 h 20"/>
              <a:gd name="T26" fmla="*/ 2147483647 w 329"/>
              <a:gd name="T27" fmla="*/ 0 h 20"/>
              <a:gd name="T28" fmla="*/ 2147483647 w 329"/>
              <a:gd name="T29" fmla="*/ 0 h 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9"/>
              <a:gd name="T46" fmla="*/ 0 h 20"/>
              <a:gd name="T47" fmla="*/ 329 w 329"/>
              <a:gd name="T48" fmla="*/ 20 h 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9" h="20">
                <a:moveTo>
                  <a:pt x="10" y="0"/>
                </a:moveTo>
                <a:lnTo>
                  <a:pt x="7" y="0"/>
                </a:lnTo>
                <a:lnTo>
                  <a:pt x="3" y="3"/>
                </a:lnTo>
                <a:lnTo>
                  <a:pt x="0" y="7"/>
                </a:lnTo>
                <a:lnTo>
                  <a:pt x="0" y="13"/>
                </a:lnTo>
                <a:lnTo>
                  <a:pt x="3" y="16"/>
                </a:lnTo>
                <a:lnTo>
                  <a:pt x="7" y="20"/>
                </a:lnTo>
                <a:lnTo>
                  <a:pt x="322" y="20"/>
                </a:lnTo>
                <a:lnTo>
                  <a:pt x="325" y="16"/>
                </a:lnTo>
                <a:lnTo>
                  <a:pt x="329" y="13"/>
                </a:lnTo>
                <a:lnTo>
                  <a:pt x="329" y="7"/>
                </a:lnTo>
                <a:lnTo>
                  <a:pt x="325" y="3"/>
                </a:lnTo>
                <a:lnTo>
                  <a:pt x="322" y="0"/>
                </a:lnTo>
                <a:lnTo>
                  <a:pt x="319" y="0"/>
                </a:lnTo>
                <a:lnTo>
                  <a:pt x="10" y="0"/>
                </a:lnTo>
                <a:close/>
              </a:path>
            </a:pathLst>
          </a:custGeom>
          <a:solidFill>
            <a:srgbClr val="000000"/>
          </a:solidFill>
          <a:ln w="9525">
            <a:noFill/>
            <a:round/>
            <a:headEnd/>
            <a:tailEnd/>
          </a:ln>
        </p:spPr>
        <p:txBody>
          <a:bodyPr/>
          <a:lstStyle/>
          <a:p>
            <a:endParaRPr lang="en-US"/>
          </a:p>
        </p:txBody>
      </p:sp>
      <p:sp>
        <p:nvSpPr>
          <p:cNvPr id="21544" name="Rectangle 39"/>
          <p:cNvSpPr>
            <a:spLocks noChangeArrowheads="1"/>
          </p:cNvSpPr>
          <p:nvPr/>
        </p:nvSpPr>
        <p:spPr bwMode="auto">
          <a:xfrm>
            <a:off x="6348414" y="3167064"/>
            <a:ext cx="7937" cy="327025"/>
          </a:xfrm>
          <a:prstGeom prst="rect">
            <a:avLst/>
          </a:prstGeom>
          <a:solidFill>
            <a:srgbClr val="000000"/>
          </a:solidFill>
          <a:ln w="9525">
            <a:noFill/>
            <a:miter lim="800000"/>
            <a:headEnd/>
            <a:tailEnd/>
          </a:ln>
        </p:spPr>
        <p:txBody>
          <a:bodyPr/>
          <a:lstStyle/>
          <a:p>
            <a:endParaRPr lang="en-US"/>
          </a:p>
        </p:txBody>
      </p:sp>
      <p:sp>
        <p:nvSpPr>
          <p:cNvPr id="21545" name="Rectangle 40"/>
          <p:cNvSpPr>
            <a:spLocks noChangeArrowheads="1"/>
          </p:cNvSpPr>
          <p:nvPr/>
        </p:nvSpPr>
        <p:spPr bwMode="auto">
          <a:xfrm>
            <a:off x="6348414" y="3494089"/>
            <a:ext cx="7937" cy="9525"/>
          </a:xfrm>
          <a:prstGeom prst="rect">
            <a:avLst/>
          </a:prstGeom>
          <a:solidFill>
            <a:srgbClr val="000000"/>
          </a:solidFill>
          <a:ln w="9525">
            <a:noFill/>
            <a:miter lim="800000"/>
            <a:headEnd/>
            <a:tailEnd/>
          </a:ln>
        </p:spPr>
        <p:txBody>
          <a:bodyPr/>
          <a:lstStyle/>
          <a:p>
            <a:endParaRPr lang="en-US"/>
          </a:p>
        </p:txBody>
      </p:sp>
      <p:sp>
        <p:nvSpPr>
          <p:cNvPr id="21546" name="Rectangle 41"/>
          <p:cNvSpPr>
            <a:spLocks noChangeArrowheads="1"/>
          </p:cNvSpPr>
          <p:nvPr/>
        </p:nvSpPr>
        <p:spPr bwMode="auto">
          <a:xfrm>
            <a:off x="6348414" y="3503613"/>
            <a:ext cx="7937" cy="328612"/>
          </a:xfrm>
          <a:prstGeom prst="rect">
            <a:avLst/>
          </a:prstGeom>
          <a:solidFill>
            <a:srgbClr val="000000"/>
          </a:solidFill>
          <a:ln w="9525">
            <a:noFill/>
            <a:miter lim="800000"/>
            <a:headEnd/>
            <a:tailEnd/>
          </a:ln>
        </p:spPr>
        <p:txBody>
          <a:bodyPr/>
          <a:lstStyle/>
          <a:p>
            <a:endParaRPr lang="en-US"/>
          </a:p>
        </p:txBody>
      </p:sp>
      <p:sp>
        <p:nvSpPr>
          <p:cNvPr id="21547" name="Rectangle 42"/>
          <p:cNvSpPr>
            <a:spLocks noChangeArrowheads="1"/>
          </p:cNvSpPr>
          <p:nvPr/>
        </p:nvSpPr>
        <p:spPr bwMode="auto">
          <a:xfrm>
            <a:off x="6348414" y="3832225"/>
            <a:ext cx="7937" cy="7938"/>
          </a:xfrm>
          <a:prstGeom prst="rect">
            <a:avLst/>
          </a:prstGeom>
          <a:solidFill>
            <a:srgbClr val="000000"/>
          </a:solidFill>
          <a:ln w="9525">
            <a:noFill/>
            <a:miter lim="800000"/>
            <a:headEnd/>
            <a:tailEnd/>
          </a:ln>
        </p:spPr>
        <p:txBody>
          <a:bodyPr/>
          <a:lstStyle/>
          <a:p>
            <a:endParaRPr lang="en-US"/>
          </a:p>
        </p:txBody>
      </p:sp>
      <p:sp>
        <p:nvSpPr>
          <p:cNvPr id="21548" name="Rectangle 43"/>
          <p:cNvSpPr>
            <a:spLocks noChangeArrowheads="1"/>
          </p:cNvSpPr>
          <p:nvPr/>
        </p:nvSpPr>
        <p:spPr bwMode="auto">
          <a:xfrm>
            <a:off x="6348414" y="3840163"/>
            <a:ext cx="7937" cy="328612"/>
          </a:xfrm>
          <a:prstGeom prst="rect">
            <a:avLst/>
          </a:prstGeom>
          <a:solidFill>
            <a:srgbClr val="000000"/>
          </a:solidFill>
          <a:ln w="9525">
            <a:noFill/>
            <a:miter lim="800000"/>
            <a:headEnd/>
            <a:tailEnd/>
          </a:ln>
        </p:spPr>
        <p:txBody>
          <a:bodyPr/>
          <a:lstStyle/>
          <a:p>
            <a:endParaRPr lang="en-US"/>
          </a:p>
        </p:txBody>
      </p:sp>
      <p:sp>
        <p:nvSpPr>
          <p:cNvPr id="21549" name="Rectangle 44"/>
          <p:cNvSpPr>
            <a:spLocks noChangeArrowheads="1"/>
          </p:cNvSpPr>
          <p:nvPr/>
        </p:nvSpPr>
        <p:spPr bwMode="auto">
          <a:xfrm>
            <a:off x="4651376" y="4168775"/>
            <a:ext cx="17463" cy="7938"/>
          </a:xfrm>
          <a:prstGeom prst="rect">
            <a:avLst/>
          </a:prstGeom>
          <a:solidFill>
            <a:srgbClr val="000000"/>
          </a:solidFill>
          <a:ln w="9525">
            <a:noFill/>
            <a:miter lim="800000"/>
            <a:headEnd/>
            <a:tailEnd/>
          </a:ln>
        </p:spPr>
        <p:txBody>
          <a:bodyPr/>
          <a:lstStyle/>
          <a:p>
            <a:endParaRPr lang="en-US"/>
          </a:p>
        </p:txBody>
      </p:sp>
      <p:sp>
        <p:nvSpPr>
          <p:cNvPr id="21550" name="Rectangle 45"/>
          <p:cNvSpPr>
            <a:spLocks noChangeArrowheads="1"/>
          </p:cNvSpPr>
          <p:nvPr/>
        </p:nvSpPr>
        <p:spPr bwMode="auto">
          <a:xfrm>
            <a:off x="4668839" y="4168775"/>
            <a:ext cx="833437" cy="7938"/>
          </a:xfrm>
          <a:prstGeom prst="rect">
            <a:avLst/>
          </a:prstGeom>
          <a:solidFill>
            <a:srgbClr val="000000"/>
          </a:solidFill>
          <a:ln w="9525">
            <a:noFill/>
            <a:miter lim="800000"/>
            <a:headEnd/>
            <a:tailEnd/>
          </a:ln>
        </p:spPr>
        <p:txBody>
          <a:bodyPr/>
          <a:lstStyle/>
          <a:p>
            <a:endParaRPr lang="en-US"/>
          </a:p>
        </p:txBody>
      </p:sp>
      <p:sp>
        <p:nvSpPr>
          <p:cNvPr id="21551" name="Rectangle 46"/>
          <p:cNvSpPr>
            <a:spLocks noChangeArrowheads="1"/>
          </p:cNvSpPr>
          <p:nvPr/>
        </p:nvSpPr>
        <p:spPr bwMode="auto">
          <a:xfrm>
            <a:off x="5502275" y="4168775"/>
            <a:ext cx="7938" cy="7938"/>
          </a:xfrm>
          <a:prstGeom prst="rect">
            <a:avLst/>
          </a:prstGeom>
          <a:solidFill>
            <a:srgbClr val="000000"/>
          </a:solidFill>
          <a:ln w="9525">
            <a:noFill/>
            <a:miter lim="800000"/>
            <a:headEnd/>
            <a:tailEnd/>
          </a:ln>
        </p:spPr>
        <p:txBody>
          <a:bodyPr/>
          <a:lstStyle/>
          <a:p>
            <a:endParaRPr lang="en-US"/>
          </a:p>
        </p:txBody>
      </p:sp>
      <p:sp>
        <p:nvSpPr>
          <p:cNvPr id="21552" name="Rectangle 47"/>
          <p:cNvSpPr>
            <a:spLocks noChangeArrowheads="1"/>
          </p:cNvSpPr>
          <p:nvPr/>
        </p:nvSpPr>
        <p:spPr bwMode="auto">
          <a:xfrm>
            <a:off x="5510213" y="4168775"/>
            <a:ext cx="838200" cy="7938"/>
          </a:xfrm>
          <a:prstGeom prst="rect">
            <a:avLst/>
          </a:prstGeom>
          <a:solidFill>
            <a:srgbClr val="000000"/>
          </a:solidFill>
          <a:ln w="9525">
            <a:noFill/>
            <a:miter lim="800000"/>
            <a:headEnd/>
            <a:tailEnd/>
          </a:ln>
        </p:spPr>
        <p:txBody>
          <a:bodyPr/>
          <a:lstStyle/>
          <a:p>
            <a:endParaRPr lang="en-US"/>
          </a:p>
        </p:txBody>
      </p:sp>
      <p:sp>
        <p:nvSpPr>
          <p:cNvPr id="21553" name="Rectangle 48"/>
          <p:cNvSpPr>
            <a:spLocks noChangeArrowheads="1"/>
          </p:cNvSpPr>
          <p:nvPr/>
        </p:nvSpPr>
        <p:spPr bwMode="auto">
          <a:xfrm>
            <a:off x="6348414" y="4168775"/>
            <a:ext cx="7937" cy="7938"/>
          </a:xfrm>
          <a:prstGeom prst="rect">
            <a:avLst/>
          </a:prstGeom>
          <a:solidFill>
            <a:srgbClr val="000000"/>
          </a:solidFill>
          <a:ln w="9525">
            <a:noFill/>
            <a:miter lim="800000"/>
            <a:headEnd/>
            <a:tailEnd/>
          </a:ln>
        </p:spPr>
        <p:txBody>
          <a:bodyPr/>
          <a:lstStyle/>
          <a:p>
            <a:endParaRPr lang="en-US"/>
          </a:p>
        </p:txBody>
      </p:sp>
      <p:sp>
        <p:nvSpPr>
          <p:cNvPr id="21554" name="Rectangle 49"/>
          <p:cNvSpPr>
            <a:spLocks noChangeArrowheads="1"/>
          </p:cNvSpPr>
          <p:nvPr/>
        </p:nvSpPr>
        <p:spPr bwMode="auto">
          <a:xfrm>
            <a:off x="6356351" y="4168775"/>
            <a:ext cx="836613" cy="7938"/>
          </a:xfrm>
          <a:prstGeom prst="rect">
            <a:avLst/>
          </a:prstGeom>
          <a:solidFill>
            <a:srgbClr val="000000"/>
          </a:solidFill>
          <a:ln w="9525">
            <a:noFill/>
            <a:miter lim="800000"/>
            <a:headEnd/>
            <a:tailEnd/>
          </a:ln>
        </p:spPr>
        <p:txBody>
          <a:bodyPr/>
          <a:lstStyle/>
          <a:p>
            <a:endParaRPr lang="en-US"/>
          </a:p>
        </p:txBody>
      </p:sp>
      <p:sp>
        <p:nvSpPr>
          <p:cNvPr id="21555" name="Rectangle 50"/>
          <p:cNvSpPr>
            <a:spLocks noChangeArrowheads="1"/>
          </p:cNvSpPr>
          <p:nvPr/>
        </p:nvSpPr>
        <p:spPr bwMode="auto">
          <a:xfrm>
            <a:off x="7192964" y="4168775"/>
            <a:ext cx="9525" cy="7938"/>
          </a:xfrm>
          <a:prstGeom prst="rect">
            <a:avLst/>
          </a:prstGeom>
          <a:solidFill>
            <a:srgbClr val="000000"/>
          </a:solidFill>
          <a:ln w="9525">
            <a:noFill/>
            <a:miter lim="800000"/>
            <a:headEnd/>
            <a:tailEnd/>
          </a:ln>
        </p:spPr>
        <p:txBody>
          <a:bodyPr/>
          <a:lstStyle/>
          <a:p>
            <a:endParaRPr lang="en-US"/>
          </a:p>
        </p:txBody>
      </p:sp>
      <p:sp>
        <p:nvSpPr>
          <p:cNvPr id="21556" name="Rectangle 51"/>
          <p:cNvSpPr>
            <a:spLocks noChangeArrowheads="1"/>
          </p:cNvSpPr>
          <p:nvPr/>
        </p:nvSpPr>
        <p:spPr bwMode="auto">
          <a:xfrm>
            <a:off x="7202488" y="4168775"/>
            <a:ext cx="836612" cy="7938"/>
          </a:xfrm>
          <a:prstGeom prst="rect">
            <a:avLst/>
          </a:prstGeom>
          <a:solidFill>
            <a:srgbClr val="000000"/>
          </a:solidFill>
          <a:ln w="9525">
            <a:noFill/>
            <a:miter lim="800000"/>
            <a:headEnd/>
            <a:tailEnd/>
          </a:ln>
        </p:spPr>
        <p:txBody>
          <a:bodyPr/>
          <a:lstStyle/>
          <a:p>
            <a:endParaRPr lang="en-US"/>
          </a:p>
        </p:txBody>
      </p:sp>
      <p:sp>
        <p:nvSpPr>
          <p:cNvPr id="21557" name="Rectangle 52"/>
          <p:cNvSpPr>
            <a:spLocks noChangeArrowheads="1"/>
          </p:cNvSpPr>
          <p:nvPr/>
        </p:nvSpPr>
        <p:spPr bwMode="auto">
          <a:xfrm>
            <a:off x="8047038" y="4168775"/>
            <a:ext cx="838200" cy="7938"/>
          </a:xfrm>
          <a:prstGeom prst="rect">
            <a:avLst/>
          </a:prstGeom>
          <a:solidFill>
            <a:srgbClr val="000000"/>
          </a:solidFill>
          <a:ln w="9525">
            <a:noFill/>
            <a:miter lim="800000"/>
            <a:headEnd/>
            <a:tailEnd/>
          </a:ln>
        </p:spPr>
        <p:txBody>
          <a:bodyPr/>
          <a:lstStyle/>
          <a:p>
            <a:endParaRPr lang="en-US"/>
          </a:p>
        </p:txBody>
      </p:sp>
      <p:sp>
        <p:nvSpPr>
          <p:cNvPr id="21558" name="Rectangle 53"/>
          <p:cNvSpPr>
            <a:spLocks noChangeArrowheads="1"/>
          </p:cNvSpPr>
          <p:nvPr/>
        </p:nvSpPr>
        <p:spPr bwMode="auto">
          <a:xfrm>
            <a:off x="8885239" y="4168775"/>
            <a:ext cx="7937" cy="7938"/>
          </a:xfrm>
          <a:prstGeom prst="rect">
            <a:avLst/>
          </a:prstGeom>
          <a:solidFill>
            <a:srgbClr val="000000"/>
          </a:solidFill>
          <a:ln w="9525">
            <a:noFill/>
            <a:miter lim="800000"/>
            <a:headEnd/>
            <a:tailEnd/>
          </a:ln>
        </p:spPr>
        <p:txBody>
          <a:bodyPr/>
          <a:lstStyle/>
          <a:p>
            <a:endParaRPr lang="en-US"/>
          </a:p>
        </p:txBody>
      </p:sp>
      <p:sp>
        <p:nvSpPr>
          <p:cNvPr id="21559" name="Rectangle 54"/>
          <p:cNvSpPr>
            <a:spLocks noChangeArrowheads="1"/>
          </p:cNvSpPr>
          <p:nvPr/>
        </p:nvSpPr>
        <p:spPr bwMode="auto">
          <a:xfrm>
            <a:off x="8893175" y="4168775"/>
            <a:ext cx="833438" cy="7938"/>
          </a:xfrm>
          <a:prstGeom prst="rect">
            <a:avLst/>
          </a:prstGeom>
          <a:solidFill>
            <a:srgbClr val="000000"/>
          </a:solidFill>
          <a:ln w="9525">
            <a:noFill/>
            <a:miter lim="800000"/>
            <a:headEnd/>
            <a:tailEnd/>
          </a:ln>
        </p:spPr>
        <p:txBody>
          <a:bodyPr/>
          <a:lstStyle/>
          <a:p>
            <a:endParaRPr lang="en-US"/>
          </a:p>
        </p:txBody>
      </p:sp>
      <p:sp>
        <p:nvSpPr>
          <p:cNvPr id="21560" name="Rectangle 55"/>
          <p:cNvSpPr>
            <a:spLocks noChangeArrowheads="1"/>
          </p:cNvSpPr>
          <p:nvPr/>
        </p:nvSpPr>
        <p:spPr bwMode="auto">
          <a:xfrm>
            <a:off x="9726613" y="4168775"/>
            <a:ext cx="17462" cy="7938"/>
          </a:xfrm>
          <a:prstGeom prst="rect">
            <a:avLst/>
          </a:prstGeom>
          <a:solidFill>
            <a:srgbClr val="000000"/>
          </a:solidFill>
          <a:ln w="9525">
            <a:noFill/>
            <a:miter lim="800000"/>
            <a:headEnd/>
            <a:tailEnd/>
          </a:ln>
        </p:spPr>
        <p:txBody>
          <a:bodyPr/>
          <a:lstStyle/>
          <a:p>
            <a:endParaRPr lang="en-US"/>
          </a:p>
        </p:txBody>
      </p:sp>
      <p:sp>
        <p:nvSpPr>
          <p:cNvPr id="21561" name="Rectangle 56"/>
          <p:cNvSpPr>
            <a:spLocks noChangeArrowheads="1"/>
          </p:cNvSpPr>
          <p:nvPr/>
        </p:nvSpPr>
        <p:spPr bwMode="auto">
          <a:xfrm>
            <a:off x="6348414" y="4176713"/>
            <a:ext cx="7937" cy="328612"/>
          </a:xfrm>
          <a:prstGeom prst="rect">
            <a:avLst/>
          </a:prstGeom>
          <a:solidFill>
            <a:srgbClr val="000000"/>
          </a:solidFill>
          <a:ln w="9525">
            <a:noFill/>
            <a:miter lim="800000"/>
            <a:headEnd/>
            <a:tailEnd/>
          </a:ln>
        </p:spPr>
        <p:txBody>
          <a:bodyPr/>
          <a:lstStyle/>
          <a:p>
            <a:endParaRPr lang="en-US"/>
          </a:p>
        </p:txBody>
      </p:sp>
      <p:sp>
        <p:nvSpPr>
          <p:cNvPr id="21562" name="Rectangle 57"/>
          <p:cNvSpPr>
            <a:spLocks noChangeArrowheads="1"/>
          </p:cNvSpPr>
          <p:nvPr/>
        </p:nvSpPr>
        <p:spPr bwMode="auto">
          <a:xfrm>
            <a:off x="6348414" y="4505325"/>
            <a:ext cx="7937" cy="7938"/>
          </a:xfrm>
          <a:prstGeom prst="rect">
            <a:avLst/>
          </a:prstGeom>
          <a:solidFill>
            <a:srgbClr val="000000"/>
          </a:solidFill>
          <a:ln w="9525">
            <a:noFill/>
            <a:miter lim="800000"/>
            <a:headEnd/>
            <a:tailEnd/>
          </a:ln>
        </p:spPr>
        <p:txBody>
          <a:bodyPr/>
          <a:lstStyle/>
          <a:p>
            <a:endParaRPr lang="en-US"/>
          </a:p>
        </p:txBody>
      </p:sp>
      <p:sp>
        <p:nvSpPr>
          <p:cNvPr id="21563" name="Rectangle 58"/>
          <p:cNvSpPr>
            <a:spLocks noChangeArrowheads="1"/>
          </p:cNvSpPr>
          <p:nvPr/>
        </p:nvSpPr>
        <p:spPr bwMode="auto">
          <a:xfrm>
            <a:off x="6348414" y="4513263"/>
            <a:ext cx="7937" cy="328612"/>
          </a:xfrm>
          <a:prstGeom prst="rect">
            <a:avLst/>
          </a:prstGeom>
          <a:solidFill>
            <a:srgbClr val="000000"/>
          </a:solidFill>
          <a:ln w="9525">
            <a:noFill/>
            <a:miter lim="800000"/>
            <a:headEnd/>
            <a:tailEnd/>
          </a:ln>
        </p:spPr>
        <p:txBody>
          <a:bodyPr/>
          <a:lstStyle/>
          <a:p>
            <a:endParaRPr lang="en-US"/>
          </a:p>
        </p:txBody>
      </p:sp>
      <p:sp>
        <p:nvSpPr>
          <p:cNvPr id="21564" name="Rectangle 59"/>
          <p:cNvSpPr>
            <a:spLocks noChangeArrowheads="1"/>
          </p:cNvSpPr>
          <p:nvPr/>
        </p:nvSpPr>
        <p:spPr bwMode="auto">
          <a:xfrm>
            <a:off x="6348414" y="4841875"/>
            <a:ext cx="7937" cy="7938"/>
          </a:xfrm>
          <a:prstGeom prst="rect">
            <a:avLst/>
          </a:prstGeom>
          <a:solidFill>
            <a:srgbClr val="000000"/>
          </a:solidFill>
          <a:ln w="9525">
            <a:noFill/>
            <a:miter lim="800000"/>
            <a:headEnd/>
            <a:tailEnd/>
          </a:ln>
        </p:spPr>
        <p:txBody>
          <a:bodyPr/>
          <a:lstStyle/>
          <a:p>
            <a:endParaRPr lang="en-US"/>
          </a:p>
        </p:txBody>
      </p:sp>
      <p:sp>
        <p:nvSpPr>
          <p:cNvPr id="21565" name="Rectangle 60"/>
          <p:cNvSpPr>
            <a:spLocks noChangeArrowheads="1"/>
          </p:cNvSpPr>
          <p:nvPr/>
        </p:nvSpPr>
        <p:spPr bwMode="auto">
          <a:xfrm>
            <a:off x="6348414" y="4849813"/>
            <a:ext cx="7937" cy="328612"/>
          </a:xfrm>
          <a:prstGeom prst="rect">
            <a:avLst/>
          </a:prstGeom>
          <a:solidFill>
            <a:srgbClr val="000000"/>
          </a:solidFill>
          <a:ln w="9525">
            <a:noFill/>
            <a:miter lim="800000"/>
            <a:headEnd/>
            <a:tailEnd/>
          </a:ln>
        </p:spPr>
        <p:txBody>
          <a:bodyPr/>
          <a:lstStyle/>
          <a:p>
            <a:endParaRPr lang="en-US"/>
          </a:p>
        </p:txBody>
      </p:sp>
      <p:sp>
        <p:nvSpPr>
          <p:cNvPr id="21566" name="Rectangle 61"/>
          <p:cNvSpPr>
            <a:spLocks noChangeArrowheads="1"/>
          </p:cNvSpPr>
          <p:nvPr/>
        </p:nvSpPr>
        <p:spPr bwMode="auto">
          <a:xfrm>
            <a:off x="4651376" y="5178425"/>
            <a:ext cx="17463" cy="7938"/>
          </a:xfrm>
          <a:prstGeom prst="rect">
            <a:avLst/>
          </a:prstGeom>
          <a:solidFill>
            <a:srgbClr val="000000"/>
          </a:solidFill>
          <a:ln w="9525">
            <a:noFill/>
            <a:miter lim="800000"/>
            <a:headEnd/>
            <a:tailEnd/>
          </a:ln>
        </p:spPr>
        <p:txBody>
          <a:bodyPr/>
          <a:lstStyle/>
          <a:p>
            <a:endParaRPr lang="en-US"/>
          </a:p>
        </p:txBody>
      </p:sp>
      <p:sp>
        <p:nvSpPr>
          <p:cNvPr id="21567" name="Rectangle 62"/>
          <p:cNvSpPr>
            <a:spLocks noChangeArrowheads="1"/>
          </p:cNvSpPr>
          <p:nvPr/>
        </p:nvSpPr>
        <p:spPr bwMode="auto">
          <a:xfrm>
            <a:off x="4668839" y="5178425"/>
            <a:ext cx="833437" cy="7938"/>
          </a:xfrm>
          <a:prstGeom prst="rect">
            <a:avLst/>
          </a:prstGeom>
          <a:solidFill>
            <a:srgbClr val="000000"/>
          </a:solidFill>
          <a:ln w="9525">
            <a:noFill/>
            <a:miter lim="800000"/>
            <a:headEnd/>
            <a:tailEnd/>
          </a:ln>
        </p:spPr>
        <p:txBody>
          <a:bodyPr/>
          <a:lstStyle/>
          <a:p>
            <a:endParaRPr lang="en-US"/>
          </a:p>
        </p:txBody>
      </p:sp>
      <p:sp>
        <p:nvSpPr>
          <p:cNvPr id="21568" name="Rectangle 63"/>
          <p:cNvSpPr>
            <a:spLocks noChangeArrowheads="1"/>
          </p:cNvSpPr>
          <p:nvPr/>
        </p:nvSpPr>
        <p:spPr bwMode="auto">
          <a:xfrm>
            <a:off x="5502275" y="5178425"/>
            <a:ext cx="7938" cy="7938"/>
          </a:xfrm>
          <a:prstGeom prst="rect">
            <a:avLst/>
          </a:prstGeom>
          <a:solidFill>
            <a:srgbClr val="000000"/>
          </a:solidFill>
          <a:ln w="9525">
            <a:noFill/>
            <a:miter lim="800000"/>
            <a:headEnd/>
            <a:tailEnd/>
          </a:ln>
        </p:spPr>
        <p:txBody>
          <a:bodyPr/>
          <a:lstStyle/>
          <a:p>
            <a:endParaRPr lang="en-US"/>
          </a:p>
        </p:txBody>
      </p:sp>
      <p:sp>
        <p:nvSpPr>
          <p:cNvPr id="21569" name="Rectangle 64"/>
          <p:cNvSpPr>
            <a:spLocks noChangeArrowheads="1"/>
          </p:cNvSpPr>
          <p:nvPr/>
        </p:nvSpPr>
        <p:spPr bwMode="auto">
          <a:xfrm>
            <a:off x="5510213" y="5178425"/>
            <a:ext cx="838200" cy="7938"/>
          </a:xfrm>
          <a:prstGeom prst="rect">
            <a:avLst/>
          </a:prstGeom>
          <a:solidFill>
            <a:srgbClr val="000000"/>
          </a:solidFill>
          <a:ln w="9525">
            <a:noFill/>
            <a:miter lim="800000"/>
            <a:headEnd/>
            <a:tailEnd/>
          </a:ln>
        </p:spPr>
        <p:txBody>
          <a:bodyPr/>
          <a:lstStyle/>
          <a:p>
            <a:endParaRPr lang="en-US"/>
          </a:p>
        </p:txBody>
      </p:sp>
      <p:sp>
        <p:nvSpPr>
          <p:cNvPr id="21570" name="Rectangle 65"/>
          <p:cNvSpPr>
            <a:spLocks noChangeArrowheads="1"/>
          </p:cNvSpPr>
          <p:nvPr/>
        </p:nvSpPr>
        <p:spPr bwMode="auto">
          <a:xfrm>
            <a:off x="6348414" y="5178425"/>
            <a:ext cx="7937" cy="7938"/>
          </a:xfrm>
          <a:prstGeom prst="rect">
            <a:avLst/>
          </a:prstGeom>
          <a:solidFill>
            <a:srgbClr val="000000"/>
          </a:solidFill>
          <a:ln w="9525">
            <a:noFill/>
            <a:miter lim="800000"/>
            <a:headEnd/>
            <a:tailEnd/>
          </a:ln>
        </p:spPr>
        <p:txBody>
          <a:bodyPr/>
          <a:lstStyle/>
          <a:p>
            <a:endParaRPr lang="en-US"/>
          </a:p>
        </p:txBody>
      </p:sp>
      <p:sp>
        <p:nvSpPr>
          <p:cNvPr id="21571" name="Rectangle 66"/>
          <p:cNvSpPr>
            <a:spLocks noChangeArrowheads="1"/>
          </p:cNvSpPr>
          <p:nvPr/>
        </p:nvSpPr>
        <p:spPr bwMode="auto">
          <a:xfrm>
            <a:off x="6356351" y="5178425"/>
            <a:ext cx="836613" cy="7938"/>
          </a:xfrm>
          <a:prstGeom prst="rect">
            <a:avLst/>
          </a:prstGeom>
          <a:solidFill>
            <a:srgbClr val="000000"/>
          </a:solidFill>
          <a:ln w="9525">
            <a:noFill/>
            <a:miter lim="800000"/>
            <a:headEnd/>
            <a:tailEnd/>
          </a:ln>
        </p:spPr>
        <p:txBody>
          <a:bodyPr/>
          <a:lstStyle/>
          <a:p>
            <a:endParaRPr lang="en-US"/>
          </a:p>
        </p:txBody>
      </p:sp>
      <p:sp>
        <p:nvSpPr>
          <p:cNvPr id="21572" name="Rectangle 67"/>
          <p:cNvSpPr>
            <a:spLocks noChangeArrowheads="1"/>
          </p:cNvSpPr>
          <p:nvPr/>
        </p:nvSpPr>
        <p:spPr bwMode="auto">
          <a:xfrm>
            <a:off x="7192964" y="5178425"/>
            <a:ext cx="9525" cy="7938"/>
          </a:xfrm>
          <a:prstGeom prst="rect">
            <a:avLst/>
          </a:prstGeom>
          <a:solidFill>
            <a:srgbClr val="000000"/>
          </a:solidFill>
          <a:ln w="9525">
            <a:noFill/>
            <a:miter lim="800000"/>
            <a:headEnd/>
            <a:tailEnd/>
          </a:ln>
        </p:spPr>
        <p:txBody>
          <a:bodyPr/>
          <a:lstStyle/>
          <a:p>
            <a:endParaRPr lang="en-US"/>
          </a:p>
        </p:txBody>
      </p:sp>
      <p:sp>
        <p:nvSpPr>
          <p:cNvPr id="21573" name="Rectangle 68"/>
          <p:cNvSpPr>
            <a:spLocks noChangeArrowheads="1"/>
          </p:cNvSpPr>
          <p:nvPr/>
        </p:nvSpPr>
        <p:spPr bwMode="auto">
          <a:xfrm>
            <a:off x="7202488" y="5178425"/>
            <a:ext cx="836612" cy="7938"/>
          </a:xfrm>
          <a:prstGeom prst="rect">
            <a:avLst/>
          </a:prstGeom>
          <a:solidFill>
            <a:srgbClr val="000000"/>
          </a:solidFill>
          <a:ln w="9525">
            <a:noFill/>
            <a:miter lim="800000"/>
            <a:headEnd/>
            <a:tailEnd/>
          </a:ln>
        </p:spPr>
        <p:txBody>
          <a:bodyPr/>
          <a:lstStyle/>
          <a:p>
            <a:endParaRPr lang="en-US"/>
          </a:p>
        </p:txBody>
      </p:sp>
      <p:sp>
        <p:nvSpPr>
          <p:cNvPr id="21574" name="Rectangle 69"/>
          <p:cNvSpPr>
            <a:spLocks noChangeArrowheads="1"/>
          </p:cNvSpPr>
          <p:nvPr/>
        </p:nvSpPr>
        <p:spPr bwMode="auto">
          <a:xfrm>
            <a:off x="8047038" y="5178425"/>
            <a:ext cx="838200" cy="7938"/>
          </a:xfrm>
          <a:prstGeom prst="rect">
            <a:avLst/>
          </a:prstGeom>
          <a:solidFill>
            <a:srgbClr val="000000"/>
          </a:solidFill>
          <a:ln w="9525">
            <a:noFill/>
            <a:miter lim="800000"/>
            <a:headEnd/>
            <a:tailEnd/>
          </a:ln>
        </p:spPr>
        <p:txBody>
          <a:bodyPr/>
          <a:lstStyle/>
          <a:p>
            <a:endParaRPr lang="en-US"/>
          </a:p>
        </p:txBody>
      </p:sp>
      <p:sp>
        <p:nvSpPr>
          <p:cNvPr id="21575" name="Rectangle 70"/>
          <p:cNvSpPr>
            <a:spLocks noChangeArrowheads="1"/>
          </p:cNvSpPr>
          <p:nvPr/>
        </p:nvSpPr>
        <p:spPr bwMode="auto">
          <a:xfrm>
            <a:off x="8885239" y="5178425"/>
            <a:ext cx="7937" cy="7938"/>
          </a:xfrm>
          <a:prstGeom prst="rect">
            <a:avLst/>
          </a:prstGeom>
          <a:solidFill>
            <a:srgbClr val="000000"/>
          </a:solidFill>
          <a:ln w="9525">
            <a:noFill/>
            <a:miter lim="800000"/>
            <a:headEnd/>
            <a:tailEnd/>
          </a:ln>
        </p:spPr>
        <p:txBody>
          <a:bodyPr/>
          <a:lstStyle/>
          <a:p>
            <a:endParaRPr lang="en-US"/>
          </a:p>
        </p:txBody>
      </p:sp>
      <p:sp>
        <p:nvSpPr>
          <p:cNvPr id="21576" name="Rectangle 71"/>
          <p:cNvSpPr>
            <a:spLocks noChangeArrowheads="1"/>
          </p:cNvSpPr>
          <p:nvPr/>
        </p:nvSpPr>
        <p:spPr bwMode="auto">
          <a:xfrm>
            <a:off x="8893175" y="5178425"/>
            <a:ext cx="833438" cy="7938"/>
          </a:xfrm>
          <a:prstGeom prst="rect">
            <a:avLst/>
          </a:prstGeom>
          <a:solidFill>
            <a:srgbClr val="000000"/>
          </a:solidFill>
          <a:ln w="9525">
            <a:noFill/>
            <a:miter lim="800000"/>
            <a:headEnd/>
            <a:tailEnd/>
          </a:ln>
        </p:spPr>
        <p:txBody>
          <a:bodyPr/>
          <a:lstStyle/>
          <a:p>
            <a:endParaRPr lang="en-US"/>
          </a:p>
        </p:txBody>
      </p:sp>
      <p:sp>
        <p:nvSpPr>
          <p:cNvPr id="21577" name="Rectangle 72"/>
          <p:cNvSpPr>
            <a:spLocks noChangeArrowheads="1"/>
          </p:cNvSpPr>
          <p:nvPr/>
        </p:nvSpPr>
        <p:spPr bwMode="auto">
          <a:xfrm>
            <a:off x="9726613" y="5178425"/>
            <a:ext cx="17462" cy="7938"/>
          </a:xfrm>
          <a:prstGeom prst="rect">
            <a:avLst/>
          </a:prstGeom>
          <a:solidFill>
            <a:srgbClr val="000000"/>
          </a:solidFill>
          <a:ln w="9525">
            <a:noFill/>
            <a:miter lim="800000"/>
            <a:headEnd/>
            <a:tailEnd/>
          </a:ln>
        </p:spPr>
        <p:txBody>
          <a:bodyPr/>
          <a:lstStyle/>
          <a:p>
            <a:endParaRPr lang="en-US"/>
          </a:p>
        </p:txBody>
      </p:sp>
      <p:sp>
        <p:nvSpPr>
          <p:cNvPr id="21578" name="Rectangle 73"/>
          <p:cNvSpPr>
            <a:spLocks noChangeArrowheads="1"/>
          </p:cNvSpPr>
          <p:nvPr/>
        </p:nvSpPr>
        <p:spPr bwMode="auto">
          <a:xfrm>
            <a:off x="6348414" y="5186363"/>
            <a:ext cx="7937" cy="328612"/>
          </a:xfrm>
          <a:prstGeom prst="rect">
            <a:avLst/>
          </a:prstGeom>
          <a:solidFill>
            <a:srgbClr val="000000"/>
          </a:solidFill>
          <a:ln w="9525">
            <a:noFill/>
            <a:miter lim="800000"/>
            <a:headEnd/>
            <a:tailEnd/>
          </a:ln>
        </p:spPr>
        <p:txBody>
          <a:bodyPr/>
          <a:lstStyle/>
          <a:p>
            <a:endParaRPr lang="en-US"/>
          </a:p>
        </p:txBody>
      </p:sp>
      <p:sp>
        <p:nvSpPr>
          <p:cNvPr id="21579" name="Rectangle 74"/>
          <p:cNvSpPr>
            <a:spLocks noChangeArrowheads="1"/>
          </p:cNvSpPr>
          <p:nvPr/>
        </p:nvSpPr>
        <p:spPr bwMode="auto">
          <a:xfrm>
            <a:off x="6348414" y="5514975"/>
            <a:ext cx="7937" cy="7938"/>
          </a:xfrm>
          <a:prstGeom prst="rect">
            <a:avLst/>
          </a:prstGeom>
          <a:solidFill>
            <a:srgbClr val="000000"/>
          </a:solidFill>
          <a:ln w="9525">
            <a:noFill/>
            <a:miter lim="800000"/>
            <a:headEnd/>
            <a:tailEnd/>
          </a:ln>
        </p:spPr>
        <p:txBody>
          <a:bodyPr/>
          <a:lstStyle/>
          <a:p>
            <a:endParaRPr lang="en-US"/>
          </a:p>
        </p:txBody>
      </p:sp>
      <p:sp>
        <p:nvSpPr>
          <p:cNvPr id="21580" name="Rectangle 75"/>
          <p:cNvSpPr>
            <a:spLocks noChangeArrowheads="1"/>
          </p:cNvSpPr>
          <p:nvPr/>
        </p:nvSpPr>
        <p:spPr bwMode="auto">
          <a:xfrm>
            <a:off x="6348414" y="5522914"/>
            <a:ext cx="7937" cy="301625"/>
          </a:xfrm>
          <a:prstGeom prst="rect">
            <a:avLst/>
          </a:prstGeom>
          <a:solidFill>
            <a:srgbClr val="000000"/>
          </a:solidFill>
          <a:ln w="9525">
            <a:noFill/>
            <a:miter lim="800000"/>
            <a:headEnd/>
            <a:tailEnd/>
          </a:ln>
        </p:spPr>
        <p:txBody>
          <a:bodyPr/>
          <a:lstStyle/>
          <a:p>
            <a:endParaRPr lang="en-US"/>
          </a:p>
        </p:txBody>
      </p:sp>
      <p:sp>
        <p:nvSpPr>
          <p:cNvPr id="21581" name="Freeform 76"/>
          <p:cNvSpPr>
            <a:spLocks/>
          </p:cNvSpPr>
          <p:nvPr/>
        </p:nvSpPr>
        <p:spPr bwMode="auto">
          <a:xfrm>
            <a:off x="5591175" y="2911475"/>
            <a:ext cx="3309938" cy="31750"/>
          </a:xfrm>
          <a:custGeom>
            <a:avLst/>
            <a:gdLst>
              <a:gd name="T0" fmla="*/ 2147483647 w 2085"/>
              <a:gd name="T1" fmla="*/ 2147483647 h 20"/>
              <a:gd name="T2" fmla="*/ 2147483647 w 2085"/>
              <a:gd name="T3" fmla="*/ 2147483647 h 20"/>
              <a:gd name="T4" fmla="*/ 2147483647 w 2085"/>
              <a:gd name="T5" fmla="*/ 2147483647 h 20"/>
              <a:gd name="T6" fmla="*/ 2147483647 w 2085"/>
              <a:gd name="T7" fmla="*/ 2147483647 h 20"/>
              <a:gd name="T8" fmla="*/ 2147483647 w 2085"/>
              <a:gd name="T9" fmla="*/ 2147483647 h 20"/>
              <a:gd name="T10" fmla="*/ 2147483647 w 2085"/>
              <a:gd name="T11" fmla="*/ 2147483647 h 20"/>
              <a:gd name="T12" fmla="*/ 2147483647 w 2085"/>
              <a:gd name="T13" fmla="*/ 0 h 20"/>
              <a:gd name="T14" fmla="*/ 2147483647 w 2085"/>
              <a:gd name="T15" fmla="*/ 0 h 20"/>
              <a:gd name="T16" fmla="*/ 2147483647 w 2085"/>
              <a:gd name="T17" fmla="*/ 2147483647 h 20"/>
              <a:gd name="T18" fmla="*/ 0 w 2085"/>
              <a:gd name="T19" fmla="*/ 2147483647 h 20"/>
              <a:gd name="T20" fmla="*/ 0 w 2085"/>
              <a:gd name="T21" fmla="*/ 2147483647 h 20"/>
              <a:gd name="T22" fmla="*/ 2147483647 w 2085"/>
              <a:gd name="T23" fmla="*/ 2147483647 h 20"/>
              <a:gd name="T24" fmla="*/ 2147483647 w 2085"/>
              <a:gd name="T25" fmla="*/ 2147483647 h 20"/>
              <a:gd name="T26" fmla="*/ 2147483647 w 2085"/>
              <a:gd name="T27" fmla="*/ 2147483647 h 20"/>
              <a:gd name="T28" fmla="*/ 2147483647 w 2085"/>
              <a:gd name="T29" fmla="*/ 2147483647 h 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85"/>
              <a:gd name="T46" fmla="*/ 0 h 20"/>
              <a:gd name="T47" fmla="*/ 2085 w 2085"/>
              <a:gd name="T48" fmla="*/ 20 h 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85" h="20">
                <a:moveTo>
                  <a:pt x="2075" y="20"/>
                </a:moveTo>
                <a:lnTo>
                  <a:pt x="2079" y="20"/>
                </a:lnTo>
                <a:lnTo>
                  <a:pt x="2082" y="17"/>
                </a:lnTo>
                <a:lnTo>
                  <a:pt x="2085" y="13"/>
                </a:lnTo>
                <a:lnTo>
                  <a:pt x="2085" y="7"/>
                </a:lnTo>
                <a:lnTo>
                  <a:pt x="2082" y="3"/>
                </a:lnTo>
                <a:lnTo>
                  <a:pt x="2079" y="0"/>
                </a:lnTo>
                <a:lnTo>
                  <a:pt x="7" y="0"/>
                </a:lnTo>
                <a:lnTo>
                  <a:pt x="4" y="3"/>
                </a:lnTo>
                <a:lnTo>
                  <a:pt x="0" y="7"/>
                </a:lnTo>
                <a:lnTo>
                  <a:pt x="0" y="13"/>
                </a:lnTo>
                <a:lnTo>
                  <a:pt x="4" y="17"/>
                </a:lnTo>
                <a:lnTo>
                  <a:pt x="7" y="20"/>
                </a:lnTo>
                <a:lnTo>
                  <a:pt x="10" y="20"/>
                </a:lnTo>
                <a:lnTo>
                  <a:pt x="2075" y="20"/>
                </a:lnTo>
                <a:close/>
              </a:path>
            </a:pathLst>
          </a:custGeom>
          <a:solidFill>
            <a:srgbClr val="000000"/>
          </a:solidFill>
          <a:ln w="9525">
            <a:noFill/>
            <a:round/>
            <a:headEnd/>
            <a:tailEnd/>
          </a:ln>
        </p:spPr>
        <p:txBody>
          <a:bodyPr/>
          <a:lstStyle/>
          <a:p>
            <a:endParaRPr lang="en-US"/>
          </a:p>
        </p:txBody>
      </p:sp>
      <p:sp>
        <p:nvSpPr>
          <p:cNvPr id="21582" name="Oval 77"/>
          <p:cNvSpPr>
            <a:spLocks noChangeArrowheads="1"/>
          </p:cNvSpPr>
          <p:nvPr/>
        </p:nvSpPr>
        <p:spPr bwMode="auto">
          <a:xfrm>
            <a:off x="5897563" y="2878138"/>
            <a:ext cx="101600" cy="101600"/>
          </a:xfrm>
          <a:prstGeom prst="ellipse">
            <a:avLst/>
          </a:prstGeom>
          <a:solidFill>
            <a:srgbClr val="000000"/>
          </a:solidFill>
          <a:ln w="9525">
            <a:noFill/>
            <a:round/>
            <a:headEnd/>
            <a:tailEnd/>
          </a:ln>
        </p:spPr>
        <p:txBody>
          <a:bodyPr/>
          <a:lstStyle/>
          <a:p>
            <a:endParaRPr lang="en-US"/>
          </a:p>
        </p:txBody>
      </p:sp>
      <p:sp>
        <p:nvSpPr>
          <p:cNvPr id="21583" name="Freeform 78"/>
          <p:cNvSpPr>
            <a:spLocks/>
          </p:cNvSpPr>
          <p:nvPr/>
        </p:nvSpPr>
        <p:spPr bwMode="auto">
          <a:xfrm>
            <a:off x="5881688" y="2862263"/>
            <a:ext cx="127000" cy="127000"/>
          </a:xfrm>
          <a:custGeom>
            <a:avLst/>
            <a:gdLst>
              <a:gd name="T0" fmla="*/ 2147483647 w 80"/>
              <a:gd name="T1" fmla="*/ 2147483647 h 80"/>
              <a:gd name="T2" fmla="*/ 2147483647 w 80"/>
              <a:gd name="T3" fmla="*/ 2147483647 h 80"/>
              <a:gd name="T4" fmla="*/ 2147483647 w 80"/>
              <a:gd name="T5" fmla="*/ 2147483647 h 80"/>
              <a:gd name="T6" fmla="*/ 2147483647 w 80"/>
              <a:gd name="T7" fmla="*/ 2147483647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2147483647 w 80"/>
              <a:gd name="T17" fmla="*/ 2147483647 h 80"/>
              <a:gd name="T18" fmla="*/ 2147483647 w 80"/>
              <a:gd name="T19" fmla="*/ 2147483647 h 80"/>
              <a:gd name="T20" fmla="*/ 2147483647 w 80"/>
              <a:gd name="T21" fmla="*/ 2147483647 h 80"/>
              <a:gd name="T22" fmla="*/ 2147483647 w 80"/>
              <a:gd name="T23" fmla="*/ 2147483647 h 80"/>
              <a:gd name="T24" fmla="*/ 2147483647 w 80"/>
              <a:gd name="T25" fmla="*/ 2147483647 h 80"/>
              <a:gd name="T26" fmla="*/ 2147483647 w 80"/>
              <a:gd name="T27" fmla="*/ 2147483647 h 80"/>
              <a:gd name="T28" fmla="*/ 2147483647 w 80"/>
              <a:gd name="T29" fmla="*/ 2147483647 h 80"/>
              <a:gd name="T30" fmla="*/ 2147483647 w 80"/>
              <a:gd name="T31" fmla="*/ 2147483647 h 80"/>
              <a:gd name="T32" fmla="*/ 2147483647 w 80"/>
              <a:gd name="T33" fmla="*/ 2147483647 h 80"/>
              <a:gd name="T34" fmla="*/ 2147483647 w 80"/>
              <a:gd name="T35" fmla="*/ 2147483647 h 80"/>
              <a:gd name="T36" fmla="*/ 2147483647 w 80"/>
              <a:gd name="T37" fmla="*/ 2147483647 h 80"/>
              <a:gd name="T38" fmla="*/ 2147483647 w 80"/>
              <a:gd name="T39" fmla="*/ 2147483647 h 80"/>
              <a:gd name="T40" fmla="*/ 2147483647 w 80"/>
              <a:gd name="T41" fmla="*/ 2147483647 h 80"/>
              <a:gd name="T42" fmla="*/ 2147483647 w 80"/>
              <a:gd name="T43" fmla="*/ 0 h 80"/>
              <a:gd name="T44" fmla="*/ 2147483647 w 80"/>
              <a:gd name="T45" fmla="*/ 2147483647 h 80"/>
              <a:gd name="T46" fmla="*/ 2147483647 w 80"/>
              <a:gd name="T47" fmla="*/ 2147483647 h 80"/>
              <a:gd name="T48" fmla="*/ 2147483647 w 80"/>
              <a:gd name="T49" fmla="*/ 2147483647 h 80"/>
              <a:gd name="T50" fmla="*/ 2147483647 w 80"/>
              <a:gd name="T51" fmla="*/ 2147483647 h 80"/>
              <a:gd name="T52" fmla="*/ 2147483647 w 80"/>
              <a:gd name="T53" fmla="*/ 2147483647 h 80"/>
              <a:gd name="T54" fmla="*/ 2147483647 w 80"/>
              <a:gd name="T55" fmla="*/ 2147483647 h 80"/>
              <a:gd name="T56" fmla="*/ 2147483647 w 80"/>
              <a:gd name="T57" fmla="*/ 2147483647 h 80"/>
              <a:gd name="T58" fmla="*/ 2147483647 w 80"/>
              <a:gd name="T59" fmla="*/ 2147483647 h 80"/>
              <a:gd name="T60" fmla="*/ 2147483647 w 80"/>
              <a:gd name="T61" fmla="*/ 2147483647 h 80"/>
              <a:gd name="T62" fmla="*/ 2147483647 w 80"/>
              <a:gd name="T63" fmla="*/ 2147483647 h 80"/>
              <a:gd name="T64" fmla="*/ 2147483647 w 80"/>
              <a:gd name="T65" fmla="*/ 2147483647 h 80"/>
              <a:gd name="T66" fmla="*/ 2147483647 w 80"/>
              <a:gd name="T67" fmla="*/ 2147483647 h 80"/>
              <a:gd name="T68" fmla="*/ 2147483647 w 80"/>
              <a:gd name="T69" fmla="*/ 2147483647 h 80"/>
              <a:gd name="T70" fmla="*/ 2147483647 w 80"/>
              <a:gd name="T71" fmla="*/ 2147483647 h 80"/>
              <a:gd name="T72" fmla="*/ 2147483647 w 80"/>
              <a:gd name="T73" fmla="*/ 2147483647 h 80"/>
              <a:gd name="T74" fmla="*/ 2147483647 w 80"/>
              <a:gd name="T75" fmla="*/ 2147483647 h 80"/>
              <a:gd name="T76" fmla="*/ 2147483647 w 80"/>
              <a:gd name="T77" fmla="*/ 2147483647 h 80"/>
              <a:gd name="T78" fmla="*/ 2147483647 w 80"/>
              <a:gd name="T79" fmla="*/ 2147483647 h 80"/>
              <a:gd name="T80" fmla="*/ 2147483647 w 80"/>
              <a:gd name="T81" fmla="*/ 2147483647 h 80"/>
              <a:gd name="T82" fmla="*/ 2147483647 w 80"/>
              <a:gd name="T83" fmla="*/ 2147483647 h 80"/>
              <a:gd name="T84" fmla="*/ 2147483647 w 80"/>
              <a:gd name="T85" fmla="*/ 2147483647 h 80"/>
              <a:gd name="T86" fmla="*/ 2147483647 w 80"/>
              <a:gd name="T87" fmla="*/ 2147483647 h 80"/>
              <a:gd name="T88" fmla="*/ 2147483647 w 80"/>
              <a:gd name="T89" fmla="*/ 2147483647 h 80"/>
              <a:gd name="T90" fmla="*/ 2147483647 w 80"/>
              <a:gd name="T91" fmla="*/ 2147483647 h 80"/>
              <a:gd name="T92" fmla="*/ 2147483647 w 80"/>
              <a:gd name="T93" fmla="*/ 2147483647 h 80"/>
              <a:gd name="T94" fmla="*/ 2147483647 w 80"/>
              <a:gd name="T95" fmla="*/ 2147483647 h 80"/>
              <a:gd name="T96" fmla="*/ 2147483647 w 80"/>
              <a:gd name="T97" fmla="*/ 2147483647 h 80"/>
              <a:gd name="T98" fmla="*/ 2147483647 w 80"/>
              <a:gd name="T99" fmla="*/ 2147483647 h 80"/>
              <a:gd name="T100" fmla="*/ 2147483647 w 80"/>
              <a:gd name="T101" fmla="*/ 2147483647 h 80"/>
              <a:gd name="T102" fmla="*/ 2147483647 w 80"/>
              <a:gd name="T103" fmla="*/ 2147483647 h 80"/>
              <a:gd name="T104" fmla="*/ 2147483647 w 80"/>
              <a:gd name="T105" fmla="*/ 2147483647 h 80"/>
              <a:gd name="T106" fmla="*/ 2147483647 w 80"/>
              <a:gd name="T107" fmla="*/ 2147483647 h 80"/>
              <a:gd name="T108" fmla="*/ 2147483647 w 80"/>
              <a:gd name="T109" fmla="*/ 2147483647 h 80"/>
              <a:gd name="T110" fmla="*/ 2147483647 w 80"/>
              <a:gd name="T111" fmla="*/ 2147483647 h 80"/>
              <a:gd name="T112" fmla="*/ 2147483647 w 80"/>
              <a:gd name="T113" fmla="*/ 2147483647 h 80"/>
              <a:gd name="T114" fmla="*/ 0 w 80"/>
              <a:gd name="T115" fmla="*/ 2147483647 h 8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0"/>
              <a:gd name="T175" fmla="*/ 0 h 80"/>
              <a:gd name="T176" fmla="*/ 80 w 80"/>
              <a:gd name="T177" fmla="*/ 80 h 8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0" h="80">
                <a:moveTo>
                  <a:pt x="0" y="41"/>
                </a:moveTo>
                <a:lnTo>
                  <a:pt x="0" y="52"/>
                </a:lnTo>
                <a:lnTo>
                  <a:pt x="1" y="54"/>
                </a:lnTo>
                <a:lnTo>
                  <a:pt x="5" y="61"/>
                </a:lnTo>
                <a:lnTo>
                  <a:pt x="6" y="61"/>
                </a:lnTo>
                <a:lnTo>
                  <a:pt x="3" y="59"/>
                </a:lnTo>
                <a:lnTo>
                  <a:pt x="5" y="61"/>
                </a:lnTo>
                <a:lnTo>
                  <a:pt x="8" y="66"/>
                </a:lnTo>
                <a:lnTo>
                  <a:pt x="13" y="69"/>
                </a:lnTo>
                <a:lnTo>
                  <a:pt x="8" y="64"/>
                </a:lnTo>
                <a:lnTo>
                  <a:pt x="11" y="69"/>
                </a:lnTo>
                <a:lnTo>
                  <a:pt x="16" y="72"/>
                </a:lnTo>
                <a:lnTo>
                  <a:pt x="11" y="67"/>
                </a:lnTo>
                <a:lnTo>
                  <a:pt x="14" y="72"/>
                </a:lnTo>
                <a:lnTo>
                  <a:pt x="19" y="75"/>
                </a:lnTo>
                <a:lnTo>
                  <a:pt x="21" y="77"/>
                </a:lnTo>
                <a:lnTo>
                  <a:pt x="19" y="74"/>
                </a:lnTo>
                <a:lnTo>
                  <a:pt x="19" y="75"/>
                </a:lnTo>
                <a:lnTo>
                  <a:pt x="26" y="79"/>
                </a:lnTo>
                <a:lnTo>
                  <a:pt x="28" y="80"/>
                </a:lnTo>
                <a:lnTo>
                  <a:pt x="36" y="80"/>
                </a:lnTo>
                <a:lnTo>
                  <a:pt x="34" y="79"/>
                </a:lnTo>
                <a:lnTo>
                  <a:pt x="51" y="72"/>
                </a:lnTo>
                <a:lnTo>
                  <a:pt x="47" y="77"/>
                </a:lnTo>
                <a:lnTo>
                  <a:pt x="52" y="80"/>
                </a:lnTo>
                <a:lnTo>
                  <a:pt x="54" y="79"/>
                </a:lnTo>
                <a:lnTo>
                  <a:pt x="60" y="75"/>
                </a:lnTo>
                <a:lnTo>
                  <a:pt x="60" y="74"/>
                </a:lnTo>
                <a:lnTo>
                  <a:pt x="59" y="77"/>
                </a:lnTo>
                <a:lnTo>
                  <a:pt x="60" y="75"/>
                </a:lnTo>
                <a:lnTo>
                  <a:pt x="65" y="72"/>
                </a:lnTo>
                <a:lnTo>
                  <a:pt x="69" y="67"/>
                </a:lnTo>
                <a:lnTo>
                  <a:pt x="64" y="72"/>
                </a:lnTo>
                <a:lnTo>
                  <a:pt x="69" y="69"/>
                </a:lnTo>
                <a:lnTo>
                  <a:pt x="72" y="64"/>
                </a:lnTo>
                <a:lnTo>
                  <a:pt x="67" y="69"/>
                </a:lnTo>
                <a:lnTo>
                  <a:pt x="72" y="66"/>
                </a:lnTo>
                <a:lnTo>
                  <a:pt x="75" y="61"/>
                </a:lnTo>
                <a:lnTo>
                  <a:pt x="77" y="59"/>
                </a:lnTo>
                <a:lnTo>
                  <a:pt x="74" y="61"/>
                </a:lnTo>
                <a:lnTo>
                  <a:pt x="75" y="61"/>
                </a:lnTo>
                <a:lnTo>
                  <a:pt x="79" y="54"/>
                </a:lnTo>
                <a:lnTo>
                  <a:pt x="80" y="52"/>
                </a:lnTo>
                <a:lnTo>
                  <a:pt x="77" y="48"/>
                </a:lnTo>
                <a:lnTo>
                  <a:pt x="72" y="51"/>
                </a:lnTo>
                <a:lnTo>
                  <a:pt x="79" y="34"/>
                </a:lnTo>
                <a:lnTo>
                  <a:pt x="80" y="36"/>
                </a:lnTo>
                <a:lnTo>
                  <a:pt x="80" y="28"/>
                </a:lnTo>
                <a:lnTo>
                  <a:pt x="79" y="26"/>
                </a:lnTo>
                <a:lnTo>
                  <a:pt x="75" y="20"/>
                </a:lnTo>
                <a:lnTo>
                  <a:pt x="74" y="20"/>
                </a:lnTo>
                <a:lnTo>
                  <a:pt x="77" y="21"/>
                </a:lnTo>
                <a:lnTo>
                  <a:pt x="75" y="20"/>
                </a:lnTo>
                <a:lnTo>
                  <a:pt x="72" y="15"/>
                </a:lnTo>
                <a:lnTo>
                  <a:pt x="67" y="11"/>
                </a:lnTo>
                <a:lnTo>
                  <a:pt x="72" y="16"/>
                </a:lnTo>
                <a:lnTo>
                  <a:pt x="69" y="11"/>
                </a:lnTo>
                <a:lnTo>
                  <a:pt x="64" y="8"/>
                </a:lnTo>
                <a:lnTo>
                  <a:pt x="69" y="13"/>
                </a:lnTo>
                <a:lnTo>
                  <a:pt x="65" y="8"/>
                </a:lnTo>
                <a:lnTo>
                  <a:pt x="60" y="5"/>
                </a:lnTo>
                <a:lnTo>
                  <a:pt x="59" y="3"/>
                </a:lnTo>
                <a:lnTo>
                  <a:pt x="60" y="6"/>
                </a:lnTo>
                <a:lnTo>
                  <a:pt x="60" y="5"/>
                </a:lnTo>
                <a:lnTo>
                  <a:pt x="54" y="2"/>
                </a:lnTo>
                <a:lnTo>
                  <a:pt x="52" y="0"/>
                </a:lnTo>
                <a:lnTo>
                  <a:pt x="28" y="0"/>
                </a:lnTo>
                <a:lnTo>
                  <a:pt x="26" y="2"/>
                </a:lnTo>
                <a:lnTo>
                  <a:pt x="19" y="5"/>
                </a:lnTo>
                <a:lnTo>
                  <a:pt x="19" y="6"/>
                </a:lnTo>
                <a:lnTo>
                  <a:pt x="21" y="3"/>
                </a:lnTo>
                <a:lnTo>
                  <a:pt x="19" y="5"/>
                </a:lnTo>
                <a:lnTo>
                  <a:pt x="14" y="8"/>
                </a:lnTo>
                <a:lnTo>
                  <a:pt x="11" y="13"/>
                </a:lnTo>
                <a:lnTo>
                  <a:pt x="16" y="8"/>
                </a:lnTo>
                <a:lnTo>
                  <a:pt x="11" y="11"/>
                </a:lnTo>
                <a:lnTo>
                  <a:pt x="8" y="16"/>
                </a:lnTo>
                <a:lnTo>
                  <a:pt x="13" y="11"/>
                </a:lnTo>
                <a:lnTo>
                  <a:pt x="8" y="15"/>
                </a:lnTo>
                <a:lnTo>
                  <a:pt x="5" y="20"/>
                </a:lnTo>
                <a:lnTo>
                  <a:pt x="3" y="21"/>
                </a:lnTo>
                <a:lnTo>
                  <a:pt x="6" y="20"/>
                </a:lnTo>
                <a:lnTo>
                  <a:pt x="5" y="20"/>
                </a:lnTo>
                <a:lnTo>
                  <a:pt x="1" y="26"/>
                </a:lnTo>
                <a:lnTo>
                  <a:pt x="0" y="28"/>
                </a:lnTo>
                <a:lnTo>
                  <a:pt x="0" y="41"/>
                </a:lnTo>
                <a:lnTo>
                  <a:pt x="19" y="41"/>
                </a:lnTo>
                <a:lnTo>
                  <a:pt x="19" y="34"/>
                </a:lnTo>
                <a:lnTo>
                  <a:pt x="21" y="33"/>
                </a:lnTo>
                <a:lnTo>
                  <a:pt x="18" y="33"/>
                </a:lnTo>
                <a:lnTo>
                  <a:pt x="19" y="33"/>
                </a:lnTo>
                <a:lnTo>
                  <a:pt x="23" y="28"/>
                </a:lnTo>
                <a:lnTo>
                  <a:pt x="24" y="26"/>
                </a:lnTo>
                <a:lnTo>
                  <a:pt x="21" y="28"/>
                </a:lnTo>
                <a:lnTo>
                  <a:pt x="19" y="31"/>
                </a:lnTo>
                <a:lnTo>
                  <a:pt x="28" y="23"/>
                </a:lnTo>
                <a:lnTo>
                  <a:pt x="24" y="25"/>
                </a:lnTo>
                <a:lnTo>
                  <a:pt x="23" y="28"/>
                </a:lnTo>
                <a:lnTo>
                  <a:pt x="31" y="20"/>
                </a:lnTo>
                <a:lnTo>
                  <a:pt x="28" y="21"/>
                </a:lnTo>
                <a:lnTo>
                  <a:pt x="26" y="25"/>
                </a:lnTo>
                <a:lnTo>
                  <a:pt x="28" y="23"/>
                </a:lnTo>
                <a:lnTo>
                  <a:pt x="33" y="20"/>
                </a:lnTo>
                <a:lnTo>
                  <a:pt x="33" y="18"/>
                </a:lnTo>
                <a:lnTo>
                  <a:pt x="33" y="21"/>
                </a:lnTo>
                <a:lnTo>
                  <a:pt x="34" y="20"/>
                </a:lnTo>
                <a:lnTo>
                  <a:pt x="41" y="20"/>
                </a:lnTo>
                <a:lnTo>
                  <a:pt x="46" y="20"/>
                </a:lnTo>
                <a:lnTo>
                  <a:pt x="47" y="21"/>
                </a:lnTo>
                <a:lnTo>
                  <a:pt x="47" y="18"/>
                </a:lnTo>
                <a:lnTo>
                  <a:pt x="47" y="20"/>
                </a:lnTo>
                <a:lnTo>
                  <a:pt x="52" y="23"/>
                </a:lnTo>
                <a:lnTo>
                  <a:pt x="54" y="25"/>
                </a:lnTo>
                <a:lnTo>
                  <a:pt x="52" y="21"/>
                </a:lnTo>
                <a:lnTo>
                  <a:pt x="49" y="20"/>
                </a:lnTo>
                <a:lnTo>
                  <a:pt x="57" y="28"/>
                </a:lnTo>
                <a:lnTo>
                  <a:pt x="56" y="25"/>
                </a:lnTo>
                <a:lnTo>
                  <a:pt x="52" y="23"/>
                </a:lnTo>
                <a:lnTo>
                  <a:pt x="60" y="31"/>
                </a:lnTo>
                <a:lnTo>
                  <a:pt x="59" y="28"/>
                </a:lnTo>
                <a:lnTo>
                  <a:pt x="56" y="26"/>
                </a:lnTo>
                <a:lnTo>
                  <a:pt x="57" y="28"/>
                </a:lnTo>
                <a:lnTo>
                  <a:pt x="60" y="33"/>
                </a:lnTo>
                <a:lnTo>
                  <a:pt x="62" y="33"/>
                </a:lnTo>
                <a:lnTo>
                  <a:pt x="59" y="33"/>
                </a:lnTo>
                <a:lnTo>
                  <a:pt x="60" y="34"/>
                </a:lnTo>
                <a:lnTo>
                  <a:pt x="60" y="43"/>
                </a:lnTo>
                <a:lnTo>
                  <a:pt x="65" y="48"/>
                </a:lnTo>
                <a:lnTo>
                  <a:pt x="72" y="31"/>
                </a:lnTo>
                <a:lnTo>
                  <a:pt x="64" y="34"/>
                </a:lnTo>
                <a:lnTo>
                  <a:pt x="60" y="46"/>
                </a:lnTo>
                <a:lnTo>
                  <a:pt x="59" y="48"/>
                </a:lnTo>
                <a:lnTo>
                  <a:pt x="62" y="48"/>
                </a:lnTo>
                <a:lnTo>
                  <a:pt x="60" y="48"/>
                </a:lnTo>
                <a:lnTo>
                  <a:pt x="57" y="52"/>
                </a:lnTo>
                <a:lnTo>
                  <a:pt x="56" y="54"/>
                </a:lnTo>
                <a:lnTo>
                  <a:pt x="59" y="52"/>
                </a:lnTo>
                <a:lnTo>
                  <a:pt x="60" y="49"/>
                </a:lnTo>
                <a:lnTo>
                  <a:pt x="52" y="57"/>
                </a:lnTo>
                <a:lnTo>
                  <a:pt x="56" y="56"/>
                </a:lnTo>
                <a:lnTo>
                  <a:pt x="57" y="52"/>
                </a:lnTo>
                <a:lnTo>
                  <a:pt x="49" y="61"/>
                </a:lnTo>
                <a:lnTo>
                  <a:pt x="52" y="59"/>
                </a:lnTo>
                <a:lnTo>
                  <a:pt x="54" y="56"/>
                </a:lnTo>
                <a:lnTo>
                  <a:pt x="52" y="57"/>
                </a:lnTo>
                <a:lnTo>
                  <a:pt x="47" y="61"/>
                </a:lnTo>
                <a:lnTo>
                  <a:pt x="47" y="62"/>
                </a:lnTo>
                <a:lnTo>
                  <a:pt x="47" y="59"/>
                </a:lnTo>
                <a:lnTo>
                  <a:pt x="46" y="61"/>
                </a:lnTo>
                <a:lnTo>
                  <a:pt x="34" y="64"/>
                </a:lnTo>
                <a:lnTo>
                  <a:pt x="31" y="72"/>
                </a:lnTo>
                <a:lnTo>
                  <a:pt x="47" y="66"/>
                </a:lnTo>
                <a:lnTo>
                  <a:pt x="42" y="61"/>
                </a:lnTo>
                <a:lnTo>
                  <a:pt x="34" y="61"/>
                </a:lnTo>
                <a:lnTo>
                  <a:pt x="33" y="59"/>
                </a:lnTo>
                <a:lnTo>
                  <a:pt x="33" y="62"/>
                </a:lnTo>
                <a:lnTo>
                  <a:pt x="33" y="61"/>
                </a:lnTo>
                <a:lnTo>
                  <a:pt x="28" y="57"/>
                </a:lnTo>
                <a:lnTo>
                  <a:pt x="26" y="56"/>
                </a:lnTo>
                <a:lnTo>
                  <a:pt x="28" y="59"/>
                </a:lnTo>
                <a:lnTo>
                  <a:pt x="31" y="61"/>
                </a:lnTo>
                <a:lnTo>
                  <a:pt x="23" y="52"/>
                </a:lnTo>
                <a:lnTo>
                  <a:pt x="24" y="56"/>
                </a:lnTo>
                <a:lnTo>
                  <a:pt x="28" y="57"/>
                </a:lnTo>
                <a:lnTo>
                  <a:pt x="19" y="49"/>
                </a:lnTo>
                <a:lnTo>
                  <a:pt x="21" y="52"/>
                </a:lnTo>
                <a:lnTo>
                  <a:pt x="24" y="54"/>
                </a:lnTo>
                <a:lnTo>
                  <a:pt x="23" y="52"/>
                </a:lnTo>
                <a:lnTo>
                  <a:pt x="19" y="48"/>
                </a:lnTo>
                <a:lnTo>
                  <a:pt x="18" y="48"/>
                </a:lnTo>
                <a:lnTo>
                  <a:pt x="21" y="48"/>
                </a:lnTo>
                <a:lnTo>
                  <a:pt x="19" y="46"/>
                </a:lnTo>
                <a:lnTo>
                  <a:pt x="19" y="41"/>
                </a:lnTo>
                <a:lnTo>
                  <a:pt x="0" y="41"/>
                </a:lnTo>
                <a:close/>
              </a:path>
            </a:pathLst>
          </a:custGeom>
          <a:solidFill>
            <a:srgbClr val="000000"/>
          </a:solidFill>
          <a:ln w="9525">
            <a:noFill/>
            <a:round/>
            <a:headEnd/>
            <a:tailEnd/>
          </a:ln>
        </p:spPr>
        <p:txBody>
          <a:bodyPr/>
          <a:lstStyle/>
          <a:p>
            <a:endParaRPr lang="en-US"/>
          </a:p>
        </p:txBody>
      </p:sp>
      <p:sp>
        <p:nvSpPr>
          <p:cNvPr id="21584" name="Oval 79"/>
          <p:cNvSpPr>
            <a:spLocks noChangeArrowheads="1"/>
          </p:cNvSpPr>
          <p:nvPr/>
        </p:nvSpPr>
        <p:spPr bwMode="auto">
          <a:xfrm>
            <a:off x="6856413" y="2862263"/>
            <a:ext cx="100012" cy="101600"/>
          </a:xfrm>
          <a:prstGeom prst="ellipse">
            <a:avLst/>
          </a:prstGeom>
          <a:solidFill>
            <a:srgbClr val="000000"/>
          </a:solidFill>
          <a:ln w="9525">
            <a:noFill/>
            <a:round/>
            <a:headEnd/>
            <a:tailEnd/>
          </a:ln>
        </p:spPr>
        <p:txBody>
          <a:bodyPr/>
          <a:lstStyle/>
          <a:p>
            <a:endParaRPr lang="en-US"/>
          </a:p>
        </p:txBody>
      </p:sp>
      <p:sp>
        <p:nvSpPr>
          <p:cNvPr id="21585" name="Freeform 80"/>
          <p:cNvSpPr>
            <a:spLocks/>
          </p:cNvSpPr>
          <p:nvPr/>
        </p:nvSpPr>
        <p:spPr bwMode="auto">
          <a:xfrm>
            <a:off x="6840538" y="2846389"/>
            <a:ext cx="125412" cy="128587"/>
          </a:xfrm>
          <a:custGeom>
            <a:avLst/>
            <a:gdLst>
              <a:gd name="T0" fmla="*/ 2147483647 w 79"/>
              <a:gd name="T1" fmla="*/ 2147483647 h 81"/>
              <a:gd name="T2" fmla="*/ 2147483647 w 79"/>
              <a:gd name="T3" fmla="*/ 2147483647 h 81"/>
              <a:gd name="T4" fmla="*/ 2147483647 w 79"/>
              <a:gd name="T5" fmla="*/ 2147483647 h 81"/>
              <a:gd name="T6" fmla="*/ 2147483647 w 79"/>
              <a:gd name="T7" fmla="*/ 2147483647 h 81"/>
              <a:gd name="T8" fmla="*/ 2147483647 w 79"/>
              <a:gd name="T9" fmla="*/ 2147483647 h 81"/>
              <a:gd name="T10" fmla="*/ 2147483647 w 79"/>
              <a:gd name="T11" fmla="*/ 2147483647 h 81"/>
              <a:gd name="T12" fmla="*/ 2147483647 w 79"/>
              <a:gd name="T13" fmla="*/ 2147483647 h 81"/>
              <a:gd name="T14" fmla="*/ 2147483647 w 79"/>
              <a:gd name="T15" fmla="*/ 2147483647 h 81"/>
              <a:gd name="T16" fmla="*/ 2147483647 w 79"/>
              <a:gd name="T17" fmla="*/ 2147483647 h 81"/>
              <a:gd name="T18" fmla="*/ 2147483647 w 79"/>
              <a:gd name="T19" fmla="*/ 2147483647 h 81"/>
              <a:gd name="T20" fmla="*/ 2147483647 w 79"/>
              <a:gd name="T21" fmla="*/ 2147483647 h 81"/>
              <a:gd name="T22" fmla="*/ 2147483647 w 79"/>
              <a:gd name="T23" fmla="*/ 2147483647 h 81"/>
              <a:gd name="T24" fmla="*/ 2147483647 w 79"/>
              <a:gd name="T25" fmla="*/ 2147483647 h 81"/>
              <a:gd name="T26" fmla="*/ 2147483647 w 79"/>
              <a:gd name="T27" fmla="*/ 2147483647 h 81"/>
              <a:gd name="T28" fmla="*/ 2147483647 w 79"/>
              <a:gd name="T29" fmla="*/ 2147483647 h 81"/>
              <a:gd name="T30" fmla="*/ 2147483647 w 79"/>
              <a:gd name="T31" fmla="*/ 2147483647 h 81"/>
              <a:gd name="T32" fmla="*/ 2147483647 w 79"/>
              <a:gd name="T33" fmla="*/ 2147483647 h 81"/>
              <a:gd name="T34" fmla="*/ 2147483647 w 79"/>
              <a:gd name="T35" fmla="*/ 2147483647 h 81"/>
              <a:gd name="T36" fmla="*/ 2147483647 w 79"/>
              <a:gd name="T37" fmla="*/ 2147483647 h 81"/>
              <a:gd name="T38" fmla="*/ 2147483647 w 79"/>
              <a:gd name="T39" fmla="*/ 2147483647 h 81"/>
              <a:gd name="T40" fmla="*/ 2147483647 w 79"/>
              <a:gd name="T41" fmla="*/ 2147483647 h 81"/>
              <a:gd name="T42" fmla="*/ 2147483647 w 79"/>
              <a:gd name="T43" fmla="*/ 2147483647 h 81"/>
              <a:gd name="T44" fmla="*/ 2147483647 w 79"/>
              <a:gd name="T45" fmla="*/ 2147483647 h 81"/>
              <a:gd name="T46" fmla="*/ 2147483647 w 79"/>
              <a:gd name="T47" fmla="*/ 2147483647 h 81"/>
              <a:gd name="T48" fmla="*/ 0 w 79"/>
              <a:gd name="T49" fmla="*/ 2147483647 h 81"/>
              <a:gd name="T50" fmla="*/ 2147483647 w 79"/>
              <a:gd name="T51" fmla="*/ 2147483647 h 81"/>
              <a:gd name="T52" fmla="*/ 2147483647 w 79"/>
              <a:gd name="T53" fmla="*/ 2147483647 h 81"/>
              <a:gd name="T54" fmla="*/ 2147483647 w 79"/>
              <a:gd name="T55" fmla="*/ 2147483647 h 81"/>
              <a:gd name="T56" fmla="*/ 2147483647 w 79"/>
              <a:gd name="T57" fmla="*/ 2147483647 h 81"/>
              <a:gd name="T58" fmla="*/ 2147483647 w 79"/>
              <a:gd name="T59" fmla="*/ 2147483647 h 81"/>
              <a:gd name="T60" fmla="*/ 2147483647 w 79"/>
              <a:gd name="T61" fmla="*/ 2147483647 h 81"/>
              <a:gd name="T62" fmla="*/ 2147483647 w 79"/>
              <a:gd name="T63" fmla="*/ 2147483647 h 81"/>
              <a:gd name="T64" fmla="*/ 2147483647 w 79"/>
              <a:gd name="T65" fmla="*/ 2147483647 h 81"/>
              <a:gd name="T66" fmla="*/ 2147483647 w 79"/>
              <a:gd name="T67" fmla="*/ 2147483647 h 81"/>
              <a:gd name="T68" fmla="*/ 2147483647 w 79"/>
              <a:gd name="T69" fmla="*/ 2147483647 h 81"/>
              <a:gd name="T70" fmla="*/ 2147483647 w 79"/>
              <a:gd name="T71" fmla="*/ 2147483647 h 81"/>
              <a:gd name="T72" fmla="*/ 2147483647 w 79"/>
              <a:gd name="T73" fmla="*/ 2147483647 h 81"/>
              <a:gd name="T74" fmla="*/ 2147483647 w 79"/>
              <a:gd name="T75" fmla="*/ 2147483647 h 81"/>
              <a:gd name="T76" fmla="*/ 2147483647 w 79"/>
              <a:gd name="T77" fmla="*/ 2147483647 h 81"/>
              <a:gd name="T78" fmla="*/ 2147483647 w 79"/>
              <a:gd name="T79" fmla="*/ 2147483647 h 81"/>
              <a:gd name="T80" fmla="*/ 2147483647 w 79"/>
              <a:gd name="T81" fmla="*/ 2147483647 h 81"/>
              <a:gd name="T82" fmla="*/ 2147483647 w 79"/>
              <a:gd name="T83" fmla="*/ 2147483647 h 81"/>
              <a:gd name="T84" fmla="*/ 2147483647 w 79"/>
              <a:gd name="T85" fmla="*/ 2147483647 h 81"/>
              <a:gd name="T86" fmla="*/ 2147483647 w 79"/>
              <a:gd name="T87" fmla="*/ 2147483647 h 81"/>
              <a:gd name="T88" fmla="*/ 2147483647 w 79"/>
              <a:gd name="T89" fmla="*/ 2147483647 h 81"/>
              <a:gd name="T90" fmla="*/ 2147483647 w 79"/>
              <a:gd name="T91" fmla="*/ 2147483647 h 81"/>
              <a:gd name="T92" fmla="*/ 2147483647 w 79"/>
              <a:gd name="T93" fmla="*/ 2147483647 h 81"/>
              <a:gd name="T94" fmla="*/ 2147483647 w 79"/>
              <a:gd name="T95" fmla="*/ 2147483647 h 81"/>
              <a:gd name="T96" fmla="*/ 2147483647 w 79"/>
              <a:gd name="T97" fmla="*/ 2147483647 h 81"/>
              <a:gd name="T98" fmla="*/ 2147483647 w 79"/>
              <a:gd name="T99" fmla="*/ 2147483647 h 8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9"/>
              <a:gd name="T151" fmla="*/ 0 h 81"/>
              <a:gd name="T152" fmla="*/ 79 w 79"/>
              <a:gd name="T153" fmla="*/ 81 h 8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9" h="81">
                <a:moveTo>
                  <a:pt x="0" y="41"/>
                </a:moveTo>
                <a:lnTo>
                  <a:pt x="0" y="53"/>
                </a:lnTo>
                <a:lnTo>
                  <a:pt x="2" y="54"/>
                </a:lnTo>
                <a:lnTo>
                  <a:pt x="5" y="61"/>
                </a:lnTo>
                <a:lnTo>
                  <a:pt x="7" y="61"/>
                </a:lnTo>
                <a:lnTo>
                  <a:pt x="4" y="59"/>
                </a:lnTo>
                <a:lnTo>
                  <a:pt x="5" y="61"/>
                </a:lnTo>
                <a:lnTo>
                  <a:pt x="8" y="66"/>
                </a:lnTo>
                <a:lnTo>
                  <a:pt x="10" y="66"/>
                </a:lnTo>
                <a:lnTo>
                  <a:pt x="7" y="64"/>
                </a:lnTo>
                <a:lnTo>
                  <a:pt x="20" y="77"/>
                </a:lnTo>
                <a:lnTo>
                  <a:pt x="22" y="77"/>
                </a:lnTo>
                <a:lnTo>
                  <a:pt x="23" y="79"/>
                </a:lnTo>
                <a:lnTo>
                  <a:pt x="25" y="79"/>
                </a:lnTo>
                <a:lnTo>
                  <a:pt x="27" y="81"/>
                </a:lnTo>
                <a:lnTo>
                  <a:pt x="35" y="81"/>
                </a:lnTo>
                <a:lnTo>
                  <a:pt x="33" y="79"/>
                </a:lnTo>
                <a:lnTo>
                  <a:pt x="50" y="72"/>
                </a:lnTo>
                <a:lnTo>
                  <a:pt x="46" y="77"/>
                </a:lnTo>
                <a:lnTo>
                  <a:pt x="51" y="81"/>
                </a:lnTo>
                <a:lnTo>
                  <a:pt x="53" y="79"/>
                </a:lnTo>
                <a:lnTo>
                  <a:pt x="59" y="76"/>
                </a:lnTo>
                <a:lnTo>
                  <a:pt x="59" y="74"/>
                </a:lnTo>
                <a:lnTo>
                  <a:pt x="58" y="77"/>
                </a:lnTo>
                <a:lnTo>
                  <a:pt x="59" y="76"/>
                </a:lnTo>
                <a:lnTo>
                  <a:pt x="64" y="72"/>
                </a:lnTo>
                <a:lnTo>
                  <a:pt x="68" y="67"/>
                </a:lnTo>
                <a:lnTo>
                  <a:pt x="63" y="72"/>
                </a:lnTo>
                <a:lnTo>
                  <a:pt x="68" y="69"/>
                </a:lnTo>
                <a:lnTo>
                  <a:pt x="71" y="64"/>
                </a:lnTo>
                <a:lnTo>
                  <a:pt x="66" y="69"/>
                </a:lnTo>
                <a:lnTo>
                  <a:pt x="71" y="66"/>
                </a:lnTo>
                <a:lnTo>
                  <a:pt x="74" y="61"/>
                </a:lnTo>
                <a:lnTo>
                  <a:pt x="76" y="59"/>
                </a:lnTo>
                <a:lnTo>
                  <a:pt x="73" y="61"/>
                </a:lnTo>
                <a:lnTo>
                  <a:pt x="74" y="61"/>
                </a:lnTo>
                <a:lnTo>
                  <a:pt x="78" y="54"/>
                </a:lnTo>
                <a:lnTo>
                  <a:pt x="79" y="53"/>
                </a:lnTo>
                <a:lnTo>
                  <a:pt x="76" y="48"/>
                </a:lnTo>
                <a:lnTo>
                  <a:pt x="71" y="51"/>
                </a:lnTo>
                <a:lnTo>
                  <a:pt x="78" y="35"/>
                </a:lnTo>
                <a:lnTo>
                  <a:pt x="79" y="36"/>
                </a:lnTo>
                <a:lnTo>
                  <a:pt x="79" y="28"/>
                </a:lnTo>
                <a:lnTo>
                  <a:pt x="78" y="26"/>
                </a:lnTo>
                <a:lnTo>
                  <a:pt x="74" y="20"/>
                </a:lnTo>
                <a:lnTo>
                  <a:pt x="73" y="20"/>
                </a:lnTo>
                <a:lnTo>
                  <a:pt x="76" y="21"/>
                </a:lnTo>
                <a:lnTo>
                  <a:pt x="74" y="20"/>
                </a:lnTo>
                <a:lnTo>
                  <a:pt x="71" y="15"/>
                </a:lnTo>
                <a:lnTo>
                  <a:pt x="66" y="12"/>
                </a:lnTo>
                <a:lnTo>
                  <a:pt x="71" y="16"/>
                </a:lnTo>
                <a:lnTo>
                  <a:pt x="68" y="12"/>
                </a:lnTo>
                <a:lnTo>
                  <a:pt x="63" y="8"/>
                </a:lnTo>
                <a:lnTo>
                  <a:pt x="68" y="13"/>
                </a:lnTo>
                <a:lnTo>
                  <a:pt x="64" y="8"/>
                </a:lnTo>
                <a:lnTo>
                  <a:pt x="59" y="5"/>
                </a:lnTo>
                <a:lnTo>
                  <a:pt x="58" y="3"/>
                </a:lnTo>
                <a:lnTo>
                  <a:pt x="59" y="7"/>
                </a:lnTo>
                <a:lnTo>
                  <a:pt x="59" y="5"/>
                </a:lnTo>
                <a:lnTo>
                  <a:pt x="53" y="2"/>
                </a:lnTo>
                <a:lnTo>
                  <a:pt x="51" y="0"/>
                </a:lnTo>
                <a:lnTo>
                  <a:pt x="27" y="0"/>
                </a:lnTo>
                <a:lnTo>
                  <a:pt x="25" y="2"/>
                </a:lnTo>
                <a:lnTo>
                  <a:pt x="23" y="2"/>
                </a:lnTo>
                <a:lnTo>
                  <a:pt x="22" y="3"/>
                </a:lnTo>
                <a:lnTo>
                  <a:pt x="20" y="3"/>
                </a:lnTo>
                <a:lnTo>
                  <a:pt x="7" y="16"/>
                </a:lnTo>
                <a:lnTo>
                  <a:pt x="10" y="15"/>
                </a:lnTo>
                <a:lnTo>
                  <a:pt x="8" y="15"/>
                </a:lnTo>
                <a:lnTo>
                  <a:pt x="5" y="20"/>
                </a:lnTo>
                <a:lnTo>
                  <a:pt x="4" y="21"/>
                </a:lnTo>
                <a:lnTo>
                  <a:pt x="7" y="20"/>
                </a:lnTo>
                <a:lnTo>
                  <a:pt x="5" y="20"/>
                </a:lnTo>
                <a:lnTo>
                  <a:pt x="2" y="26"/>
                </a:lnTo>
                <a:lnTo>
                  <a:pt x="0" y="28"/>
                </a:lnTo>
                <a:lnTo>
                  <a:pt x="0" y="41"/>
                </a:lnTo>
                <a:lnTo>
                  <a:pt x="20" y="41"/>
                </a:lnTo>
                <a:lnTo>
                  <a:pt x="20" y="35"/>
                </a:lnTo>
                <a:lnTo>
                  <a:pt x="22" y="33"/>
                </a:lnTo>
                <a:lnTo>
                  <a:pt x="18" y="33"/>
                </a:lnTo>
                <a:lnTo>
                  <a:pt x="20" y="33"/>
                </a:lnTo>
                <a:lnTo>
                  <a:pt x="23" y="28"/>
                </a:lnTo>
                <a:lnTo>
                  <a:pt x="25" y="26"/>
                </a:lnTo>
                <a:lnTo>
                  <a:pt x="22" y="28"/>
                </a:lnTo>
                <a:lnTo>
                  <a:pt x="23" y="28"/>
                </a:lnTo>
                <a:lnTo>
                  <a:pt x="27" y="23"/>
                </a:lnTo>
                <a:lnTo>
                  <a:pt x="28" y="23"/>
                </a:lnTo>
                <a:lnTo>
                  <a:pt x="30" y="21"/>
                </a:lnTo>
                <a:lnTo>
                  <a:pt x="31" y="21"/>
                </a:lnTo>
                <a:lnTo>
                  <a:pt x="33" y="20"/>
                </a:lnTo>
                <a:lnTo>
                  <a:pt x="40" y="20"/>
                </a:lnTo>
                <a:lnTo>
                  <a:pt x="45" y="20"/>
                </a:lnTo>
                <a:lnTo>
                  <a:pt x="46" y="21"/>
                </a:lnTo>
                <a:lnTo>
                  <a:pt x="46" y="18"/>
                </a:lnTo>
                <a:lnTo>
                  <a:pt x="46" y="20"/>
                </a:lnTo>
                <a:lnTo>
                  <a:pt x="51" y="23"/>
                </a:lnTo>
                <a:lnTo>
                  <a:pt x="53" y="25"/>
                </a:lnTo>
                <a:lnTo>
                  <a:pt x="51" y="21"/>
                </a:lnTo>
                <a:lnTo>
                  <a:pt x="48" y="20"/>
                </a:lnTo>
                <a:lnTo>
                  <a:pt x="56" y="28"/>
                </a:lnTo>
                <a:lnTo>
                  <a:pt x="55" y="25"/>
                </a:lnTo>
                <a:lnTo>
                  <a:pt x="51" y="23"/>
                </a:lnTo>
                <a:lnTo>
                  <a:pt x="59" y="31"/>
                </a:lnTo>
                <a:lnTo>
                  <a:pt x="58" y="28"/>
                </a:lnTo>
                <a:lnTo>
                  <a:pt x="55" y="26"/>
                </a:lnTo>
                <a:lnTo>
                  <a:pt x="56" y="28"/>
                </a:lnTo>
                <a:lnTo>
                  <a:pt x="59" y="33"/>
                </a:lnTo>
                <a:lnTo>
                  <a:pt x="61" y="33"/>
                </a:lnTo>
                <a:lnTo>
                  <a:pt x="58" y="33"/>
                </a:lnTo>
                <a:lnTo>
                  <a:pt x="59" y="35"/>
                </a:lnTo>
                <a:lnTo>
                  <a:pt x="59" y="43"/>
                </a:lnTo>
                <a:lnTo>
                  <a:pt x="64" y="48"/>
                </a:lnTo>
                <a:lnTo>
                  <a:pt x="71" y="31"/>
                </a:lnTo>
                <a:lnTo>
                  <a:pt x="63" y="35"/>
                </a:lnTo>
                <a:lnTo>
                  <a:pt x="59" y="46"/>
                </a:lnTo>
                <a:lnTo>
                  <a:pt x="58" y="48"/>
                </a:lnTo>
                <a:lnTo>
                  <a:pt x="61" y="48"/>
                </a:lnTo>
                <a:lnTo>
                  <a:pt x="59" y="48"/>
                </a:lnTo>
                <a:lnTo>
                  <a:pt x="56" y="53"/>
                </a:lnTo>
                <a:lnTo>
                  <a:pt x="55" y="54"/>
                </a:lnTo>
                <a:lnTo>
                  <a:pt x="58" y="53"/>
                </a:lnTo>
                <a:lnTo>
                  <a:pt x="59" y="49"/>
                </a:lnTo>
                <a:lnTo>
                  <a:pt x="51" y="58"/>
                </a:lnTo>
                <a:lnTo>
                  <a:pt x="55" y="56"/>
                </a:lnTo>
                <a:lnTo>
                  <a:pt x="56" y="53"/>
                </a:lnTo>
                <a:lnTo>
                  <a:pt x="48" y="61"/>
                </a:lnTo>
                <a:lnTo>
                  <a:pt x="51" y="59"/>
                </a:lnTo>
                <a:lnTo>
                  <a:pt x="53" y="56"/>
                </a:lnTo>
                <a:lnTo>
                  <a:pt x="51" y="58"/>
                </a:lnTo>
                <a:lnTo>
                  <a:pt x="46" y="61"/>
                </a:lnTo>
                <a:lnTo>
                  <a:pt x="46" y="62"/>
                </a:lnTo>
                <a:lnTo>
                  <a:pt x="46" y="59"/>
                </a:lnTo>
                <a:lnTo>
                  <a:pt x="45" y="61"/>
                </a:lnTo>
                <a:lnTo>
                  <a:pt x="33" y="64"/>
                </a:lnTo>
                <a:lnTo>
                  <a:pt x="30" y="72"/>
                </a:lnTo>
                <a:lnTo>
                  <a:pt x="46" y="66"/>
                </a:lnTo>
                <a:lnTo>
                  <a:pt x="41" y="61"/>
                </a:lnTo>
                <a:lnTo>
                  <a:pt x="33" y="61"/>
                </a:lnTo>
                <a:lnTo>
                  <a:pt x="31" y="59"/>
                </a:lnTo>
                <a:lnTo>
                  <a:pt x="30" y="59"/>
                </a:lnTo>
                <a:lnTo>
                  <a:pt x="28" y="58"/>
                </a:lnTo>
                <a:lnTo>
                  <a:pt x="27" y="58"/>
                </a:lnTo>
                <a:lnTo>
                  <a:pt x="23" y="53"/>
                </a:lnTo>
                <a:lnTo>
                  <a:pt x="22" y="53"/>
                </a:lnTo>
                <a:lnTo>
                  <a:pt x="25" y="54"/>
                </a:lnTo>
                <a:lnTo>
                  <a:pt x="23" y="53"/>
                </a:lnTo>
                <a:lnTo>
                  <a:pt x="20" y="48"/>
                </a:lnTo>
                <a:lnTo>
                  <a:pt x="18" y="48"/>
                </a:lnTo>
                <a:lnTo>
                  <a:pt x="22" y="48"/>
                </a:lnTo>
                <a:lnTo>
                  <a:pt x="20" y="46"/>
                </a:lnTo>
                <a:lnTo>
                  <a:pt x="20" y="41"/>
                </a:lnTo>
                <a:lnTo>
                  <a:pt x="0" y="41"/>
                </a:lnTo>
                <a:close/>
              </a:path>
            </a:pathLst>
          </a:custGeom>
          <a:solidFill>
            <a:srgbClr val="000000"/>
          </a:solidFill>
          <a:ln w="9525">
            <a:noFill/>
            <a:round/>
            <a:headEnd/>
            <a:tailEnd/>
          </a:ln>
        </p:spPr>
        <p:txBody>
          <a:bodyPr/>
          <a:lstStyle/>
          <a:p>
            <a:endParaRPr lang="en-US"/>
          </a:p>
        </p:txBody>
      </p:sp>
      <p:sp>
        <p:nvSpPr>
          <p:cNvPr id="21586" name="Oval 81"/>
          <p:cNvSpPr>
            <a:spLocks noChangeArrowheads="1"/>
          </p:cNvSpPr>
          <p:nvPr/>
        </p:nvSpPr>
        <p:spPr bwMode="auto">
          <a:xfrm>
            <a:off x="7850188" y="2862263"/>
            <a:ext cx="101600" cy="101600"/>
          </a:xfrm>
          <a:prstGeom prst="ellipse">
            <a:avLst/>
          </a:prstGeom>
          <a:solidFill>
            <a:srgbClr val="000000"/>
          </a:solidFill>
          <a:ln w="9525">
            <a:noFill/>
            <a:round/>
            <a:headEnd/>
            <a:tailEnd/>
          </a:ln>
        </p:spPr>
        <p:txBody>
          <a:bodyPr/>
          <a:lstStyle/>
          <a:p>
            <a:endParaRPr lang="en-US"/>
          </a:p>
        </p:txBody>
      </p:sp>
      <p:sp>
        <p:nvSpPr>
          <p:cNvPr id="21587" name="Freeform 82"/>
          <p:cNvSpPr>
            <a:spLocks/>
          </p:cNvSpPr>
          <p:nvPr/>
        </p:nvSpPr>
        <p:spPr bwMode="auto">
          <a:xfrm>
            <a:off x="7834314" y="2846389"/>
            <a:ext cx="128587" cy="128587"/>
          </a:xfrm>
          <a:custGeom>
            <a:avLst/>
            <a:gdLst>
              <a:gd name="T0" fmla="*/ 2147483647 w 81"/>
              <a:gd name="T1" fmla="*/ 2147483647 h 81"/>
              <a:gd name="T2" fmla="*/ 2147483647 w 81"/>
              <a:gd name="T3" fmla="*/ 2147483647 h 81"/>
              <a:gd name="T4" fmla="*/ 2147483647 w 81"/>
              <a:gd name="T5" fmla="*/ 2147483647 h 81"/>
              <a:gd name="T6" fmla="*/ 2147483647 w 81"/>
              <a:gd name="T7" fmla="*/ 2147483647 h 81"/>
              <a:gd name="T8" fmla="*/ 2147483647 w 81"/>
              <a:gd name="T9" fmla="*/ 2147483647 h 81"/>
              <a:gd name="T10" fmla="*/ 2147483647 w 81"/>
              <a:gd name="T11" fmla="*/ 2147483647 h 81"/>
              <a:gd name="T12" fmla="*/ 2147483647 w 81"/>
              <a:gd name="T13" fmla="*/ 2147483647 h 81"/>
              <a:gd name="T14" fmla="*/ 2147483647 w 81"/>
              <a:gd name="T15" fmla="*/ 2147483647 h 81"/>
              <a:gd name="T16" fmla="*/ 2147483647 w 81"/>
              <a:gd name="T17" fmla="*/ 2147483647 h 81"/>
              <a:gd name="T18" fmla="*/ 2147483647 w 81"/>
              <a:gd name="T19" fmla="*/ 2147483647 h 81"/>
              <a:gd name="T20" fmla="*/ 2147483647 w 81"/>
              <a:gd name="T21" fmla="*/ 2147483647 h 81"/>
              <a:gd name="T22" fmla="*/ 2147483647 w 81"/>
              <a:gd name="T23" fmla="*/ 2147483647 h 81"/>
              <a:gd name="T24" fmla="*/ 2147483647 w 81"/>
              <a:gd name="T25" fmla="*/ 2147483647 h 81"/>
              <a:gd name="T26" fmla="*/ 2147483647 w 81"/>
              <a:gd name="T27" fmla="*/ 2147483647 h 81"/>
              <a:gd name="T28" fmla="*/ 2147483647 w 81"/>
              <a:gd name="T29" fmla="*/ 2147483647 h 81"/>
              <a:gd name="T30" fmla="*/ 2147483647 w 81"/>
              <a:gd name="T31" fmla="*/ 2147483647 h 81"/>
              <a:gd name="T32" fmla="*/ 2147483647 w 81"/>
              <a:gd name="T33" fmla="*/ 2147483647 h 81"/>
              <a:gd name="T34" fmla="*/ 2147483647 w 81"/>
              <a:gd name="T35" fmla="*/ 2147483647 h 81"/>
              <a:gd name="T36" fmla="*/ 2147483647 w 81"/>
              <a:gd name="T37" fmla="*/ 2147483647 h 81"/>
              <a:gd name="T38" fmla="*/ 2147483647 w 81"/>
              <a:gd name="T39" fmla="*/ 2147483647 h 81"/>
              <a:gd name="T40" fmla="*/ 2147483647 w 81"/>
              <a:gd name="T41" fmla="*/ 2147483647 h 81"/>
              <a:gd name="T42" fmla="*/ 2147483647 w 81"/>
              <a:gd name="T43" fmla="*/ 0 h 81"/>
              <a:gd name="T44" fmla="*/ 2147483647 w 81"/>
              <a:gd name="T45" fmla="*/ 2147483647 h 81"/>
              <a:gd name="T46" fmla="*/ 2147483647 w 81"/>
              <a:gd name="T47" fmla="*/ 2147483647 h 81"/>
              <a:gd name="T48" fmla="*/ 2147483647 w 81"/>
              <a:gd name="T49" fmla="*/ 2147483647 h 81"/>
              <a:gd name="T50" fmla="*/ 2147483647 w 81"/>
              <a:gd name="T51" fmla="*/ 2147483647 h 81"/>
              <a:gd name="T52" fmla="*/ 2147483647 w 81"/>
              <a:gd name="T53" fmla="*/ 2147483647 h 81"/>
              <a:gd name="T54" fmla="*/ 2147483647 w 81"/>
              <a:gd name="T55" fmla="*/ 2147483647 h 81"/>
              <a:gd name="T56" fmla="*/ 2147483647 w 81"/>
              <a:gd name="T57" fmla="*/ 2147483647 h 81"/>
              <a:gd name="T58" fmla="*/ 2147483647 w 81"/>
              <a:gd name="T59" fmla="*/ 2147483647 h 81"/>
              <a:gd name="T60" fmla="*/ 2147483647 w 81"/>
              <a:gd name="T61" fmla="*/ 2147483647 h 81"/>
              <a:gd name="T62" fmla="*/ 2147483647 w 81"/>
              <a:gd name="T63" fmla="*/ 2147483647 h 81"/>
              <a:gd name="T64" fmla="*/ 2147483647 w 81"/>
              <a:gd name="T65" fmla="*/ 2147483647 h 81"/>
              <a:gd name="T66" fmla="*/ 2147483647 w 81"/>
              <a:gd name="T67" fmla="*/ 2147483647 h 81"/>
              <a:gd name="T68" fmla="*/ 2147483647 w 81"/>
              <a:gd name="T69" fmla="*/ 2147483647 h 81"/>
              <a:gd name="T70" fmla="*/ 2147483647 w 81"/>
              <a:gd name="T71" fmla="*/ 2147483647 h 81"/>
              <a:gd name="T72" fmla="*/ 2147483647 w 81"/>
              <a:gd name="T73" fmla="*/ 2147483647 h 81"/>
              <a:gd name="T74" fmla="*/ 2147483647 w 81"/>
              <a:gd name="T75" fmla="*/ 2147483647 h 81"/>
              <a:gd name="T76" fmla="*/ 2147483647 w 81"/>
              <a:gd name="T77" fmla="*/ 2147483647 h 81"/>
              <a:gd name="T78" fmla="*/ 2147483647 w 81"/>
              <a:gd name="T79" fmla="*/ 2147483647 h 81"/>
              <a:gd name="T80" fmla="*/ 2147483647 w 81"/>
              <a:gd name="T81" fmla="*/ 2147483647 h 81"/>
              <a:gd name="T82" fmla="*/ 2147483647 w 81"/>
              <a:gd name="T83" fmla="*/ 2147483647 h 81"/>
              <a:gd name="T84" fmla="*/ 2147483647 w 81"/>
              <a:gd name="T85" fmla="*/ 2147483647 h 81"/>
              <a:gd name="T86" fmla="*/ 2147483647 w 81"/>
              <a:gd name="T87" fmla="*/ 2147483647 h 81"/>
              <a:gd name="T88" fmla="*/ 2147483647 w 81"/>
              <a:gd name="T89" fmla="*/ 2147483647 h 81"/>
              <a:gd name="T90" fmla="*/ 2147483647 w 81"/>
              <a:gd name="T91" fmla="*/ 2147483647 h 81"/>
              <a:gd name="T92" fmla="*/ 2147483647 w 81"/>
              <a:gd name="T93" fmla="*/ 2147483647 h 81"/>
              <a:gd name="T94" fmla="*/ 2147483647 w 81"/>
              <a:gd name="T95" fmla="*/ 2147483647 h 81"/>
              <a:gd name="T96" fmla="*/ 2147483647 w 81"/>
              <a:gd name="T97" fmla="*/ 2147483647 h 81"/>
              <a:gd name="T98" fmla="*/ 2147483647 w 81"/>
              <a:gd name="T99" fmla="*/ 2147483647 h 81"/>
              <a:gd name="T100" fmla="*/ 2147483647 w 81"/>
              <a:gd name="T101" fmla="*/ 2147483647 h 81"/>
              <a:gd name="T102" fmla="*/ 2147483647 w 81"/>
              <a:gd name="T103" fmla="*/ 2147483647 h 81"/>
              <a:gd name="T104" fmla="*/ 2147483647 w 81"/>
              <a:gd name="T105" fmla="*/ 2147483647 h 81"/>
              <a:gd name="T106" fmla="*/ 2147483647 w 81"/>
              <a:gd name="T107" fmla="*/ 2147483647 h 81"/>
              <a:gd name="T108" fmla="*/ 2147483647 w 81"/>
              <a:gd name="T109" fmla="*/ 2147483647 h 81"/>
              <a:gd name="T110" fmla="*/ 2147483647 w 81"/>
              <a:gd name="T111" fmla="*/ 2147483647 h 81"/>
              <a:gd name="T112" fmla="*/ 2147483647 w 81"/>
              <a:gd name="T113" fmla="*/ 2147483647 h 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1"/>
              <a:gd name="T172" fmla="*/ 0 h 81"/>
              <a:gd name="T173" fmla="*/ 81 w 81"/>
              <a:gd name="T174" fmla="*/ 81 h 8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1" h="81">
                <a:moveTo>
                  <a:pt x="0" y="41"/>
                </a:moveTo>
                <a:lnTo>
                  <a:pt x="0" y="53"/>
                </a:lnTo>
                <a:lnTo>
                  <a:pt x="2" y="54"/>
                </a:lnTo>
                <a:lnTo>
                  <a:pt x="5" y="61"/>
                </a:lnTo>
                <a:lnTo>
                  <a:pt x="7" y="61"/>
                </a:lnTo>
                <a:lnTo>
                  <a:pt x="4" y="59"/>
                </a:lnTo>
                <a:lnTo>
                  <a:pt x="5" y="61"/>
                </a:lnTo>
                <a:lnTo>
                  <a:pt x="8" y="66"/>
                </a:lnTo>
                <a:lnTo>
                  <a:pt x="13" y="69"/>
                </a:lnTo>
                <a:lnTo>
                  <a:pt x="8" y="64"/>
                </a:lnTo>
                <a:lnTo>
                  <a:pt x="12" y="69"/>
                </a:lnTo>
                <a:lnTo>
                  <a:pt x="17" y="72"/>
                </a:lnTo>
                <a:lnTo>
                  <a:pt x="12" y="67"/>
                </a:lnTo>
                <a:lnTo>
                  <a:pt x="15" y="72"/>
                </a:lnTo>
                <a:lnTo>
                  <a:pt x="20" y="76"/>
                </a:lnTo>
                <a:lnTo>
                  <a:pt x="22" y="77"/>
                </a:lnTo>
                <a:lnTo>
                  <a:pt x="20" y="74"/>
                </a:lnTo>
                <a:lnTo>
                  <a:pt x="20" y="76"/>
                </a:lnTo>
                <a:lnTo>
                  <a:pt x="27" y="79"/>
                </a:lnTo>
                <a:lnTo>
                  <a:pt x="28" y="81"/>
                </a:lnTo>
                <a:lnTo>
                  <a:pt x="36" y="81"/>
                </a:lnTo>
                <a:lnTo>
                  <a:pt x="35" y="79"/>
                </a:lnTo>
                <a:lnTo>
                  <a:pt x="51" y="72"/>
                </a:lnTo>
                <a:lnTo>
                  <a:pt x="48" y="77"/>
                </a:lnTo>
                <a:lnTo>
                  <a:pt x="53" y="81"/>
                </a:lnTo>
                <a:lnTo>
                  <a:pt x="54" y="79"/>
                </a:lnTo>
                <a:lnTo>
                  <a:pt x="61" y="76"/>
                </a:lnTo>
                <a:lnTo>
                  <a:pt x="61" y="74"/>
                </a:lnTo>
                <a:lnTo>
                  <a:pt x="59" y="77"/>
                </a:lnTo>
                <a:lnTo>
                  <a:pt x="61" y="76"/>
                </a:lnTo>
                <a:lnTo>
                  <a:pt x="66" y="72"/>
                </a:lnTo>
                <a:lnTo>
                  <a:pt x="69" y="67"/>
                </a:lnTo>
                <a:lnTo>
                  <a:pt x="64" y="72"/>
                </a:lnTo>
                <a:lnTo>
                  <a:pt x="69" y="69"/>
                </a:lnTo>
                <a:lnTo>
                  <a:pt x="73" y="64"/>
                </a:lnTo>
                <a:lnTo>
                  <a:pt x="68" y="69"/>
                </a:lnTo>
                <a:lnTo>
                  <a:pt x="73" y="66"/>
                </a:lnTo>
                <a:lnTo>
                  <a:pt x="76" y="61"/>
                </a:lnTo>
                <a:lnTo>
                  <a:pt x="77" y="59"/>
                </a:lnTo>
                <a:lnTo>
                  <a:pt x="74" y="61"/>
                </a:lnTo>
                <a:lnTo>
                  <a:pt x="76" y="61"/>
                </a:lnTo>
                <a:lnTo>
                  <a:pt x="79" y="54"/>
                </a:lnTo>
                <a:lnTo>
                  <a:pt x="81" y="53"/>
                </a:lnTo>
                <a:lnTo>
                  <a:pt x="77" y="48"/>
                </a:lnTo>
                <a:lnTo>
                  <a:pt x="73" y="51"/>
                </a:lnTo>
                <a:lnTo>
                  <a:pt x="79" y="35"/>
                </a:lnTo>
                <a:lnTo>
                  <a:pt x="81" y="36"/>
                </a:lnTo>
                <a:lnTo>
                  <a:pt x="81" y="28"/>
                </a:lnTo>
                <a:lnTo>
                  <a:pt x="79" y="26"/>
                </a:lnTo>
                <a:lnTo>
                  <a:pt x="76" y="20"/>
                </a:lnTo>
                <a:lnTo>
                  <a:pt x="74" y="20"/>
                </a:lnTo>
                <a:lnTo>
                  <a:pt x="77" y="21"/>
                </a:lnTo>
                <a:lnTo>
                  <a:pt x="76" y="20"/>
                </a:lnTo>
                <a:lnTo>
                  <a:pt x="73" y="15"/>
                </a:lnTo>
                <a:lnTo>
                  <a:pt x="68" y="12"/>
                </a:lnTo>
                <a:lnTo>
                  <a:pt x="73" y="16"/>
                </a:lnTo>
                <a:lnTo>
                  <a:pt x="69" y="12"/>
                </a:lnTo>
                <a:lnTo>
                  <a:pt x="64" y="8"/>
                </a:lnTo>
                <a:lnTo>
                  <a:pt x="69" y="13"/>
                </a:lnTo>
                <a:lnTo>
                  <a:pt x="66" y="8"/>
                </a:lnTo>
                <a:lnTo>
                  <a:pt x="61" y="5"/>
                </a:lnTo>
                <a:lnTo>
                  <a:pt x="59" y="3"/>
                </a:lnTo>
                <a:lnTo>
                  <a:pt x="61" y="7"/>
                </a:lnTo>
                <a:lnTo>
                  <a:pt x="61" y="5"/>
                </a:lnTo>
                <a:lnTo>
                  <a:pt x="54" y="2"/>
                </a:lnTo>
                <a:lnTo>
                  <a:pt x="53" y="0"/>
                </a:lnTo>
                <a:lnTo>
                  <a:pt x="28" y="0"/>
                </a:lnTo>
                <a:lnTo>
                  <a:pt x="27" y="2"/>
                </a:lnTo>
                <a:lnTo>
                  <a:pt x="20" y="5"/>
                </a:lnTo>
                <a:lnTo>
                  <a:pt x="20" y="7"/>
                </a:lnTo>
                <a:lnTo>
                  <a:pt x="22" y="3"/>
                </a:lnTo>
                <a:lnTo>
                  <a:pt x="20" y="5"/>
                </a:lnTo>
                <a:lnTo>
                  <a:pt x="15" y="8"/>
                </a:lnTo>
                <a:lnTo>
                  <a:pt x="12" y="13"/>
                </a:lnTo>
                <a:lnTo>
                  <a:pt x="17" y="8"/>
                </a:lnTo>
                <a:lnTo>
                  <a:pt x="12" y="12"/>
                </a:lnTo>
                <a:lnTo>
                  <a:pt x="8" y="16"/>
                </a:lnTo>
                <a:lnTo>
                  <a:pt x="13" y="12"/>
                </a:lnTo>
                <a:lnTo>
                  <a:pt x="8" y="15"/>
                </a:lnTo>
                <a:lnTo>
                  <a:pt x="5" y="20"/>
                </a:lnTo>
                <a:lnTo>
                  <a:pt x="4" y="21"/>
                </a:lnTo>
                <a:lnTo>
                  <a:pt x="7" y="20"/>
                </a:lnTo>
                <a:lnTo>
                  <a:pt x="5" y="20"/>
                </a:lnTo>
                <a:lnTo>
                  <a:pt x="2" y="26"/>
                </a:lnTo>
                <a:lnTo>
                  <a:pt x="0" y="28"/>
                </a:lnTo>
                <a:lnTo>
                  <a:pt x="0" y="41"/>
                </a:lnTo>
                <a:lnTo>
                  <a:pt x="20" y="41"/>
                </a:lnTo>
                <a:lnTo>
                  <a:pt x="20" y="35"/>
                </a:lnTo>
                <a:lnTo>
                  <a:pt x="22" y="33"/>
                </a:lnTo>
                <a:lnTo>
                  <a:pt x="18" y="33"/>
                </a:lnTo>
                <a:lnTo>
                  <a:pt x="20" y="33"/>
                </a:lnTo>
                <a:lnTo>
                  <a:pt x="23" y="28"/>
                </a:lnTo>
                <a:lnTo>
                  <a:pt x="25" y="26"/>
                </a:lnTo>
                <a:lnTo>
                  <a:pt x="22" y="28"/>
                </a:lnTo>
                <a:lnTo>
                  <a:pt x="20" y="31"/>
                </a:lnTo>
                <a:lnTo>
                  <a:pt x="28" y="23"/>
                </a:lnTo>
                <a:lnTo>
                  <a:pt x="25" y="25"/>
                </a:lnTo>
                <a:lnTo>
                  <a:pt x="23" y="28"/>
                </a:lnTo>
                <a:lnTo>
                  <a:pt x="31" y="20"/>
                </a:lnTo>
                <a:lnTo>
                  <a:pt x="28" y="21"/>
                </a:lnTo>
                <a:lnTo>
                  <a:pt x="27" y="25"/>
                </a:lnTo>
                <a:lnTo>
                  <a:pt x="28" y="23"/>
                </a:lnTo>
                <a:lnTo>
                  <a:pt x="33" y="20"/>
                </a:lnTo>
                <a:lnTo>
                  <a:pt x="33" y="18"/>
                </a:lnTo>
                <a:lnTo>
                  <a:pt x="33" y="21"/>
                </a:lnTo>
                <a:lnTo>
                  <a:pt x="35" y="20"/>
                </a:lnTo>
                <a:lnTo>
                  <a:pt x="41" y="20"/>
                </a:lnTo>
                <a:lnTo>
                  <a:pt x="46" y="20"/>
                </a:lnTo>
                <a:lnTo>
                  <a:pt x="48" y="21"/>
                </a:lnTo>
                <a:lnTo>
                  <a:pt x="48" y="18"/>
                </a:lnTo>
                <a:lnTo>
                  <a:pt x="48" y="20"/>
                </a:lnTo>
                <a:lnTo>
                  <a:pt x="53" y="23"/>
                </a:lnTo>
                <a:lnTo>
                  <a:pt x="54" y="25"/>
                </a:lnTo>
                <a:lnTo>
                  <a:pt x="53" y="21"/>
                </a:lnTo>
                <a:lnTo>
                  <a:pt x="50" y="20"/>
                </a:lnTo>
                <a:lnTo>
                  <a:pt x="56" y="25"/>
                </a:lnTo>
                <a:lnTo>
                  <a:pt x="53" y="23"/>
                </a:lnTo>
                <a:lnTo>
                  <a:pt x="61" y="31"/>
                </a:lnTo>
                <a:lnTo>
                  <a:pt x="59" y="28"/>
                </a:lnTo>
                <a:lnTo>
                  <a:pt x="56" y="26"/>
                </a:lnTo>
                <a:lnTo>
                  <a:pt x="58" y="28"/>
                </a:lnTo>
                <a:lnTo>
                  <a:pt x="61" y="33"/>
                </a:lnTo>
                <a:lnTo>
                  <a:pt x="63" y="33"/>
                </a:lnTo>
                <a:lnTo>
                  <a:pt x="59" y="33"/>
                </a:lnTo>
                <a:lnTo>
                  <a:pt x="61" y="35"/>
                </a:lnTo>
                <a:lnTo>
                  <a:pt x="61" y="43"/>
                </a:lnTo>
                <a:lnTo>
                  <a:pt x="66" y="48"/>
                </a:lnTo>
                <a:lnTo>
                  <a:pt x="73" y="31"/>
                </a:lnTo>
                <a:lnTo>
                  <a:pt x="64" y="35"/>
                </a:lnTo>
                <a:lnTo>
                  <a:pt x="61" y="46"/>
                </a:lnTo>
                <a:lnTo>
                  <a:pt x="59" y="48"/>
                </a:lnTo>
                <a:lnTo>
                  <a:pt x="63" y="48"/>
                </a:lnTo>
                <a:lnTo>
                  <a:pt x="61" y="48"/>
                </a:lnTo>
                <a:lnTo>
                  <a:pt x="58" y="53"/>
                </a:lnTo>
                <a:lnTo>
                  <a:pt x="56" y="54"/>
                </a:lnTo>
                <a:lnTo>
                  <a:pt x="59" y="53"/>
                </a:lnTo>
                <a:lnTo>
                  <a:pt x="61" y="49"/>
                </a:lnTo>
                <a:lnTo>
                  <a:pt x="53" y="58"/>
                </a:lnTo>
                <a:lnTo>
                  <a:pt x="56" y="56"/>
                </a:lnTo>
                <a:lnTo>
                  <a:pt x="58" y="53"/>
                </a:lnTo>
                <a:lnTo>
                  <a:pt x="50" y="61"/>
                </a:lnTo>
                <a:lnTo>
                  <a:pt x="53" y="59"/>
                </a:lnTo>
                <a:lnTo>
                  <a:pt x="54" y="56"/>
                </a:lnTo>
                <a:lnTo>
                  <a:pt x="53" y="58"/>
                </a:lnTo>
                <a:lnTo>
                  <a:pt x="48" y="61"/>
                </a:lnTo>
                <a:lnTo>
                  <a:pt x="48" y="62"/>
                </a:lnTo>
                <a:lnTo>
                  <a:pt x="48" y="59"/>
                </a:lnTo>
                <a:lnTo>
                  <a:pt x="46" y="61"/>
                </a:lnTo>
                <a:lnTo>
                  <a:pt x="35" y="64"/>
                </a:lnTo>
                <a:lnTo>
                  <a:pt x="31" y="72"/>
                </a:lnTo>
                <a:lnTo>
                  <a:pt x="48" y="66"/>
                </a:lnTo>
                <a:lnTo>
                  <a:pt x="43" y="61"/>
                </a:lnTo>
                <a:lnTo>
                  <a:pt x="35" y="61"/>
                </a:lnTo>
                <a:lnTo>
                  <a:pt x="33" y="59"/>
                </a:lnTo>
                <a:lnTo>
                  <a:pt x="33" y="62"/>
                </a:lnTo>
                <a:lnTo>
                  <a:pt x="33" y="61"/>
                </a:lnTo>
                <a:lnTo>
                  <a:pt x="28" y="58"/>
                </a:lnTo>
                <a:lnTo>
                  <a:pt x="27" y="56"/>
                </a:lnTo>
                <a:lnTo>
                  <a:pt x="28" y="59"/>
                </a:lnTo>
                <a:lnTo>
                  <a:pt x="31" y="61"/>
                </a:lnTo>
                <a:lnTo>
                  <a:pt x="23" y="53"/>
                </a:lnTo>
                <a:lnTo>
                  <a:pt x="25" y="56"/>
                </a:lnTo>
                <a:lnTo>
                  <a:pt x="28" y="58"/>
                </a:lnTo>
                <a:lnTo>
                  <a:pt x="20" y="49"/>
                </a:lnTo>
                <a:lnTo>
                  <a:pt x="22" y="53"/>
                </a:lnTo>
                <a:lnTo>
                  <a:pt x="25" y="54"/>
                </a:lnTo>
                <a:lnTo>
                  <a:pt x="23" y="53"/>
                </a:lnTo>
                <a:lnTo>
                  <a:pt x="20" y="48"/>
                </a:lnTo>
                <a:lnTo>
                  <a:pt x="18" y="48"/>
                </a:lnTo>
                <a:lnTo>
                  <a:pt x="22" y="48"/>
                </a:lnTo>
                <a:lnTo>
                  <a:pt x="20" y="46"/>
                </a:lnTo>
                <a:lnTo>
                  <a:pt x="20" y="41"/>
                </a:lnTo>
                <a:lnTo>
                  <a:pt x="0" y="41"/>
                </a:lnTo>
                <a:close/>
              </a:path>
            </a:pathLst>
          </a:custGeom>
          <a:solidFill>
            <a:srgbClr val="000000"/>
          </a:solidFill>
          <a:ln w="9525">
            <a:noFill/>
            <a:round/>
            <a:headEnd/>
            <a:tailEnd/>
          </a:ln>
        </p:spPr>
        <p:txBody>
          <a:bodyPr/>
          <a:lstStyle/>
          <a:p>
            <a:endParaRPr lang="en-US"/>
          </a:p>
        </p:txBody>
      </p:sp>
      <p:sp>
        <p:nvSpPr>
          <p:cNvPr id="21588" name="Rectangle 83"/>
          <p:cNvSpPr>
            <a:spLocks noChangeArrowheads="1"/>
          </p:cNvSpPr>
          <p:nvPr/>
        </p:nvSpPr>
        <p:spPr bwMode="auto">
          <a:xfrm>
            <a:off x="5435600" y="1568451"/>
            <a:ext cx="182742" cy="246221"/>
          </a:xfrm>
          <a:prstGeom prst="rect">
            <a:avLst/>
          </a:prstGeom>
          <a:noFill/>
          <a:ln w="9525">
            <a:noFill/>
            <a:miter lim="800000"/>
            <a:headEnd/>
            <a:tailEnd/>
          </a:ln>
        </p:spPr>
        <p:txBody>
          <a:bodyPr wrap="none" lIns="0" tIns="0" rIns="0" bIns="0">
            <a:spAutoFit/>
          </a:bodyPr>
          <a:lstStyle/>
          <a:p>
            <a:r>
              <a:rPr lang="en-US" sz="1600" b="1">
                <a:solidFill>
                  <a:srgbClr val="000000"/>
                </a:solidFill>
                <a:latin typeface="Swiss 721 SWA" charset="0"/>
              </a:rPr>
              <a:t>In</a:t>
            </a:r>
            <a:endParaRPr lang="en-US" sz="800" b="1" i="1" baseline="-25000"/>
          </a:p>
        </p:txBody>
      </p:sp>
      <p:sp>
        <p:nvSpPr>
          <p:cNvPr id="21589" name="Rectangle 84"/>
          <p:cNvSpPr>
            <a:spLocks noChangeArrowheads="1"/>
          </p:cNvSpPr>
          <p:nvPr/>
        </p:nvSpPr>
        <p:spPr bwMode="auto">
          <a:xfrm>
            <a:off x="4724401" y="2808289"/>
            <a:ext cx="899285" cy="246221"/>
          </a:xfrm>
          <a:prstGeom prst="rect">
            <a:avLst/>
          </a:prstGeom>
          <a:noFill/>
          <a:ln w="9525">
            <a:noFill/>
            <a:miter lim="800000"/>
            <a:headEnd/>
            <a:tailEnd/>
          </a:ln>
        </p:spPr>
        <p:txBody>
          <a:bodyPr wrap="none" lIns="0" tIns="0" rIns="0" bIns="0">
            <a:spAutoFit/>
          </a:bodyPr>
          <a:lstStyle/>
          <a:p>
            <a:r>
              <a:rPr lang="en-US" sz="1600" b="1">
                <a:solidFill>
                  <a:srgbClr val="000000"/>
                </a:solidFill>
                <a:latin typeface="Swiss 721 SWA" charset="0"/>
              </a:rPr>
              <a:t>Clock CP</a:t>
            </a:r>
            <a:endParaRPr lang="en-US" sz="800" b="1" i="1" baseline="-25000"/>
          </a:p>
        </p:txBody>
      </p:sp>
      <p:sp>
        <p:nvSpPr>
          <p:cNvPr id="21590" name="Rectangle 85"/>
          <p:cNvSpPr>
            <a:spLocks noChangeArrowheads="1"/>
          </p:cNvSpPr>
          <p:nvPr/>
        </p:nvSpPr>
        <p:spPr bwMode="auto">
          <a:xfrm>
            <a:off x="6831013" y="1543051"/>
            <a:ext cx="147476" cy="246221"/>
          </a:xfrm>
          <a:prstGeom prst="rect">
            <a:avLst/>
          </a:prstGeom>
          <a:noFill/>
          <a:ln w="9525">
            <a:noFill/>
            <a:miter lim="800000"/>
            <a:headEnd/>
            <a:tailEnd/>
          </a:ln>
        </p:spPr>
        <p:txBody>
          <a:bodyPr wrap="none" lIns="0" tIns="0" rIns="0" bIns="0">
            <a:spAutoFit/>
          </a:bodyPr>
          <a:lstStyle/>
          <a:p>
            <a:r>
              <a:rPr lang="en-US" sz="1600" b="1">
                <a:solidFill>
                  <a:srgbClr val="000000"/>
                </a:solidFill>
                <a:latin typeface="Swiss 721 SWA" charset="0"/>
              </a:rPr>
              <a:t>A</a:t>
            </a:r>
            <a:endParaRPr lang="en-US" sz="800" b="1" i="1" baseline="-25000"/>
          </a:p>
        </p:txBody>
      </p:sp>
      <p:sp>
        <p:nvSpPr>
          <p:cNvPr id="21591" name="Rectangle 86"/>
          <p:cNvSpPr>
            <a:spLocks noChangeArrowheads="1"/>
          </p:cNvSpPr>
          <p:nvPr/>
        </p:nvSpPr>
        <p:spPr bwMode="auto">
          <a:xfrm>
            <a:off x="7861300" y="1524001"/>
            <a:ext cx="147476" cy="246221"/>
          </a:xfrm>
          <a:prstGeom prst="rect">
            <a:avLst/>
          </a:prstGeom>
          <a:noFill/>
          <a:ln w="9525">
            <a:noFill/>
            <a:miter lim="800000"/>
            <a:headEnd/>
            <a:tailEnd/>
          </a:ln>
        </p:spPr>
        <p:txBody>
          <a:bodyPr wrap="none" lIns="0" tIns="0" rIns="0" bIns="0">
            <a:spAutoFit/>
          </a:bodyPr>
          <a:lstStyle/>
          <a:p>
            <a:r>
              <a:rPr lang="en-US" sz="1600" b="1">
                <a:solidFill>
                  <a:srgbClr val="000000"/>
                </a:solidFill>
                <a:latin typeface="Swiss 721 SWA" charset="0"/>
              </a:rPr>
              <a:t>B</a:t>
            </a:r>
            <a:endParaRPr lang="en-US" sz="800" b="1" i="1" baseline="-25000"/>
          </a:p>
        </p:txBody>
      </p:sp>
      <p:sp>
        <p:nvSpPr>
          <p:cNvPr id="21592" name="Rectangle 87"/>
          <p:cNvSpPr>
            <a:spLocks noChangeArrowheads="1"/>
          </p:cNvSpPr>
          <p:nvPr/>
        </p:nvSpPr>
        <p:spPr bwMode="auto">
          <a:xfrm>
            <a:off x="8820150" y="1543051"/>
            <a:ext cx="147476" cy="246221"/>
          </a:xfrm>
          <a:prstGeom prst="rect">
            <a:avLst/>
          </a:prstGeom>
          <a:noFill/>
          <a:ln w="9525">
            <a:noFill/>
            <a:miter lim="800000"/>
            <a:headEnd/>
            <a:tailEnd/>
          </a:ln>
        </p:spPr>
        <p:txBody>
          <a:bodyPr wrap="none" lIns="0" tIns="0" rIns="0" bIns="0">
            <a:spAutoFit/>
          </a:bodyPr>
          <a:lstStyle/>
          <a:p>
            <a:r>
              <a:rPr lang="en-US" sz="1600" b="1">
                <a:solidFill>
                  <a:srgbClr val="000000"/>
                </a:solidFill>
                <a:latin typeface="Swiss 721 SWA" charset="0"/>
              </a:rPr>
              <a:t>C</a:t>
            </a:r>
            <a:endParaRPr lang="en-US" sz="800" b="1" i="1" baseline="-25000"/>
          </a:p>
        </p:txBody>
      </p:sp>
      <p:sp>
        <p:nvSpPr>
          <p:cNvPr id="21593" name="Rectangle 88"/>
          <p:cNvSpPr>
            <a:spLocks noChangeArrowheads="1"/>
          </p:cNvSpPr>
          <p:nvPr/>
        </p:nvSpPr>
        <p:spPr bwMode="auto">
          <a:xfrm>
            <a:off x="9850438" y="1552576"/>
            <a:ext cx="354264" cy="246221"/>
          </a:xfrm>
          <a:prstGeom prst="rect">
            <a:avLst/>
          </a:prstGeom>
          <a:noFill/>
          <a:ln w="9525">
            <a:noFill/>
            <a:miter lim="800000"/>
            <a:headEnd/>
            <a:tailEnd/>
          </a:ln>
        </p:spPr>
        <p:txBody>
          <a:bodyPr wrap="none" lIns="0" tIns="0" rIns="0" bIns="0">
            <a:spAutoFit/>
          </a:bodyPr>
          <a:lstStyle/>
          <a:p>
            <a:r>
              <a:rPr lang="en-US" sz="1600" b="1">
                <a:solidFill>
                  <a:srgbClr val="000000"/>
                </a:solidFill>
                <a:latin typeface="Swiss 721 SWA" charset="0"/>
              </a:rPr>
              <a:t>Out</a:t>
            </a:r>
            <a:endParaRPr lang="en-US" sz="800" b="1" i="1" baseline="-25000"/>
          </a:p>
        </p:txBody>
      </p:sp>
      <p:sp>
        <p:nvSpPr>
          <p:cNvPr id="21594" name="Rectangle 90"/>
          <p:cNvSpPr>
            <a:spLocks noChangeArrowheads="1"/>
          </p:cNvSpPr>
          <p:nvPr/>
        </p:nvSpPr>
        <p:spPr bwMode="auto">
          <a:xfrm>
            <a:off x="4895850" y="3178175"/>
            <a:ext cx="299762" cy="338554"/>
          </a:xfrm>
          <a:prstGeom prst="rect">
            <a:avLst/>
          </a:prstGeom>
          <a:noFill/>
          <a:ln w="9525">
            <a:noFill/>
            <a:miter lim="800000"/>
            <a:headEnd/>
            <a:tailEnd/>
          </a:ln>
        </p:spPr>
        <p:txBody>
          <a:bodyPr wrap="none" lIns="0" tIns="0" rIns="0" bIns="0">
            <a:spAutoFit/>
          </a:bodyPr>
          <a:lstStyle/>
          <a:p>
            <a:r>
              <a:rPr lang="en-US" sz="2200" b="1">
                <a:solidFill>
                  <a:srgbClr val="000000"/>
                </a:solidFill>
              </a:rPr>
              <a:t>CP</a:t>
            </a:r>
            <a:endParaRPr lang="en-US" sz="800" b="1" i="1" baseline="-25000"/>
          </a:p>
        </p:txBody>
      </p:sp>
      <p:sp>
        <p:nvSpPr>
          <p:cNvPr id="21595" name="Rectangle 91"/>
          <p:cNvSpPr>
            <a:spLocks noChangeArrowheads="1"/>
          </p:cNvSpPr>
          <p:nvPr/>
        </p:nvSpPr>
        <p:spPr bwMode="auto">
          <a:xfrm>
            <a:off x="5268913" y="317817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596" name="Rectangle 92"/>
          <p:cNvSpPr>
            <a:spLocks noChangeArrowheads="1"/>
          </p:cNvSpPr>
          <p:nvPr/>
        </p:nvSpPr>
        <p:spPr bwMode="auto">
          <a:xfrm>
            <a:off x="5795963" y="3178175"/>
            <a:ext cx="226024" cy="338554"/>
          </a:xfrm>
          <a:prstGeom prst="rect">
            <a:avLst/>
          </a:prstGeom>
          <a:noFill/>
          <a:ln w="9525">
            <a:noFill/>
            <a:miter lim="800000"/>
            <a:headEnd/>
            <a:tailEnd/>
          </a:ln>
        </p:spPr>
        <p:txBody>
          <a:bodyPr wrap="none" lIns="0" tIns="0" rIns="0" bIns="0">
            <a:spAutoFit/>
          </a:bodyPr>
          <a:lstStyle/>
          <a:p>
            <a:r>
              <a:rPr lang="en-US" sz="2200" b="1">
                <a:solidFill>
                  <a:srgbClr val="CC0000"/>
                </a:solidFill>
              </a:rPr>
              <a:t>In</a:t>
            </a:r>
            <a:endParaRPr lang="en-US" sz="800" b="1" i="1" baseline="-25000">
              <a:solidFill>
                <a:srgbClr val="CC0000"/>
              </a:solidFill>
            </a:endParaRPr>
          </a:p>
        </p:txBody>
      </p:sp>
      <p:sp>
        <p:nvSpPr>
          <p:cNvPr id="21597" name="Rectangle 93"/>
          <p:cNvSpPr>
            <a:spLocks noChangeArrowheads="1"/>
          </p:cNvSpPr>
          <p:nvPr/>
        </p:nvSpPr>
        <p:spPr bwMode="auto">
          <a:xfrm>
            <a:off x="6062663" y="317817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598" name="Rectangle 94"/>
          <p:cNvSpPr>
            <a:spLocks noChangeArrowheads="1"/>
          </p:cNvSpPr>
          <p:nvPr/>
        </p:nvSpPr>
        <p:spPr bwMode="auto">
          <a:xfrm>
            <a:off x="6672263" y="3178175"/>
            <a:ext cx="171522" cy="338554"/>
          </a:xfrm>
          <a:prstGeom prst="rect">
            <a:avLst/>
          </a:prstGeom>
          <a:noFill/>
          <a:ln w="9525">
            <a:noFill/>
            <a:miter lim="800000"/>
            <a:headEnd/>
            <a:tailEnd/>
          </a:ln>
        </p:spPr>
        <p:txBody>
          <a:bodyPr wrap="none" lIns="0" tIns="0" rIns="0" bIns="0">
            <a:spAutoFit/>
          </a:bodyPr>
          <a:lstStyle/>
          <a:p>
            <a:r>
              <a:rPr lang="en-US" sz="2200" b="1">
                <a:solidFill>
                  <a:srgbClr val="000000"/>
                </a:solidFill>
              </a:rPr>
              <a:t>A</a:t>
            </a:r>
            <a:endParaRPr lang="en-US" sz="800" b="1" i="1" baseline="-25000"/>
          </a:p>
        </p:txBody>
      </p:sp>
      <p:sp>
        <p:nvSpPr>
          <p:cNvPr id="21599" name="Rectangle 95"/>
          <p:cNvSpPr>
            <a:spLocks noChangeArrowheads="1"/>
          </p:cNvSpPr>
          <p:nvPr/>
        </p:nvSpPr>
        <p:spPr bwMode="auto">
          <a:xfrm>
            <a:off x="6875463" y="317817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600" name="Rectangle 96"/>
          <p:cNvSpPr>
            <a:spLocks noChangeArrowheads="1"/>
          </p:cNvSpPr>
          <p:nvPr/>
        </p:nvSpPr>
        <p:spPr bwMode="auto">
          <a:xfrm>
            <a:off x="7526338" y="3178175"/>
            <a:ext cx="158698" cy="338554"/>
          </a:xfrm>
          <a:prstGeom prst="rect">
            <a:avLst/>
          </a:prstGeom>
          <a:noFill/>
          <a:ln w="9525">
            <a:noFill/>
            <a:miter lim="800000"/>
            <a:headEnd/>
            <a:tailEnd/>
          </a:ln>
        </p:spPr>
        <p:txBody>
          <a:bodyPr wrap="none" lIns="0" tIns="0" rIns="0" bIns="0">
            <a:spAutoFit/>
          </a:bodyPr>
          <a:lstStyle/>
          <a:p>
            <a:r>
              <a:rPr lang="en-US" sz="2200" b="1">
                <a:solidFill>
                  <a:srgbClr val="000000"/>
                </a:solidFill>
              </a:rPr>
              <a:t>B</a:t>
            </a:r>
            <a:endParaRPr lang="en-US" sz="800" b="1" i="1" baseline="-25000"/>
          </a:p>
        </p:txBody>
      </p:sp>
      <p:sp>
        <p:nvSpPr>
          <p:cNvPr id="21601" name="Rectangle 97"/>
          <p:cNvSpPr>
            <a:spLocks noChangeArrowheads="1"/>
          </p:cNvSpPr>
          <p:nvPr/>
        </p:nvSpPr>
        <p:spPr bwMode="auto">
          <a:xfrm>
            <a:off x="7715250" y="317817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602" name="Rectangle 98"/>
          <p:cNvSpPr>
            <a:spLocks noChangeArrowheads="1"/>
          </p:cNvSpPr>
          <p:nvPr/>
        </p:nvSpPr>
        <p:spPr bwMode="auto">
          <a:xfrm>
            <a:off x="8362950" y="3178175"/>
            <a:ext cx="14908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C</a:t>
            </a:r>
            <a:endParaRPr lang="en-US" sz="800" b="1" i="1" baseline="-25000"/>
          </a:p>
        </p:txBody>
      </p:sp>
      <p:sp>
        <p:nvSpPr>
          <p:cNvPr id="21603" name="Rectangle 99"/>
          <p:cNvSpPr>
            <a:spLocks noChangeArrowheads="1"/>
          </p:cNvSpPr>
          <p:nvPr/>
        </p:nvSpPr>
        <p:spPr bwMode="auto">
          <a:xfrm>
            <a:off x="8566150" y="317817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604" name="Rectangle 100"/>
          <p:cNvSpPr>
            <a:spLocks noChangeArrowheads="1"/>
          </p:cNvSpPr>
          <p:nvPr/>
        </p:nvSpPr>
        <p:spPr bwMode="auto">
          <a:xfrm>
            <a:off x="9075738" y="3178175"/>
            <a:ext cx="747192" cy="338554"/>
          </a:xfrm>
          <a:prstGeom prst="rect">
            <a:avLst/>
          </a:prstGeom>
          <a:noFill/>
          <a:ln w="9525">
            <a:noFill/>
            <a:miter lim="800000"/>
            <a:headEnd/>
            <a:tailEnd/>
          </a:ln>
        </p:spPr>
        <p:txBody>
          <a:bodyPr wrap="none" lIns="0" tIns="0" rIns="0" bIns="0">
            <a:spAutoFit/>
          </a:bodyPr>
          <a:lstStyle/>
          <a:p>
            <a:r>
              <a:rPr lang="en-US" sz="2200" b="1">
                <a:solidFill>
                  <a:srgbClr val="000000"/>
                </a:solidFill>
              </a:rPr>
              <a:t>D, </a:t>
            </a:r>
            <a:r>
              <a:rPr lang="en-US" sz="2200" b="1">
                <a:solidFill>
                  <a:srgbClr val="CC0000"/>
                </a:solidFill>
              </a:rPr>
              <a:t>Out</a:t>
            </a:r>
            <a:endParaRPr lang="en-US" sz="800" b="1" i="1" baseline="-25000">
              <a:solidFill>
                <a:srgbClr val="CC0000"/>
              </a:solidFill>
            </a:endParaRPr>
          </a:p>
        </p:txBody>
      </p:sp>
      <p:sp>
        <p:nvSpPr>
          <p:cNvPr id="21605" name="Rectangle 101"/>
          <p:cNvSpPr>
            <a:spLocks noChangeArrowheads="1"/>
          </p:cNvSpPr>
          <p:nvPr/>
        </p:nvSpPr>
        <p:spPr bwMode="auto">
          <a:xfrm>
            <a:off x="9547225" y="317817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606" name="Rectangle 102"/>
          <p:cNvSpPr>
            <a:spLocks noChangeArrowheads="1"/>
          </p:cNvSpPr>
          <p:nvPr/>
        </p:nvSpPr>
        <p:spPr bwMode="auto">
          <a:xfrm>
            <a:off x="4651376" y="3149601"/>
            <a:ext cx="17463" cy="17463"/>
          </a:xfrm>
          <a:prstGeom prst="rect">
            <a:avLst/>
          </a:prstGeom>
          <a:solidFill>
            <a:srgbClr val="000000"/>
          </a:solidFill>
          <a:ln w="9525">
            <a:noFill/>
            <a:miter lim="800000"/>
            <a:headEnd/>
            <a:tailEnd/>
          </a:ln>
        </p:spPr>
        <p:txBody>
          <a:bodyPr/>
          <a:lstStyle/>
          <a:p>
            <a:endParaRPr lang="en-US"/>
          </a:p>
        </p:txBody>
      </p:sp>
      <p:sp>
        <p:nvSpPr>
          <p:cNvPr id="21607" name="Line 103"/>
          <p:cNvSpPr>
            <a:spLocks noChangeShapeType="1"/>
          </p:cNvSpPr>
          <p:nvPr/>
        </p:nvSpPr>
        <p:spPr bwMode="auto">
          <a:xfrm>
            <a:off x="4651376" y="3149600"/>
            <a:ext cx="17463" cy="1588"/>
          </a:xfrm>
          <a:prstGeom prst="line">
            <a:avLst/>
          </a:prstGeom>
          <a:noFill/>
          <a:ln w="0">
            <a:solidFill>
              <a:srgbClr val="000000"/>
            </a:solidFill>
            <a:round/>
            <a:headEnd/>
            <a:tailEnd/>
          </a:ln>
        </p:spPr>
        <p:txBody>
          <a:bodyPr/>
          <a:lstStyle/>
          <a:p>
            <a:endParaRPr lang="en-US"/>
          </a:p>
        </p:txBody>
      </p:sp>
      <p:sp>
        <p:nvSpPr>
          <p:cNvPr id="21608" name="Line 104"/>
          <p:cNvSpPr>
            <a:spLocks noChangeShapeType="1"/>
          </p:cNvSpPr>
          <p:nvPr/>
        </p:nvSpPr>
        <p:spPr bwMode="auto">
          <a:xfrm>
            <a:off x="4651375" y="3149601"/>
            <a:ext cx="1588" cy="17463"/>
          </a:xfrm>
          <a:prstGeom prst="line">
            <a:avLst/>
          </a:prstGeom>
          <a:noFill/>
          <a:ln w="0">
            <a:solidFill>
              <a:srgbClr val="000000"/>
            </a:solidFill>
            <a:round/>
            <a:headEnd/>
            <a:tailEnd/>
          </a:ln>
        </p:spPr>
        <p:txBody>
          <a:bodyPr/>
          <a:lstStyle/>
          <a:p>
            <a:endParaRPr lang="en-US"/>
          </a:p>
        </p:txBody>
      </p:sp>
      <p:sp>
        <p:nvSpPr>
          <p:cNvPr id="21609" name="Rectangle 105"/>
          <p:cNvSpPr>
            <a:spLocks noChangeArrowheads="1"/>
          </p:cNvSpPr>
          <p:nvPr/>
        </p:nvSpPr>
        <p:spPr bwMode="auto">
          <a:xfrm>
            <a:off x="4651376" y="3149601"/>
            <a:ext cx="17463" cy="17463"/>
          </a:xfrm>
          <a:prstGeom prst="rect">
            <a:avLst/>
          </a:prstGeom>
          <a:solidFill>
            <a:srgbClr val="000000"/>
          </a:solidFill>
          <a:ln w="9525">
            <a:noFill/>
            <a:miter lim="800000"/>
            <a:headEnd/>
            <a:tailEnd/>
          </a:ln>
        </p:spPr>
        <p:txBody>
          <a:bodyPr/>
          <a:lstStyle/>
          <a:p>
            <a:endParaRPr lang="en-US"/>
          </a:p>
        </p:txBody>
      </p:sp>
      <p:sp>
        <p:nvSpPr>
          <p:cNvPr id="21610" name="Line 106"/>
          <p:cNvSpPr>
            <a:spLocks noChangeShapeType="1"/>
          </p:cNvSpPr>
          <p:nvPr/>
        </p:nvSpPr>
        <p:spPr bwMode="auto">
          <a:xfrm>
            <a:off x="4651376" y="3149600"/>
            <a:ext cx="17463" cy="1588"/>
          </a:xfrm>
          <a:prstGeom prst="line">
            <a:avLst/>
          </a:prstGeom>
          <a:noFill/>
          <a:ln w="0">
            <a:solidFill>
              <a:srgbClr val="000000"/>
            </a:solidFill>
            <a:round/>
            <a:headEnd/>
            <a:tailEnd/>
          </a:ln>
        </p:spPr>
        <p:txBody>
          <a:bodyPr/>
          <a:lstStyle/>
          <a:p>
            <a:endParaRPr lang="en-US"/>
          </a:p>
        </p:txBody>
      </p:sp>
      <p:sp>
        <p:nvSpPr>
          <p:cNvPr id="21611" name="Line 107"/>
          <p:cNvSpPr>
            <a:spLocks noChangeShapeType="1"/>
          </p:cNvSpPr>
          <p:nvPr/>
        </p:nvSpPr>
        <p:spPr bwMode="auto">
          <a:xfrm>
            <a:off x="4651375" y="3149601"/>
            <a:ext cx="1588" cy="17463"/>
          </a:xfrm>
          <a:prstGeom prst="line">
            <a:avLst/>
          </a:prstGeom>
          <a:noFill/>
          <a:ln w="0">
            <a:solidFill>
              <a:srgbClr val="000000"/>
            </a:solidFill>
            <a:round/>
            <a:headEnd/>
            <a:tailEnd/>
          </a:ln>
        </p:spPr>
        <p:txBody>
          <a:bodyPr/>
          <a:lstStyle/>
          <a:p>
            <a:endParaRPr lang="en-US"/>
          </a:p>
        </p:txBody>
      </p:sp>
      <p:sp>
        <p:nvSpPr>
          <p:cNvPr id="21612" name="Rectangle 108"/>
          <p:cNvSpPr>
            <a:spLocks noChangeArrowheads="1"/>
          </p:cNvSpPr>
          <p:nvPr/>
        </p:nvSpPr>
        <p:spPr bwMode="auto">
          <a:xfrm>
            <a:off x="4668839" y="3149601"/>
            <a:ext cx="833437" cy="17463"/>
          </a:xfrm>
          <a:prstGeom prst="rect">
            <a:avLst/>
          </a:prstGeom>
          <a:solidFill>
            <a:srgbClr val="000000"/>
          </a:solidFill>
          <a:ln w="9525">
            <a:noFill/>
            <a:miter lim="800000"/>
            <a:headEnd/>
            <a:tailEnd/>
          </a:ln>
        </p:spPr>
        <p:txBody>
          <a:bodyPr/>
          <a:lstStyle/>
          <a:p>
            <a:endParaRPr lang="en-US"/>
          </a:p>
        </p:txBody>
      </p:sp>
      <p:sp>
        <p:nvSpPr>
          <p:cNvPr id="21613" name="Line 109"/>
          <p:cNvSpPr>
            <a:spLocks noChangeShapeType="1"/>
          </p:cNvSpPr>
          <p:nvPr/>
        </p:nvSpPr>
        <p:spPr bwMode="auto">
          <a:xfrm>
            <a:off x="4668839" y="3149600"/>
            <a:ext cx="833437" cy="1588"/>
          </a:xfrm>
          <a:prstGeom prst="line">
            <a:avLst/>
          </a:prstGeom>
          <a:noFill/>
          <a:ln w="0">
            <a:solidFill>
              <a:srgbClr val="000000"/>
            </a:solidFill>
            <a:round/>
            <a:headEnd/>
            <a:tailEnd/>
          </a:ln>
        </p:spPr>
        <p:txBody>
          <a:bodyPr/>
          <a:lstStyle/>
          <a:p>
            <a:endParaRPr lang="en-US"/>
          </a:p>
        </p:txBody>
      </p:sp>
      <p:sp>
        <p:nvSpPr>
          <p:cNvPr id="21614" name="Rectangle 110"/>
          <p:cNvSpPr>
            <a:spLocks noChangeArrowheads="1"/>
          </p:cNvSpPr>
          <p:nvPr/>
        </p:nvSpPr>
        <p:spPr bwMode="auto">
          <a:xfrm>
            <a:off x="5519739" y="3149601"/>
            <a:ext cx="828675" cy="17463"/>
          </a:xfrm>
          <a:prstGeom prst="rect">
            <a:avLst/>
          </a:prstGeom>
          <a:solidFill>
            <a:srgbClr val="000000"/>
          </a:solidFill>
          <a:ln w="9525">
            <a:noFill/>
            <a:miter lim="800000"/>
            <a:headEnd/>
            <a:tailEnd/>
          </a:ln>
        </p:spPr>
        <p:txBody>
          <a:bodyPr/>
          <a:lstStyle/>
          <a:p>
            <a:endParaRPr lang="en-US"/>
          </a:p>
        </p:txBody>
      </p:sp>
      <p:sp>
        <p:nvSpPr>
          <p:cNvPr id="21615" name="Line 111"/>
          <p:cNvSpPr>
            <a:spLocks noChangeShapeType="1"/>
          </p:cNvSpPr>
          <p:nvPr/>
        </p:nvSpPr>
        <p:spPr bwMode="auto">
          <a:xfrm>
            <a:off x="5519739" y="3149600"/>
            <a:ext cx="828675" cy="1588"/>
          </a:xfrm>
          <a:prstGeom prst="line">
            <a:avLst/>
          </a:prstGeom>
          <a:noFill/>
          <a:ln w="0">
            <a:solidFill>
              <a:srgbClr val="000000"/>
            </a:solidFill>
            <a:round/>
            <a:headEnd/>
            <a:tailEnd/>
          </a:ln>
        </p:spPr>
        <p:txBody>
          <a:bodyPr/>
          <a:lstStyle/>
          <a:p>
            <a:endParaRPr lang="en-US"/>
          </a:p>
        </p:txBody>
      </p:sp>
      <p:sp>
        <p:nvSpPr>
          <p:cNvPr id="21616" name="Rectangle 112"/>
          <p:cNvSpPr>
            <a:spLocks noChangeArrowheads="1"/>
          </p:cNvSpPr>
          <p:nvPr/>
        </p:nvSpPr>
        <p:spPr bwMode="auto">
          <a:xfrm>
            <a:off x="6348414" y="3149601"/>
            <a:ext cx="15875" cy="17463"/>
          </a:xfrm>
          <a:prstGeom prst="rect">
            <a:avLst/>
          </a:prstGeom>
          <a:solidFill>
            <a:srgbClr val="000000"/>
          </a:solidFill>
          <a:ln w="9525">
            <a:noFill/>
            <a:miter lim="800000"/>
            <a:headEnd/>
            <a:tailEnd/>
          </a:ln>
        </p:spPr>
        <p:txBody>
          <a:bodyPr/>
          <a:lstStyle/>
          <a:p>
            <a:endParaRPr lang="en-US"/>
          </a:p>
        </p:txBody>
      </p:sp>
      <p:sp>
        <p:nvSpPr>
          <p:cNvPr id="21617" name="Line 113"/>
          <p:cNvSpPr>
            <a:spLocks noChangeShapeType="1"/>
          </p:cNvSpPr>
          <p:nvPr/>
        </p:nvSpPr>
        <p:spPr bwMode="auto">
          <a:xfrm>
            <a:off x="6348414" y="3149600"/>
            <a:ext cx="15875" cy="1588"/>
          </a:xfrm>
          <a:prstGeom prst="line">
            <a:avLst/>
          </a:prstGeom>
          <a:noFill/>
          <a:ln w="0">
            <a:solidFill>
              <a:srgbClr val="000000"/>
            </a:solidFill>
            <a:round/>
            <a:headEnd/>
            <a:tailEnd/>
          </a:ln>
        </p:spPr>
        <p:txBody>
          <a:bodyPr/>
          <a:lstStyle/>
          <a:p>
            <a:endParaRPr lang="en-US"/>
          </a:p>
        </p:txBody>
      </p:sp>
      <p:sp>
        <p:nvSpPr>
          <p:cNvPr id="21618" name="Line 114"/>
          <p:cNvSpPr>
            <a:spLocks noChangeShapeType="1"/>
          </p:cNvSpPr>
          <p:nvPr/>
        </p:nvSpPr>
        <p:spPr bwMode="auto">
          <a:xfrm>
            <a:off x="6348414" y="3149601"/>
            <a:ext cx="1587" cy="17463"/>
          </a:xfrm>
          <a:prstGeom prst="line">
            <a:avLst/>
          </a:prstGeom>
          <a:noFill/>
          <a:ln w="0">
            <a:solidFill>
              <a:srgbClr val="000000"/>
            </a:solidFill>
            <a:round/>
            <a:headEnd/>
            <a:tailEnd/>
          </a:ln>
        </p:spPr>
        <p:txBody>
          <a:bodyPr/>
          <a:lstStyle/>
          <a:p>
            <a:endParaRPr lang="en-US"/>
          </a:p>
        </p:txBody>
      </p:sp>
      <p:sp>
        <p:nvSpPr>
          <p:cNvPr id="21619" name="Rectangle 115"/>
          <p:cNvSpPr>
            <a:spLocks noChangeArrowheads="1"/>
          </p:cNvSpPr>
          <p:nvPr/>
        </p:nvSpPr>
        <p:spPr bwMode="auto">
          <a:xfrm>
            <a:off x="6364289" y="3149601"/>
            <a:ext cx="828675" cy="17463"/>
          </a:xfrm>
          <a:prstGeom prst="rect">
            <a:avLst/>
          </a:prstGeom>
          <a:solidFill>
            <a:srgbClr val="000000"/>
          </a:solidFill>
          <a:ln w="9525">
            <a:noFill/>
            <a:miter lim="800000"/>
            <a:headEnd/>
            <a:tailEnd/>
          </a:ln>
        </p:spPr>
        <p:txBody>
          <a:bodyPr/>
          <a:lstStyle/>
          <a:p>
            <a:endParaRPr lang="en-US"/>
          </a:p>
        </p:txBody>
      </p:sp>
      <p:sp>
        <p:nvSpPr>
          <p:cNvPr id="21620" name="Line 116"/>
          <p:cNvSpPr>
            <a:spLocks noChangeShapeType="1"/>
          </p:cNvSpPr>
          <p:nvPr/>
        </p:nvSpPr>
        <p:spPr bwMode="auto">
          <a:xfrm>
            <a:off x="6364289" y="3149600"/>
            <a:ext cx="828675" cy="1588"/>
          </a:xfrm>
          <a:prstGeom prst="line">
            <a:avLst/>
          </a:prstGeom>
          <a:noFill/>
          <a:ln w="0">
            <a:solidFill>
              <a:srgbClr val="000000"/>
            </a:solidFill>
            <a:round/>
            <a:headEnd/>
            <a:tailEnd/>
          </a:ln>
        </p:spPr>
        <p:txBody>
          <a:bodyPr/>
          <a:lstStyle/>
          <a:p>
            <a:endParaRPr lang="en-US"/>
          </a:p>
        </p:txBody>
      </p:sp>
      <p:sp>
        <p:nvSpPr>
          <p:cNvPr id="21621" name="Rectangle 117"/>
          <p:cNvSpPr>
            <a:spLocks noChangeArrowheads="1"/>
          </p:cNvSpPr>
          <p:nvPr/>
        </p:nvSpPr>
        <p:spPr bwMode="auto">
          <a:xfrm>
            <a:off x="7192963" y="3149601"/>
            <a:ext cx="17462" cy="17463"/>
          </a:xfrm>
          <a:prstGeom prst="rect">
            <a:avLst/>
          </a:prstGeom>
          <a:solidFill>
            <a:srgbClr val="000000"/>
          </a:solidFill>
          <a:ln w="9525">
            <a:noFill/>
            <a:miter lim="800000"/>
            <a:headEnd/>
            <a:tailEnd/>
          </a:ln>
        </p:spPr>
        <p:txBody>
          <a:bodyPr/>
          <a:lstStyle/>
          <a:p>
            <a:endParaRPr lang="en-US"/>
          </a:p>
        </p:txBody>
      </p:sp>
      <p:sp>
        <p:nvSpPr>
          <p:cNvPr id="21622" name="Line 118"/>
          <p:cNvSpPr>
            <a:spLocks noChangeShapeType="1"/>
          </p:cNvSpPr>
          <p:nvPr/>
        </p:nvSpPr>
        <p:spPr bwMode="auto">
          <a:xfrm>
            <a:off x="7192963" y="3149600"/>
            <a:ext cx="17462" cy="1588"/>
          </a:xfrm>
          <a:prstGeom prst="line">
            <a:avLst/>
          </a:prstGeom>
          <a:noFill/>
          <a:ln w="0">
            <a:solidFill>
              <a:srgbClr val="000000"/>
            </a:solidFill>
            <a:round/>
            <a:headEnd/>
            <a:tailEnd/>
          </a:ln>
        </p:spPr>
        <p:txBody>
          <a:bodyPr/>
          <a:lstStyle/>
          <a:p>
            <a:endParaRPr lang="en-US"/>
          </a:p>
        </p:txBody>
      </p:sp>
      <p:sp>
        <p:nvSpPr>
          <p:cNvPr id="21623" name="Line 119"/>
          <p:cNvSpPr>
            <a:spLocks noChangeShapeType="1"/>
          </p:cNvSpPr>
          <p:nvPr/>
        </p:nvSpPr>
        <p:spPr bwMode="auto">
          <a:xfrm>
            <a:off x="7192964" y="3149601"/>
            <a:ext cx="1587" cy="17463"/>
          </a:xfrm>
          <a:prstGeom prst="line">
            <a:avLst/>
          </a:prstGeom>
          <a:noFill/>
          <a:ln w="0">
            <a:solidFill>
              <a:srgbClr val="000000"/>
            </a:solidFill>
            <a:round/>
            <a:headEnd/>
            <a:tailEnd/>
          </a:ln>
        </p:spPr>
        <p:txBody>
          <a:bodyPr/>
          <a:lstStyle/>
          <a:p>
            <a:endParaRPr lang="en-US"/>
          </a:p>
        </p:txBody>
      </p:sp>
      <p:sp>
        <p:nvSpPr>
          <p:cNvPr id="21624" name="Rectangle 120"/>
          <p:cNvSpPr>
            <a:spLocks noChangeArrowheads="1"/>
          </p:cNvSpPr>
          <p:nvPr/>
        </p:nvSpPr>
        <p:spPr bwMode="auto">
          <a:xfrm>
            <a:off x="7210426" y="3149601"/>
            <a:ext cx="828675" cy="17463"/>
          </a:xfrm>
          <a:prstGeom prst="rect">
            <a:avLst/>
          </a:prstGeom>
          <a:solidFill>
            <a:srgbClr val="000000"/>
          </a:solidFill>
          <a:ln w="9525">
            <a:noFill/>
            <a:miter lim="800000"/>
            <a:headEnd/>
            <a:tailEnd/>
          </a:ln>
        </p:spPr>
        <p:txBody>
          <a:bodyPr/>
          <a:lstStyle/>
          <a:p>
            <a:endParaRPr lang="en-US"/>
          </a:p>
        </p:txBody>
      </p:sp>
      <p:sp>
        <p:nvSpPr>
          <p:cNvPr id="21625" name="Line 121"/>
          <p:cNvSpPr>
            <a:spLocks noChangeShapeType="1"/>
          </p:cNvSpPr>
          <p:nvPr/>
        </p:nvSpPr>
        <p:spPr bwMode="auto">
          <a:xfrm>
            <a:off x="7210426" y="3149600"/>
            <a:ext cx="828675" cy="1588"/>
          </a:xfrm>
          <a:prstGeom prst="line">
            <a:avLst/>
          </a:prstGeom>
          <a:noFill/>
          <a:ln w="0">
            <a:solidFill>
              <a:srgbClr val="000000"/>
            </a:solidFill>
            <a:round/>
            <a:headEnd/>
            <a:tailEnd/>
          </a:ln>
        </p:spPr>
        <p:txBody>
          <a:bodyPr/>
          <a:lstStyle/>
          <a:p>
            <a:endParaRPr lang="en-US"/>
          </a:p>
        </p:txBody>
      </p:sp>
      <p:sp>
        <p:nvSpPr>
          <p:cNvPr id="21626" name="Rectangle 122"/>
          <p:cNvSpPr>
            <a:spLocks noChangeArrowheads="1"/>
          </p:cNvSpPr>
          <p:nvPr/>
        </p:nvSpPr>
        <p:spPr bwMode="auto">
          <a:xfrm>
            <a:off x="8056564" y="3149601"/>
            <a:ext cx="828675" cy="17463"/>
          </a:xfrm>
          <a:prstGeom prst="rect">
            <a:avLst/>
          </a:prstGeom>
          <a:solidFill>
            <a:srgbClr val="000000"/>
          </a:solidFill>
          <a:ln w="9525">
            <a:noFill/>
            <a:miter lim="800000"/>
            <a:headEnd/>
            <a:tailEnd/>
          </a:ln>
        </p:spPr>
        <p:txBody>
          <a:bodyPr/>
          <a:lstStyle/>
          <a:p>
            <a:endParaRPr lang="en-US"/>
          </a:p>
        </p:txBody>
      </p:sp>
      <p:sp>
        <p:nvSpPr>
          <p:cNvPr id="21627" name="Line 123"/>
          <p:cNvSpPr>
            <a:spLocks noChangeShapeType="1"/>
          </p:cNvSpPr>
          <p:nvPr/>
        </p:nvSpPr>
        <p:spPr bwMode="auto">
          <a:xfrm>
            <a:off x="8056564" y="3149600"/>
            <a:ext cx="828675" cy="1588"/>
          </a:xfrm>
          <a:prstGeom prst="line">
            <a:avLst/>
          </a:prstGeom>
          <a:noFill/>
          <a:ln w="0">
            <a:solidFill>
              <a:srgbClr val="000000"/>
            </a:solidFill>
            <a:round/>
            <a:headEnd/>
            <a:tailEnd/>
          </a:ln>
        </p:spPr>
        <p:txBody>
          <a:bodyPr/>
          <a:lstStyle/>
          <a:p>
            <a:endParaRPr lang="en-US"/>
          </a:p>
        </p:txBody>
      </p:sp>
      <p:sp>
        <p:nvSpPr>
          <p:cNvPr id="21628" name="Rectangle 124"/>
          <p:cNvSpPr>
            <a:spLocks noChangeArrowheads="1"/>
          </p:cNvSpPr>
          <p:nvPr/>
        </p:nvSpPr>
        <p:spPr bwMode="auto">
          <a:xfrm>
            <a:off x="8885239" y="3149601"/>
            <a:ext cx="15875" cy="17463"/>
          </a:xfrm>
          <a:prstGeom prst="rect">
            <a:avLst/>
          </a:prstGeom>
          <a:solidFill>
            <a:srgbClr val="000000"/>
          </a:solidFill>
          <a:ln w="9525">
            <a:noFill/>
            <a:miter lim="800000"/>
            <a:headEnd/>
            <a:tailEnd/>
          </a:ln>
        </p:spPr>
        <p:txBody>
          <a:bodyPr/>
          <a:lstStyle/>
          <a:p>
            <a:endParaRPr lang="en-US"/>
          </a:p>
        </p:txBody>
      </p:sp>
      <p:sp>
        <p:nvSpPr>
          <p:cNvPr id="21629" name="Line 125"/>
          <p:cNvSpPr>
            <a:spLocks noChangeShapeType="1"/>
          </p:cNvSpPr>
          <p:nvPr/>
        </p:nvSpPr>
        <p:spPr bwMode="auto">
          <a:xfrm>
            <a:off x="8885239" y="3149600"/>
            <a:ext cx="15875" cy="1588"/>
          </a:xfrm>
          <a:prstGeom prst="line">
            <a:avLst/>
          </a:prstGeom>
          <a:noFill/>
          <a:ln w="0">
            <a:solidFill>
              <a:srgbClr val="000000"/>
            </a:solidFill>
            <a:round/>
            <a:headEnd/>
            <a:tailEnd/>
          </a:ln>
        </p:spPr>
        <p:txBody>
          <a:bodyPr/>
          <a:lstStyle/>
          <a:p>
            <a:endParaRPr lang="en-US"/>
          </a:p>
        </p:txBody>
      </p:sp>
      <p:sp>
        <p:nvSpPr>
          <p:cNvPr id="21630" name="Line 126"/>
          <p:cNvSpPr>
            <a:spLocks noChangeShapeType="1"/>
          </p:cNvSpPr>
          <p:nvPr/>
        </p:nvSpPr>
        <p:spPr bwMode="auto">
          <a:xfrm>
            <a:off x="8885239" y="3149601"/>
            <a:ext cx="1587" cy="17463"/>
          </a:xfrm>
          <a:prstGeom prst="line">
            <a:avLst/>
          </a:prstGeom>
          <a:noFill/>
          <a:ln w="0">
            <a:solidFill>
              <a:srgbClr val="000000"/>
            </a:solidFill>
            <a:round/>
            <a:headEnd/>
            <a:tailEnd/>
          </a:ln>
        </p:spPr>
        <p:txBody>
          <a:bodyPr/>
          <a:lstStyle/>
          <a:p>
            <a:endParaRPr lang="en-US"/>
          </a:p>
        </p:txBody>
      </p:sp>
      <p:sp>
        <p:nvSpPr>
          <p:cNvPr id="21631" name="Rectangle 127"/>
          <p:cNvSpPr>
            <a:spLocks noChangeArrowheads="1"/>
          </p:cNvSpPr>
          <p:nvPr/>
        </p:nvSpPr>
        <p:spPr bwMode="auto">
          <a:xfrm>
            <a:off x="8901113" y="3149601"/>
            <a:ext cx="825500" cy="17463"/>
          </a:xfrm>
          <a:prstGeom prst="rect">
            <a:avLst/>
          </a:prstGeom>
          <a:solidFill>
            <a:srgbClr val="000000"/>
          </a:solidFill>
          <a:ln w="9525">
            <a:noFill/>
            <a:miter lim="800000"/>
            <a:headEnd/>
            <a:tailEnd/>
          </a:ln>
        </p:spPr>
        <p:txBody>
          <a:bodyPr/>
          <a:lstStyle/>
          <a:p>
            <a:endParaRPr lang="en-US"/>
          </a:p>
        </p:txBody>
      </p:sp>
      <p:sp>
        <p:nvSpPr>
          <p:cNvPr id="21632" name="Line 128"/>
          <p:cNvSpPr>
            <a:spLocks noChangeShapeType="1"/>
          </p:cNvSpPr>
          <p:nvPr/>
        </p:nvSpPr>
        <p:spPr bwMode="auto">
          <a:xfrm>
            <a:off x="8901113" y="3149600"/>
            <a:ext cx="825500" cy="1588"/>
          </a:xfrm>
          <a:prstGeom prst="line">
            <a:avLst/>
          </a:prstGeom>
          <a:noFill/>
          <a:ln w="0">
            <a:solidFill>
              <a:srgbClr val="000000"/>
            </a:solidFill>
            <a:round/>
            <a:headEnd/>
            <a:tailEnd/>
          </a:ln>
        </p:spPr>
        <p:txBody>
          <a:bodyPr/>
          <a:lstStyle/>
          <a:p>
            <a:endParaRPr lang="en-US"/>
          </a:p>
        </p:txBody>
      </p:sp>
      <p:sp>
        <p:nvSpPr>
          <p:cNvPr id="21633" name="Rectangle 129"/>
          <p:cNvSpPr>
            <a:spLocks noChangeArrowheads="1"/>
          </p:cNvSpPr>
          <p:nvPr/>
        </p:nvSpPr>
        <p:spPr bwMode="auto">
          <a:xfrm>
            <a:off x="9726613" y="3149601"/>
            <a:ext cx="17462" cy="17463"/>
          </a:xfrm>
          <a:prstGeom prst="rect">
            <a:avLst/>
          </a:prstGeom>
          <a:solidFill>
            <a:srgbClr val="000000"/>
          </a:solidFill>
          <a:ln w="9525">
            <a:noFill/>
            <a:miter lim="800000"/>
            <a:headEnd/>
            <a:tailEnd/>
          </a:ln>
        </p:spPr>
        <p:txBody>
          <a:bodyPr/>
          <a:lstStyle/>
          <a:p>
            <a:endParaRPr lang="en-US"/>
          </a:p>
        </p:txBody>
      </p:sp>
      <p:sp>
        <p:nvSpPr>
          <p:cNvPr id="21634" name="Line 130"/>
          <p:cNvSpPr>
            <a:spLocks noChangeShapeType="1"/>
          </p:cNvSpPr>
          <p:nvPr/>
        </p:nvSpPr>
        <p:spPr bwMode="auto">
          <a:xfrm>
            <a:off x="9726613" y="3149600"/>
            <a:ext cx="17462" cy="1588"/>
          </a:xfrm>
          <a:prstGeom prst="line">
            <a:avLst/>
          </a:prstGeom>
          <a:noFill/>
          <a:ln w="0">
            <a:solidFill>
              <a:srgbClr val="000000"/>
            </a:solidFill>
            <a:round/>
            <a:headEnd/>
            <a:tailEnd/>
          </a:ln>
        </p:spPr>
        <p:txBody>
          <a:bodyPr/>
          <a:lstStyle/>
          <a:p>
            <a:endParaRPr lang="en-US"/>
          </a:p>
        </p:txBody>
      </p:sp>
      <p:sp>
        <p:nvSpPr>
          <p:cNvPr id="21635" name="Line 131"/>
          <p:cNvSpPr>
            <a:spLocks noChangeShapeType="1"/>
          </p:cNvSpPr>
          <p:nvPr/>
        </p:nvSpPr>
        <p:spPr bwMode="auto">
          <a:xfrm>
            <a:off x="9726614" y="3149601"/>
            <a:ext cx="1587" cy="17463"/>
          </a:xfrm>
          <a:prstGeom prst="line">
            <a:avLst/>
          </a:prstGeom>
          <a:noFill/>
          <a:ln w="0">
            <a:solidFill>
              <a:srgbClr val="000000"/>
            </a:solidFill>
            <a:round/>
            <a:headEnd/>
            <a:tailEnd/>
          </a:ln>
        </p:spPr>
        <p:txBody>
          <a:bodyPr/>
          <a:lstStyle/>
          <a:p>
            <a:endParaRPr lang="en-US"/>
          </a:p>
        </p:txBody>
      </p:sp>
      <p:sp>
        <p:nvSpPr>
          <p:cNvPr id="21636" name="Rectangle 132"/>
          <p:cNvSpPr>
            <a:spLocks noChangeArrowheads="1"/>
          </p:cNvSpPr>
          <p:nvPr/>
        </p:nvSpPr>
        <p:spPr bwMode="auto">
          <a:xfrm>
            <a:off x="9726613" y="3149601"/>
            <a:ext cx="17462" cy="17463"/>
          </a:xfrm>
          <a:prstGeom prst="rect">
            <a:avLst/>
          </a:prstGeom>
          <a:solidFill>
            <a:srgbClr val="000000"/>
          </a:solidFill>
          <a:ln w="9525">
            <a:noFill/>
            <a:miter lim="800000"/>
            <a:headEnd/>
            <a:tailEnd/>
          </a:ln>
        </p:spPr>
        <p:txBody>
          <a:bodyPr/>
          <a:lstStyle/>
          <a:p>
            <a:endParaRPr lang="en-US"/>
          </a:p>
        </p:txBody>
      </p:sp>
      <p:sp>
        <p:nvSpPr>
          <p:cNvPr id="21637" name="Line 133"/>
          <p:cNvSpPr>
            <a:spLocks noChangeShapeType="1"/>
          </p:cNvSpPr>
          <p:nvPr/>
        </p:nvSpPr>
        <p:spPr bwMode="auto">
          <a:xfrm>
            <a:off x="9726613" y="3149600"/>
            <a:ext cx="17462" cy="1588"/>
          </a:xfrm>
          <a:prstGeom prst="line">
            <a:avLst/>
          </a:prstGeom>
          <a:noFill/>
          <a:ln w="0">
            <a:solidFill>
              <a:srgbClr val="000000"/>
            </a:solidFill>
            <a:round/>
            <a:headEnd/>
            <a:tailEnd/>
          </a:ln>
        </p:spPr>
        <p:txBody>
          <a:bodyPr/>
          <a:lstStyle/>
          <a:p>
            <a:endParaRPr lang="en-US"/>
          </a:p>
        </p:txBody>
      </p:sp>
      <p:sp>
        <p:nvSpPr>
          <p:cNvPr id="21638" name="Line 134"/>
          <p:cNvSpPr>
            <a:spLocks noChangeShapeType="1"/>
          </p:cNvSpPr>
          <p:nvPr/>
        </p:nvSpPr>
        <p:spPr bwMode="auto">
          <a:xfrm>
            <a:off x="9726614" y="3149601"/>
            <a:ext cx="1587" cy="17463"/>
          </a:xfrm>
          <a:prstGeom prst="line">
            <a:avLst/>
          </a:prstGeom>
          <a:noFill/>
          <a:ln w="0">
            <a:solidFill>
              <a:srgbClr val="000000"/>
            </a:solidFill>
            <a:round/>
            <a:headEnd/>
            <a:tailEnd/>
          </a:ln>
        </p:spPr>
        <p:txBody>
          <a:bodyPr/>
          <a:lstStyle/>
          <a:p>
            <a:endParaRPr lang="en-US"/>
          </a:p>
        </p:txBody>
      </p:sp>
      <p:sp>
        <p:nvSpPr>
          <p:cNvPr id="21639" name="Rectangle 135"/>
          <p:cNvSpPr>
            <a:spLocks noChangeArrowheads="1"/>
          </p:cNvSpPr>
          <p:nvPr/>
        </p:nvSpPr>
        <p:spPr bwMode="auto">
          <a:xfrm>
            <a:off x="4651376" y="3167064"/>
            <a:ext cx="17463" cy="327025"/>
          </a:xfrm>
          <a:prstGeom prst="rect">
            <a:avLst/>
          </a:prstGeom>
          <a:solidFill>
            <a:srgbClr val="000000"/>
          </a:solidFill>
          <a:ln w="9525">
            <a:noFill/>
            <a:miter lim="800000"/>
            <a:headEnd/>
            <a:tailEnd/>
          </a:ln>
        </p:spPr>
        <p:txBody>
          <a:bodyPr/>
          <a:lstStyle/>
          <a:p>
            <a:endParaRPr lang="en-US"/>
          </a:p>
        </p:txBody>
      </p:sp>
      <p:sp>
        <p:nvSpPr>
          <p:cNvPr id="21640" name="Line 136"/>
          <p:cNvSpPr>
            <a:spLocks noChangeShapeType="1"/>
          </p:cNvSpPr>
          <p:nvPr/>
        </p:nvSpPr>
        <p:spPr bwMode="auto">
          <a:xfrm>
            <a:off x="4651375" y="3167064"/>
            <a:ext cx="1588" cy="327025"/>
          </a:xfrm>
          <a:prstGeom prst="line">
            <a:avLst/>
          </a:prstGeom>
          <a:noFill/>
          <a:ln w="0">
            <a:solidFill>
              <a:srgbClr val="000000"/>
            </a:solidFill>
            <a:round/>
            <a:headEnd/>
            <a:tailEnd/>
          </a:ln>
        </p:spPr>
        <p:txBody>
          <a:bodyPr/>
          <a:lstStyle/>
          <a:p>
            <a:endParaRPr lang="en-US"/>
          </a:p>
        </p:txBody>
      </p:sp>
      <p:sp>
        <p:nvSpPr>
          <p:cNvPr id="21641" name="Line 137"/>
          <p:cNvSpPr>
            <a:spLocks noChangeShapeType="1"/>
          </p:cNvSpPr>
          <p:nvPr/>
        </p:nvSpPr>
        <p:spPr bwMode="auto">
          <a:xfrm>
            <a:off x="6348414" y="3167064"/>
            <a:ext cx="1587" cy="327025"/>
          </a:xfrm>
          <a:prstGeom prst="line">
            <a:avLst/>
          </a:prstGeom>
          <a:noFill/>
          <a:ln w="0">
            <a:solidFill>
              <a:srgbClr val="000000"/>
            </a:solidFill>
            <a:round/>
            <a:headEnd/>
            <a:tailEnd/>
          </a:ln>
        </p:spPr>
        <p:txBody>
          <a:bodyPr/>
          <a:lstStyle/>
          <a:p>
            <a:endParaRPr lang="en-US"/>
          </a:p>
        </p:txBody>
      </p:sp>
      <p:sp>
        <p:nvSpPr>
          <p:cNvPr id="21642" name="Rectangle 138"/>
          <p:cNvSpPr>
            <a:spLocks noChangeArrowheads="1"/>
          </p:cNvSpPr>
          <p:nvPr/>
        </p:nvSpPr>
        <p:spPr bwMode="auto">
          <a:xfrm>
            <a:off x="7192964" y="3167064"/>
            <a:ext cx="9525" cy="327025"/>
          </a:xfrm>
          <a:prstGeom prst="rect">
            <a:avLst/>
          </a:prstGeom>
          <a:solidFill>
            <a:srgbClr val="000000"/>
          </a:solidFill>
          <a:ln w="9525">
            <a:noFill/>
            <a:miter lim="800000"/>
            <a:headEnd/>
            <a:tailEnd/>
          </a:ln>
        </p:spPr>
        <p:txBody>
          <a:bodyPr/>
          <a:lstStyle/>
          <a:p>
            <a:endParaRPr lang="en-US"/>
          </a:p>
        </p:txBody>
      </p:sp>
      <p:sp>
        <p:nvSpPr>
          <p:cNvPr id="21643" name="Line 139"/>
          <p:cNvSpPr>
            <a:spLocks noChangeShapeType="1"/>
          </p:cNvSpPr>
          <p:nvPr/>
        </p:nvSpPr>
        <p:spPr bwMode="auto">
          <a:xfrm>
            <a:off x="7192964" y="3167064"/>
            <a:ext cx="1587" cy="327025"/>
          </a:xfrm>
          <a:prstGeom prst="line">
            <a:avLst/>
          </a:prstGeom>
          <a:noFill/>
          <a:ln w="0">
            <a:solidFill>
              <a:srgbClr val="000000"/>
            </a:solidFill>
            <a:round/>
            <a:headEnd/>
            <a:tailEnd/>
          </a:ln>
        </p:spPr>
        <p:txBody>
          <a:bodyPr/>
          <a:lstStyle/>
          <a:p>
            <a:endParaRPr lang="en-US"/>
          </a:p>
        </p:txBody>
      </p:sp>
      <p:sp>
        <p:nvSpPr>
          <p:cNvPr id="21644" name="Rectangle 140"/>
          <p:cNvSpPr>
            <a:spLocks noChangeArrowheads="1"/>
          </p:cNvSpPr>
          <p:nvPr/>
        </p:nvSpPr>
        <p:spPr bwMode="auto">
          <a:xfrm>
            <a:off x="8885239" y="3167064"/>
            <a:ext cx="7937" cy="327025"/>
          </a:xfrm>
          <a:prstGeom prst="rect">
            <a:avLst/>
          </a:prstGeom>
          <a:solidFill>
            <a:srgbClr val="000000"/>
          </a:solidFill>
          <a:ln w="9525">
            <a:noFill/>
            <a:miter lim="800000"/>
            <a:headEnd/>
            <a:tailEnd/>
          </a:ln>
        </p:spPr>
        <p:txBody>
          <a:bodyPr/>
          <a:lstStyle/>
          <a:p>
            <a:endParaRPr lang="en-US"/>
          </a:p>
        </p:txBody>
      </p:sp>
      <p:sp>
        <p:nvSpPr>
          <p:cNvPr id="21645" name="Line 141"/>
          <p:cNvSpPr>
            <a:spLocks noChangeShapeType="1"/>
          </p:cNvSpPr>
          <p:nvPr/>
        </p:nvSpPr>
        <p:spPr bwMode="auto">
          <a:xfrm>
            <a:off x="8885239" y="3167064"/>
            <a:ext cx="1587" cy="327025"/>
          </a:xfrm>
          <a:prstGeom prst="line">
            <a:avLst/>
          </a:prstGeom>
          <a:noFill/>
          <a:ln w="0">
            <a:solidFill>
              <a:srgbClr val="000000"/>
            </a:solidFill>
            <a:round/>
            <a:headEnd/>
            <a:tailEnd/>
          </a:ln>
        </p:spPr>
        <p:txBody>
          <a:bodyPr/>
          <a:lstStyle/>
          <a:p>
            <a:endParaRPr lang="en-US"/>
          </a:p>
        </p:txBody>
      </p:sp>
      <p:sp>
        <p:nvSpPr>
          <p:cNvPr id="21646" name="Rectangle 142"/>
          <p:cNvSpPr>
            <a:spLocks noChangeArrowheads="1"/>
          </p:cNvSpPr>
          <p:nvPr/>
        </p:nvSpPr>
        <p:spPr bwMode="auto">
          <a:xfrm>
            <a:off x="9726613" y="3167064"/>
            <a:ext cx="17462" cy="327025"/>
          </a:xfrm>
          <a:prstGeom prst="rect">
            <a:avLst/>
          </a:prstGeom>
          <a:solidFill>
            <a:srgbClr val="000000"/>
          </a:solidFill>
          <a:ln w="9525">
            <a:noFill/>
            <a:miter lim="800000"/>
            <a:headEnd/>
            <a:tailEnd/>
          </a:ln>
        </p:spPr>
        <p:txBody>
          <a:bodyPr/>
          <a:lstStyle/>
          <a:p>
            <a:endParaRPr lang="en-US"/>
          </a:p>
        </p:txBody>
      </p:sp>
      <p:sp>
        <p:nvSpPr>
          <p:cNvPr id="21647" name="Line 143"/>
          <p:cNvSpPr>
            <a:spLocks noChangeShapeType="1"/>
          </p:cNvSpPr>
          <p:nvPr/>
        </p:nvSpPr>
        <p:spPr bwMode="auto">
          <a:xfrm>
            <a:off x="9726614" y="3167064"/>
            <a:ext cx="1587" cy="327025"/>
          </a:xfrm>
          <a:prstGeom prst="line">
            <a:avLst/>
          </a:prstGeom>
          <a:noFill/>
          <a:ln w="0">
            <a:solidFill>
              <a:srgbClr val="000000"/>
            </a:solidFill>
            <a:round/>
            <a:headEnd/>
            <a:tailEnd/>
          </a:ln>
        </p:spPr>
        <p:txBody>
          <a:bodyPr/>
          <a:lstStyle/>
          <a:p>
            <a:endParaRPr lang="en-US"/>
          </a:p>
        </p:txBody>
      </p:sp>
      <p:sp>
        <p:nvSpPr>
          <p:cNvPr id="21648" name="Rectangle 145"/>
          <p:cNvSpPr>
            <a:spLocks noChangeArrowheads="1"/>
          </p:cNvSpPr>
          <p:nvPr/>
        </p:nvSpPr>
        <p:spPr bwMode="auto">
          <a:xfrm>
            <a:off x="5248275" y="351472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649" name="Rectangle 146"/>
          <p:cNvSpPr>
            <a:spLocks noChangeArrowheads="1"/>
          </p:cNvSpPr>
          <p:nvPr/>
        </p:nvSpPr>
        <p:spPr bwMode="auto">
          <a:xfrm>
            <a:off x="5857875" y="3514725"/>
            <a:ext cx="142668" cy="338554"/>
          </a:xfrm>
          <a:prstGeom prst="rect">
            <a:avLst/>
          </a:prstGeom>
          <a:noFill/>
          <a:ln w="9525">
            <a:noFill/>
            <a:miter lim="800000"/>
            <a:headEnd/>
            <a:tailEnd/>
          </a:ln>
        </p:spPr>
        <p:txBody>
          <a:bodyPr wrap="none" lIns="0" tIns="0" rIns="0" bIns="0">
            <a:spAutoFit/>
          </a:bodyPr>
          <a:lstStyle/>
          <a:p>
            <a:r>
              <a:rPr lang="en-US" sz="2200" b="1">
                <a:solidFill>
                  <a:srgbClr val="CC0000"/>
                </a:solidFill>
              </a:rPr>
              <a:t>0</a:t>
            </a:r>
            <a:endParaRPr lang="en-US" sz="800" b="1" i="1" baseline="-25000">
              <a:solidFill>
                <a:srgbClr val="CC0000"/>
              </a:solidFill>
            </a:endParaRPr>
          </a:p>
        </p:txBody>
      </p:sp>
      <p:sp>
        <p:nvSpPr>
          <p:cNvPr id="21650" name="Rectangle 147"/>
          <p:cNvSpPr>
            <a:spLocks noChangeArrowheads="1"/>
          </p:cNvSpPr>
          <p:nvPr/>
        </p:nvSpPr>
        <p:spPr bwMode="auto">
          <a:xfrm>
            <a:off x="5999163" y="351472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651" name="Rectangle 148"/>
          <p:cNvSpPr>
            <a:spLocks noChangeArrowheads="1"/>
          </p:cNvSpPr>
          <p:nvPr/>
        </p:nvSpPr>
        <p:spPr bwMode="auto">
          <a:xfrm>
            <a:off x="6702425" y="3514725"/>
            <a:ext cx="131446" cy="338554"/>
          </a:xfrm>
          <a:prstGeom prst="rect">
            <a:avLst/>
          </a:prstGeom>
          <a:noFill/>
          <a:ln w="9525">
            <a:noFill/>
            <a:miter lim="800000"/>
            <a:headEnd/>
            <a:tailEnd/>
          </a:ln>
        </p:spPr>
        <p:txBody>
          <a:bodyPr wrap="none" lIns="0" tIns="0" rIns="0" bIns="0">
            <a:spAutoFit/>
          </a:bodyPr>
          <a:lstStyle/>
          <a:p>
            <a:r>
              <a:rPr lang="en-US" sz="2200" b="1">
                <a:solidFill>
                  <a:srgbClr val="000000"/>
                </a:solidFill>
              </a:rPr>
              <a:t>?</a:t>
            </a:r>
            <a:endParaRPr lang="en-US" sz="800" b="1" i="1" baseline="-25000"/>
          </a:p>
        </p:txBody>
      </p:sp>
      <p:sp>
        <p:nvSpPr>
          <p:cNvPr id="21652" name="Rectangle 149"/>
          <p:cNvSpPr>
            <a:spLocks noChangeArrowheads="1"/>
          </p:cNvSpPr>
          <p:nvPr/>
        </p:nvSpPr>
        <p:spPr bwMode="auto">
          <a:xfrm>
            <a:off x="6843713" y="351472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653" name="Rectangle 150"/>
          <p:cNvSpPr>
            <a:spLocks noChangeArrowheads="1"/>
          </p:cNvSpPr>
          <p:nvPr/>
        </p:nvSpPr>
        <p:spPr bwMode="auto">
          <a:xfrm>
            <a:off x="7548563" y="3514725"/>
            <a:ext cx="131446" cy="338554"/>
          </a:xfrm>
          <a:prstGeom prst="rect">
            <a:avLst/>
          </a:prstGeom>
          <a:noFill/>
          <a:ln w="9525">
            <a:noFill/>
            <a:miter lim="800000"/>
            <a:headEnd/>
            <a:tailEnd/>
          </a:ln>
        </p:spPr>
        <p:txBody>
          <a:bodyPr wrap="none" lIns="0" tIns="0" rIns="0" bIns="0">
            <a:spAutoFit/>
          </a:bodyPr>
          <a:lstStyle/>
          <a:p>
            <a:r>
              <a:rPr lang="en-US" sz="2200" b="1">
                <a:solidFill>
                  <a:srgbClr val="000000"/>
                </a:solidFill>
              </a:rPr>
              <a:t>?</a:t>
            </a:r>
            <a:endParaRPr lang="en-US" sz="800" b="1" i="1" baseline="-25000"/>
          </a:p>
        </p:txBody>
      </p:sp>
      <p:sp>
        <p:nvSpPr>
          <p:cNvPr id="21654" name="Rectangle 151"/>
          <p:cNvSpPr>
            <a:spLocks noChangeArrowheads="1"/>
          </p:cNvSpPr>
          <p:nvPr/>
        </p:nvSpPr>
        <p:spPr bwMode="auto">
          <a:xfrm>
            <a:off x="7689850" y="351472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655" name="Rectangle 152"/>
          <p:cNvSpPr>
            <a:spLocks noChangeArrowheads="1"/>
          </p:cNvSpPr>
          <p:nvPr/>
        </p:nvSpPr>
        <p:spPr bwMode="auto">
          <a:xfrm>
            <a:off x="8394700" y="3514725"/>
            <a:ext cx="131446" cy="338554"/>
          </a:xfrm>
          <a:prstGeom prst="rect">
            <a:avLst/>
          </a:prstGeom>
          <a:noFill/>
          <a:ln w="9525">
            <a:noFill/>
            <a:miter lim="800000"/>
            <a:headEnd/>
            <a:tailEnd/>
          </a:ln>
        </p:spPr>
        <p:txBody>
          <a:bodyPr wrap="none" lIns="0" tIns="0" rIns="0" bIns="0">
            <a:spAutoFit/>
          </a:bodyPr>
          <a:lstStyle/>
          <a:p>
            <a:r>
              <a:rPr lang="en-US" sz="2200" b="1">
                <a:solidFill>
                  <a:srgbClr val="000000"/>
                </a:solidFill>
              </a:rPr>
              <a:t>?</a:t>
            </a:r>
            <a:endParaRPr lang="en-US" sz="800" b="1" i="1" baseline="-25000"/>
          </a:p>
        </p:txBody>
      </p:sp>
      <p:sp>
        <p:nvSpPr>
          <p:cNvPr id="21656" name="Rectangle 153"/>
          <p:cNvSpPr>
            <a:spLocks noChangeArrowheads="1"/>
          </p:cNvSpPr>
          <p:nvPr/>
        </p:nvSpPr>
        <p:spPr bwMode="auto">
          <a:xfrm>
            <a:off x="8534400" y="351472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657" name="Rectangle 154"/>
          <p:cNvSpPr>
            <a:spLocks noChangeArrowheads="1"/>
          </p:cNvSpPr>
          <p:nvPr/>
        </p:nvSpPr>
        <p:spPr bwMode="auto">
          <a:xfrm>
            <a:off x="9239250" y="3514725"/>
            <a:ext cx="131446" cy="338554"/>
          </a:xfrm>
          <a:prstGeom prst="rect">
            <a:avLst/>
          </a:prstGeom>
          <a:noFill/>
          <a:ln w="9525">
            <a:noFill/>
            <a:miter lim="800000"/>
            <a:headEnd/>
            <a:tailEnd/>
          </a:ln>
        </p:spPr>
        <p:txBody>
          <a:bodyPr wrap="none" lIns="0" tIns="0" rIns="0" bIns="0">
            <a:spAutoFit/>
          </a:bodyPr>
          <a:lstStyle/>
          <a:p>
            <a:r>
              <a:rPr lang="en-US" sz="2200" b="1">
                <a:solidFill>
                  <a:srgbClr val="000000"/>
                </a:solidFill>
              </a:rPr>
              <a:t>?</a:t>
            </a:r>
            <a:endParaRPr lang="en-US" sz="800" b="1" i="1" baseline="-25000"/>
          </a:p>
        </p:txBody>
      </p:sp>
      <p:sp>
        <p:nvSpPr>
          <p:cNvPr id="21658" name="Rectangle 155"/>
          <p:cNvSpPr>
            <a:spLocks noChangeArrowheads="1"/>
          </p:cNvSpPr>
          <p:nvPr/>
        </p:nvSpPr>
        <p:spPr bwMode="auto">
          <a:xfrm>
            <a:off x="9380538" y="351472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659" name="Rectangle 156"/>
          <p:cNvSpPr>
            <a:spLocks noChangeArrowheads="1"/>
          </p:cNvSpPr>
          <p:nvPr/>
        </p:nvSpPr>
        <p:spPr bwMode="auto">
          <a:xfrm>
            <a:off x="4651376" y="3494089"/>
            <a:ext cx="17463" cy="9525"/>
          </a:xfrm>
          <a:prstGeom prst="rect">
            <a:avLst/>
          </a:prstGeom>
          <a:solidFill>
            <a:srgbClr val="000000"/>
          </a:solidFill>
          <a:ln w="9525">
            <a:noFill/>
            <a:miter lim="800000"/>
            <a:headEnd/>
            <a:tailEnd/>
          </a:ln>
        </p:spPr>
        <p:txBody>
          <a:bodyPr/>
          <a:lstStyle/>
          <a:p>
            <a:endParaRPr lang="en-US"/>
          </a:p>
        </p:txBody>
      </p:sp>
      <p:sp>
        <p:nvSpPr>
          <p:cNvPr id="21660" name="Line 157"/>
          <p:cNvSpPr>
            <a:spLocks noChangeShapeType="1"/>
          </p:cNvSpPr>
          <p:nvPr/>
        </p:nvSpPr>
        <p:spPr bwMode="auto">
          <a:xfrm>
            <a:off x="4651376" y="3494089"/>
            <a:ext cx="17463" cy="1587"/>
          </a:xfrm>
          <a:prstGeom prst="line">
            <a:avLst/>
          </a:prstGeom>
          <a:noFill/>
          <a:ln w="0">
            <a:solidFill>
              <a:srgbClr val="000000"/>
            </a:solidFill>
            <a:round/>
            <a:headEnd/>
            <a:tailEnd/>
          </a:ln>
        </p:spPr>
        <p:txBody>
          <a:bodyPr/>
          <a:lstStyle/>
          <a:p>
            <a:endParaRPr lang="en-US"/>
          </a:p>
        </p:txBody>
      </p:sp>
      <p:sp>
        <p:nvSpPr>
          <p:cNvPr id="21661" name="Rectangle 158"/>
          <p:cNvSpPr>
            <a:spLocks noChangeArrowheads="1"/>
          </p:cNvSpPr>
          <p:nvPr/>
        </p:nvSpPr>
        <p:spPr bwMode="auto">
          <a:xfrm>
            <a:off x="4668839" y="3494089"/>
            <a:ext cx="833437" cy="9525"/>
          </a:xfrm>
          <a:prstGeom prst="rect">
            <a:avLst/>
          </a:prstGeom>
          <a:solidFill>
            <a:srgbClr val="000000"/>
          </a:solidFill>
          <a:ln w="9525">
            <a:noFill/>
            <a:miter lim="800000"/>
            <a:headEnd/>
            <a:tailEnd/>
          </a:ln>
        </p:spPr>
        <p:txBody>
          <a:bodyPr/>
          <a:lstStyle/>
          <a:p>
            <a:endParaRPr lang="en-US"/>
          </a:p>
        </p:txBody>
      </p:sp>
      <p:sp>
        <p:nvSpPr>
          <p:cNvPr id="21662" name="Rectangle 159"/>
          <p:cNvSpPr>
            <a:spLocks noChangeArrowheads="1"/>
          </p:cNvSpPr>
          <p:nvPr/>
        </p:nvSpPr>
        <p:spPr bwMode="auto">
          <a:xfrm>
            <a:off x="5510213" y="3494089"/>
            <a:ext cx="838200" cy="9525"/>
          </a:xfrm>
          <a:prstGeom prst="rect">
            <a:avLst/>
          </a:prstGeom>
          <a:solidFill>
            <a:srgbClr val="000000"/>
          </a:solidFill>
          <a:ln w="9525">
            <a:noFill/>
            <a:miter lim="800000"/>
            <a:headEnd/>
            <a:tailEnd/>
          </a:ln>
        </p:spPr>
        <p:txBody>
          <a:bodyPr/>
          <a:lstStyle/>
          <a:p>
            <a:endParaRPr lang="en-US"/>
          </a:p>
        </p:txBody>
      </p:sp>
      <p:sp>
        <p:nvSpPr>
          <p:cNvPr id="21663" name="Line 160"/>
          <p:cNvSpPr>
            <a:spLocks noChangeShapeType="1"/>
          </p:cNvSpPr>
          <p:nvPr/>
        </p:nvSpPr>
        <p:spPr bwMode="auto">
          <a:xfrm>
            <a:off x="6348414" y="3494089"/>
            <a:ext cx="7937" cy="1587"/>
          </a:xfrm>
          <a:prstGeom prst="line">
            <a:avLst/>
          </a:prstGeom>
          <a:noFill/>
          <a:ln w="0">
            <a:solidFill>
              <a:srgbClr val="000000"/>
            </a:solidFill>
            <a:round/>
            <a:headEnd/>
            <a:tailEnd/>
          </a:ln>
        </p:spPr>
        <p:txBody>
          <a:bodyPr/>
          <a:lstStyle/>
          <a:p>
            <a:endParaRPr lang="en-US"/>
          </a:p>
        </p:txBody>
      </p:sp>
      <p:sp>
        <p:nvSpPr>
          <p:cNvPr id="21664" name="Line 161"/>
          <p:cNvSpPr>
            <a:spLocks noChangeShapeType="1"/>
          </p:cNvSpPr>
          <p:nvPr/>
        </p:nvSpPr>
        <p:spPr bwMode="auto">
          <a:xfrm>
            <a:off x="6348414" y="3494089"/>
            <a:ext cx="1587" cy="9525"/>
          </a:xfrm>
          <a:prstGeom prst="line">
            <a:avLst/>
          </a:prstGeom>
          <a:noFill/>
          <a:ln w="0">
            <a:solidFill>
              <a:srgbClr val="000000"/>
            </a:solidFill>
            <a:round/>
            <a:headEnd/>
            <a:tailEnd/>
          </a:ln>
        </p:spPr>
        <p:txBody>
          <a:bodyPr/>
          <a:lstStyle/>
          <a:p>
            <a:endParaRPr lang="en-US"/>
          </a:p>
        </p:txBody>
      </p:sp>
      <p:sp>
        <p:nvSpPr>
          <p:cNvPr id="21665" name="Rectangle 162"/>
          <p:cNvSpPr>
            <a:spLocks noChangeArrowheads="1"/>
          </p:cNvSpPr>
          <p:nvPr/>
        </p:nvSpPr>
        <p:spPr bwMode="auto">
          <a:xfrm>
            <a:off x="6356351" y="3494089"/>
            <a:ext cx="836613" cy="9525"/>
          </a:xfrm>
          <a:prstGeom prst="rect">
            <a:avLst/>
          </a:prstGeom>
          <a:solidFill>
            <a:srgbClr val="000000"/>
          </a:solidFill>
          <a:ln w="9525">
            <a:noFill/>
            <a:miter lim="800000"/>
            <a:headEnd/>
            <a:tailEnd/>
          </a:ln>
        </p:spPr>
        <p:txBody>
          <a:bodyPr/>
          <a:lstStyle/>
          <a:p>
            <a:endParaRPr lang="en-US"/>
          </a:p>
        </p:txBody>
      </p:sp>
      <p:sp>
        <p:nvSpPr>
          <p:cNvPr id="21666" name="Rectangle 163"/>
          <p:cNvSpPr>
            <a:spLocks noChangeArrowheads="1"/>
          </p:cNvSpPr>
          <p:nvPr/>
        </p:nvSpPr>
        <p:spPr bwMode="auto">
          <a:xfrm>
            <a:off x="7192964" y="3494089"/>
            <a:ext cx="9525" cy="9525"/>
          </a:xfrm>
          <a:prstGeom prst="rect">
            <a:avLst/>
          </a:prstGeom>
          <a:solidFill>
            <a:srgbClr val="000000"/>
          </a:solidFill>
          <a:ln w="9525">
            <a:noFill/>
            <a:miter lim="800000"/>
            <a:headEnd/>
            <a:tailEnd/>
          </a:ln>
        </p:spPr>
        <p:txBody>
          <a:bodyPr/>
          <a:lstStyle/>
          <a:p>
            <a:endParaRPr lang="en-US"/>
          </a:p>
        </p:txBody>
      </p:sp>
      <p:sp>
        <p:nvSpPr>
          <p:cNvPr id="21667" name="Line 164"/>
          <p:cNvSpPr>
            <a:spLocks noChangeShapeType="1"/>
          </p:cNvSpPr>
          <p:nvPr/>
        </p:nvSpPr>
        <p:spPr bwMode="auto">
          <a:xfrm>
            <a:off x="7192964" y="3494089"/>
            <a:ext cx="9525" cy="1587"/>
          </a:xfrm>
          <a:prstGeom prst="line">
            <a:avLst/>
          </a:prstGeom>
          <a:noFill/>
          <a:ln w="0">
            <a:solidFill>
              <a:srgbClr val="000000"/>
            </a:solidFill>
            <a:round/>
            <a:headEnd/>
            <a:tailEnd/>
          </a:ln>
        </p:spPr>
        <p:txBody>
          <a:bodyPr/>
          <a:lstStyle/>
          <a:p>
            <a:endParaRPr lang="en-US"/>
          </a:p>
        </p:txBody>
      </p:sp>
      <p:sp>
        <p:nvSpPr>
          <p:cNvPr id="21668" name="Line 165"/>
          <p:cNvSpPr>
            <a:spLocks noChangeShapeType="1"/>
          </p:cNvSpPr>
          <p:nvPr/>
        </p:nvSpPr>
        <p:spPr bwMode="auto">
          <a:xfrm>
            <a:off x="7192964" y="3494089"/>
            <a:ext cx="1587" cy="9525"/>
          </a:xfrm>
          <a:prstGeom prst="line">
            <a:avLst/>
          </a:prstGeom>
          <a:noFill/>
          <a:ln w="0">
            <a:solidFill>
              <a:srgbClr val="000000"/>
            </a:solidFill>
            <a:round/>
            <a:headEnd/>
            <a:tailEnd/>
          </a:ln>
        </p:spPr>
        <p:txBody>
          <a:bodyPr/>
          <a:lstStyle/>
          <a:p>
            <a:endParaRPr lang="en-US"/>
          </a:p>
        </p:txBody>
      </p:sp>
      <p:sp>
        <p:nvSpPr>
          <p:cNvPr id="21669" name="Rectangle 166"/>
          <p:cNvSpPr>
            <a:spLocks noChangeArrowheads="1"/>
          </p:cNvSpPr>
          <p:nvPr/>
        </p:nvSpPr>
        <p:spPr bwMode="auto">
          <a:xfrm>
            <a:off x="7202488" y="3494089"/>
            <a:ext cx="836612" cy="9525"/>
          </a:xfrm>
          <a:prstGeom prst="rect">
            <a:avLst/>
          </a:prstGeom>
          <a:solidFill>
            <a:srgbClr val="000000"/>
          </a:solidFill>
          <a:ln w="9525">
            <a:noFill/>
            <a:miter lim="800000"/>
            <a:headEnd/>
            <a:tailEnd/>
          </a:ln>
        </p:spPr>
        <p:txBody>
          <a:bodyPr/>
          <a:lstStyle/>
          <a:p>
            <a:endParaRPr lang="en-US"/>
          </a:p>
        </p:txBody>
      </p:sp>
      <p:sp>
        <p:nvSpPr>
          <p:cNvPr id="21670" name="Rectangle 167"/>
          <p:cNvSpPr>
            <a:spLocks noChangeArrowheads="1"/>
          </p:cNvSpPr>
          <p:nvPr/>
        </p:nvSpPr>
        <p:spPr bwMode="auto">
          <a:xfrm>
            <a:off x="8047038" y="3494089"/>
            <a:ext cx="838200" cy="9525"/>
          </a:xfrm>
          <a:prstGeom prst="rect">
            <a:avLst/>
          </a:prstGeom>
          <a:solidFill>
            <a:srgbClr val="000000"/>
          </a:solidFill>
          <a:ln w="9525">
            <a:noFill/>
            <a:miter lim="800000"/>
            <a:headEnd/>
            <a:tailEnd/>
          </a:ln>
        </p:spPr>
        <p:txBody>
          <a:bodyPr/>
          <a:lstStyle/>
          <a:p>
            <a:endParaRPr lang="en-US"/>
          </a:p>
        </p:txBody>
      </p:sp>
      <p:sp>
        <p:nvSpPr>
          <p:cNvPr id="21671" name="Rectangle 168"/>
          <p:cNvSpPr>
            <a:spLocks noChangeArrowheads="1"/>
          </p:cNvSpPr>
          <p:nvPr/>
        </p:nvSpPr>
        <p:spPr bwMode="auto">
          <a:xfrm>
            <a:off x="8885239" y="3494089"/>
            <a:ext cx="7937" cy="9525"/>
          </a:xfrm>
          <a:prstGeom prst="rect">
            <a:avLst/>
          </a:prstGeom>
          <a:solidFill>
            <a:srgbClr val="000000"/>
          </a:solidFill>
          <a:ln w="9525">
            <a:noFill/>
            <a:miter lim="800000"/>
            <a:headEnd/>
            <a:tailEnd/>
          </a:ln>
        </p:spPr>
        <p:txBody>
          <a:bodyPr/>
          <a:lstStyle/>
          <a:p>
            <a:endParaRPr lang="en-US"/>
          </a:p>
        </p:txBody>
      </p:sp>
      <p:sp>
        <p:nvSpPr>
          <p:cNvPr id="21672" name="Line 169"/>
          <p:cNvSpPr>
            <a:spLocks noChangeShapeType="1"/>
          </p:cNvSpPr>
          <p:nvPr/>
        </p:nvSpPr>
        <p:spPr bwMode="auto">
          <a:xfrm>
            <a:off x="8885239" y="3494089"/>
            <a:ext cx="7937" cy="1587"/>
          </a:xfrm>
          <a:prstGeom prst="line">
            <a:avLst/>
          </a:prstGeom>
          <a:noFill/>
          <a:ln w="0">
            <a:solidFill>
              <a:srgbClr val="000000"/>
            </a:solidFill>
            <a:round/>
            <a:headEnd/>
            <a:tailEnd/>
          </a:ln>
        </p:spPr>
        <p:txBody>
          <a:bodyPr/>
          <a:lstStyle/>
          <a:p>
            <a:endParaRPr lang="en-US"/>
          </a:p>
        </p:txBody>
      </p:sp>
      <p:sp>
        <p:nvSpPr>
          <p:cNvPr id="21673" name="Line 170"/>
          <p:cNvSpPr>
            <a:spLocks noChangeShapeType="1"/>
          </p:cNvSpPr>
          <p:nvPr/>
        </p:nvSpPr>
        <p:spPr bwMode="auto">
          <a:xfrm>
            <a:off x="8885239" y="3494089"/>
            <a:ext cx="1587" cy="9525"/>
          </a:xfrm>
          <a:prstGeom prst="line">
            <a:avLst/>
          </a:prstGeom>
          <a:noFill/>
          <a:ln w="0">
            <a:solidFill>
              <a:srgbClr val="000000"/>
            </a:solidFill>
            <a:round/>
            <a:headEnd/>
            <a:tailEnd/>
          </a:ln>
        </p:spPr>
        <p:txBody>
          <a:bodyPr/>
          <a:lstStyle/>
          <a:p>
            <a:endParaRPr lang="en-US"/>
          </a:p>
        </p:txBody>
      </p:sp>
      <p:sp>
        <p:nvSpPr>
          <p:cNvPr id="21674" name="Rectangle 171"/>
          <p:cNvSpPr>
            <a:spLocks noChangeArrowheads="1"/>
          </p:cNvSpPr>
          <p:nvPr/>
        </p:nvSpPr>
        <p:spPr bwMode="auto">
          <a:xfrm>
            <a:off x="8893175" y="3494089"/>
            <a:ext cx="833438" cy="9525"/>
          </a:xfrm>
          <a:prstGeom prst="rect">
            <a:avLst/>
          </a:prstGeom>
          <a:solidFill>
            <a:srgbClr val="000000"/>
          </a:solidFill>
          <a:ln w="9525">
            <a:noFill/>
            <a:miter lim="800000"/>
            <a:headEnd/>
            <a:tailEnd/>
          </a:ln>
        </p:spPr>
        <p:txBody>
          <a:bodyPr/>
          <a:lstStyle/>
          <a:p>
            <a:endParaRPr lang="en-US"/>
          </a:p>
        </p:txBody>
      </p:sp>
      <p:sp>
        <p:nvSpPr>
          <p:cNvPr id="21675" name="Rectangle 172"/>
          <p:cNvSpPr>
            <a:spLocks noChangeArrowheads="1"/>
          </p:cNvSpPr>
          <p:nvPr/>
        </p:nvSpPr>
        <p:spPr bwMode="auto">
          <a:xfrm>
            <a:off x="9726613" y="3494089"/>
            <a:ext cx="17462" cy="9525"/>
          </a:xfrm>
          <a:prstGeom prst="rect">
            <a:avLst/>
          </a:prstGeom>
          <a:solidFill>
            <a:srgbClr val="000000"/>
          </a:solidFill>
          <a:ln w="9525">
            <a:noFill/>
            <a:miter lim="800000"/>
            <a:headEnd/>
            <a:tailEnd/>
          </a:ln>
        </p:spPr>
        <p:txBody>
          <a:bodyPr/>
          <a:lstStyle/>
          <a:p>
            <a:endParaRPr lang="en-US"/>
          </a:p>
        </p:txBody>
      </p:sp>
      <p:sp>
        <p:nvSpPr>
          <p:cNvPr id="21676" name="Line 173"/>
          <p:cNvSpPr>
            <a:spLocks noChangeShapeType="1"/>
          </p:cNvSpPr>
          <p:nvPr/>
        </p:nvSpPr>
        <p:spPr bwMode="auto">
          <a:xfrm>
            <a:off x="9726613" y="3494089"/>
            <a:ext cx="17462" cy="1587"/>
          </a:xfrm>
          <a:prstGeom prst="line">
            <a:avLst/>
          </a:prstGeom>
          <a:noFill/>
          <a:ln w="0">
            <a:solidFill>
              <a:srgbClr val="000000"/>
            </a:solidFill>
            <a:round/>
            <a:headEnd/>
            <a:tailEnd/>
          </a:ln>
        </p:spPr>
        <p:txBody>
          <a:bodyPr/>
          <a:lstStyle/>
          <a:p>
            <a:endParaRPr lang="en-US"/>
          </a:p>
        </p:txBody>
      </p:sp>
      <p:sp>
        <p:nvSpPr>
          <p:cNvPr id="21677" name="Rectangle 174"/>
          <p:cNvSpPr>
            <a:spLocks noChangeArrowheads="1"/>
          </p:cNvSpPr>
          <p:nvPr/>
        </p:nvSpPr>
        <p:spPr bwMode="auto">
          <a:xfrm>
            <a:off x="4651376" y="3503613"/>
            <a:ext cx="17463" cy="328612"/>
          </a:xfrm>
          <a:prstGeom prst="rect">
            <a:avLst/>
          </a:prstGeom>
          <a:solidFill>
            <a:srgbClr val="000000"/>
          </a:solidFill>
          <a:ln w="9525">
            <a:noFill/>
            <a:miter lim="800000"/>
            <a:headEnd/>
            <a:tailEnd/>
          </a:ln>
        </p:spPr>
        <p:txBody>
          <a:bodyPr/>
          <a:lstStyle/>
          <a:p>
            <a:endParaRPr lang="en-US"/>
          </a:p>
        </p:txBody>
      </p:sp>
      <p:sp>
        <p:nvSpPr>
          <p:cNvPr id="21678" name="Line 175"/>
          <p:cNvSpPr>
            <a:spLocks noChangeShapeType="1"/>
          </p:cNvSpPr>
          <p:nvPr/>
        </p:nvSpPr>
        <p:spPr bwMode="auto">
          <a:xfrm>
            <a:off x="4651375" y="3503613"/>
            <a:ext cx="1588" cy="328612"/>
          </a:xfrm>
          <a:prstGeom prst="line">
            <a:avLst/>
          </a:prstGeom>
          <a:noFill/>
          <a:ln w="0">
            <a:solidFill>
              <a:srgbClr val="000000"/>
            </a:solidFill>
            <a:round/>
            <a:headEnd/>
            <a:tailEnd/>
          </a:ln>
        </p:spPr>
        <p:txBody>
          <a:bodyPr/>
          <a:lstStyle/>
          <a:p>
            <a:endParaRPr lang="en-US"/>
          </a:p>
        </p:txBody>
      </p:sp>
      <p:sp>
        <p:nvSpPr>
          <p:cNvPr id="21679" name="Line 176"/>
          <p:cNvSpPr>
            <a:spLocks noChangeShapeType="1"/>
          </p:cNvSpPr>
          <p:nvPr/>
        </p:nvSpPr>
        <p:spPr bwMode="auto">
          <a:xfrm>
            <a:off x="6348414" y="3503613"/>
            <a:ext cx="1587" cy="328612"/>
          </a:xfrm>
          <a:prstGeom prst="line">
            <a:avLst/>
          </a:prstGeom>
          <a:noFill/>
          <a:ln w="0">
            <a:solidFill>
              <a:srgbClr val="000000"/>
            </a:solidFill>
            <a:round/>
            <a:headEnd/>
            <a:tailEnd/>
          </a:ln>
        </p:spPr>
        <p:txBody>
          <a:bodyPr/>
          <a:lstStyle/>
          <a:p>
            <a:endParaRPr lang="en-US"/>
          </a:p>
        </p:txBody>
      </p:sp>
      <p:sp>
        <p:nvSpPr>
          <p:cNvPr id="21680" name="Rectangle 177"/>
          <p:cNvSpPr>
            <a:spLocks noChangeArrowheads="1"/>
          </p:cNvSpPr>
          <p:nvPr/>
        </p:nvSpPr>
        <p:spPr bwMode="auto">
          <a:xfrm>
            <a:off x="7192964" y="3503613"/>
            <a:ext cx="9525" cy="328612"/>
          </a:xfrm>
          <a:prstGeom prst="rect">
            <a:avLst/>
          </a:prstGeom>
          <a:solidFill>
            <a:srgbClr val="000000"/>
          </a:solidFill>
          <a:ln w="9525">
            <a:noFill/>
            <a:miter lim="800000"/>
            <a:headEnd/>
            <a:tailEnd/>
          </a:ln>
        </p:spPr>
        <p:txBody>
          <a:bodyPr/>
          <a:lstStyle/>
          <a:p>
            <a:endParaRPr lang="en-US"/>
          </a:p>
        </p:txBody>
      </p:sp>
      <p:sp>
        <p:nvSpPr>
          <p:cNvPr id="21681" name="Line 178"/>
          <p:cNvSpPr>
            <a:spLocks noChangeShapeType="1"/>
          </p:cNvSpPr>
          <p:nvPr/>
        </p:nvSpPr>
        <p:spPr bwMode="auto">
          <a:xfrm>
            <a:off x="7192964" y="3503613"/>
            <a:ext cx="1587" cy="328612"/>
          </a:xfrm>
          <a:prstGeom prst="line">
            <a:avLst/>
          </a:prstGeom>
          <a:noFill/>
          <a:ln w="0">
            <a:solidFill>
              <a:srgbClr val="000000"/>
            </a:solidFill>
            <a:round/>
            <a:headEnd/>
            <a:tailEnd/>
          </a:ln>
        </p:spPr>
        <p:txBody>
          <a:bodyPr/>
          <a:lstStyle/>
          <a:p>
            <a:endParaRPr lang="en-US"/>
          </a:p>
        </p:txBody>
      </p:sp>
      <p:sp>
        <p:nvSpPr>
          <p:cNvPr id="21682" name="Rectangle 179"/>
          <p:cNvSpPr>
            <a:spLocks noChangeArrowheads="1"/>
          </p:cNvSpPr>
          <p:nvPr/>
        </p:nvSpPr>
        <p:spPr bwMode="auto">
          <a:xfrm>
            <a:off x="8885239" y="3503613"/>
            <a:ext cx="7937" cy="328612"/>
          </a:xfrm>
          <a:prstGeom prst="rect">
            <a:avLst/>
          </a:prstGeom>
          <a:solidFill>
            <a:srgbClr val="000000"/>
          </a:solidFill>
          <a:ln w="9525">
            <a:noFill/>
            <a:miter lim="800000"/>
            <a:headEnd/>
            <a:tailEnd/>
          </a:ln>
        </p:spPr>
        <p:txBody>
          <a:bodyPr/>
          <a:lstStyle/>
          <a:p>
            <a:endParaRPr lang="en-US"/>
          </a:p>
        </p:txBody>
      </p:sp>
      <p:sp>
        <p:nvSpPr>
          <p:cNvPr id="21683" name="Line 180"/>
          <p:cNvSpPr>
            <a:spLocks noChangeShapeType="1"/>
          </p:cNvSpPr>
          <p:nvPr/>
        </p:nvSpPr>
        <p:spPr bwMode="auto">
          <a:xfrm>
            <a:off x="8885239" y="3503613"/>
            <a:ext cx="1587" cy="328612"/>
          </a:xfrm>
          <a:prstGeom prst="line">
            <a:avLst/>
          </a:prstGeom>
          <a:noFill/>
          <a:ln w="0">
            <a:solidFill>
              <a:srgbClr val="000000"/>
            </a:solidFill>
            <a:round/>
            <a:headEnd/>
            <a:tailEnd/>
          </a:ln>
        </p:spPr>
        <p:txBody>
          <a:bodyPr/>
          <a:lstStyle/>
          <a:p>
            <a:endParaRPr lang="en-US"/>
          </a:p>
        </p:txBody>
      </p:sp>
      <p:sp>
        <p:nvSpPr>
          <p:cNvPr id="21684" name="Rectangle 181"/>
          <p:cNvSpPr>
            <a:spLocks noChangeArrowheads="1"/>
          </p:cNvSpPr>
          <p:nvPr/>
        </p:nvSpPr>
        <p:spPr bwMode="auto">
          <a:xfrm>
            <a:off x="9726613" y="3503613"/>
            <a:ext cx="17462" cy="328612"/>
          </a:xfrm>
          <a:prstGeom prst="rect">
            <a:avLst/>
          </a:prstGeom>
          <a:solidFill>
            <a:srgbClr val="000000"/>
          </a:solidFill>
          <a:ln w="9525">
            <a:noFill/>
            <a:miter lim="800000"/>
            <a:headEnd/>
            <a:tailEnd/>
          </a:ln>
        </p:spPr>
        <p:txBody>
          <a:bodyPr/>
          <a:lstStyle/>
          <a:p>
            <a:endParaRPr lang="en-US"/>
          </a:p>
        </p:txBody>
      </p:sp>
      <p:sp>
        <p:nvSpPr>
          <p:cNvPr id="21685" name="Line 182"/>
          <p:cNvSpPr>
            <a:spLocks noChangeShapeType="1"/>
          </p:cNvSpPr>
          <p:nvPr/>
        </p:nvSpPr>
        <p:spPr bwMode="auto">
          <a:xfrm>
            <a:off x="9726614" y="3503613"/>
            <a:ext cx="1587" cy="328612"/>
          </a:xfrm>
          <a:prstGeom prst="line">
            <a:avLst/>
          </a:prstGeom>
          <a:noFill/>
          <a:ln w="0">
            <a:solidFill>
              <a:srgbClr val="000000"/>
            </a:solidFill>
            <a:round/>
            <a:headEnd/>
            <a:tailEnd/>
          </a:ln>
        </p:spPr>
        <p:txBody>
          <a:bodyPr/>
          <a:lstStyle/>
          <a:p>
            <a:endParaRPr lang="en-US"/>
          </a:p>
        </p:txBody>
      </p:sp>
      <p:sp>
        <p:nvSpPr>
          <p:cNvPr id="21686" name="Rectangle 183"/>
          <p:cNvSpPr>
            <a:spLocks noChangeArrowheads="1"/>
          </p:cNvSpPr>
          <p:nvPr/>
        </p:nvSpPr>
        <p:spPr bwMode="auto">
          <a:xfrm>
            <a:off x="4919664" y="3851275"/>
            <a:ext cx="282129" cy="338554"/>
          </a:xfrm>
          <a:prstGeom prst="rect">
            <a:avLst/>
          </a:prstGeom>
          <a:noFill/>
          <a:ln w="9525">
            <a:noFill/>
            <a:miter lim="800000"/>
            <a:headEnd/>
            <a:tailEnd/>
          </a:ln>
        </p:spPr>
        <p:txBody>
          <a:bodyPr wrap="none" lIns="0" tIns="0" rIns="0" bIns="0">
            <a:spAutoFit/>
          </a:bodyPr>
          <a:lstStyle/>
          <a:p>
            <a:r>
              <a:rPr lang="en-US" sz="2200" b="1">
                <a:solidFill>
                  <a:srgbClr val="000000"/>
                </a:solidFill>
              </a:rPr>
              <a:t>T1</a:t>
            </a:r>
            <a:endParaRPr lang="en-US" sz="800" b="1" i="1" baseline="-25000"/>
          </a:p>
        </p:txBody>
      </p:sp>
      <p:sp>
        <p:nvSpPr>
          <p:cNvPr id="21687" name="Rectangle 184"/>
          <p:cNvSpPr>
            <a:spLocks noChangeArrowheads="1"/>
          </p:cNvSpPr>
          <p:nvPr/>
        </p:nvSpPr>
        <p:spPr bwMode="auto">
          <a:xfrm>
            <a:off x="5248275" y="385127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688" name="Rectangle 185"/>
          <p:cNvSpPr>
            <a:spLocks noChangeArrowheads="1"/>
          </p:cNvSpPr>
          <p:nvPr/>
        </p:nvSpPr>
        <p:spPr bwMode="auto">
          <a:xfrm>
            <a:off x="5857875" y="3851275"/>
            <a:ext cx="142668" cy="338554"/>
          </a:xfrm>
          <a:prstGeom prst="rect">
            <a:avLst/>
          </a:prstGeom>
          <a:noFill/>
          <a:ln w="9525">
            <a:noFill/>
            <a:miter lim="800000"/>
            <a:headEnd/>
            <a:tailEnd/>
          </a:ln>
        </p:spPr>
        <p:txBody>
          <a:bodyPr wrap="none" lIns="0" tIns="0" rIns="0" bIns="0">
            <a:spAutoFit/>
          </a:bodyPr>
          <a:lstStyle/>
          <a:p>
            <a:r>
              <a:rPr lang="en-US" sz="2200" b="1">
                <a:solidFill>
                  <a:srgbClr val="000000"/>
                </a:solidFill>
              </a:rPr>
              <a:t>1</a:t>
            </a:r>
            <a:endParaRPr lang="en-US" sz="800" b="1" i="1" baseline="-25000"/>
          </a:p>
        </p:txBody>
      </p:sp>
      <p:sp>
        <p:nvSpPr>
          <p:cNvPr id="21689" name="Rectangle 186"/>
          <p:cNvSpPr>
            <a:spLocks noChangeArrowheads="1"/>
          </p:cNvSpPr>
          <p:nvPr/>
        </p:nvSpPr>
        <p:spPr bwMode="auto">
          <a:xfrm>
            <a:off x="5999163" y="385127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690" name="Rectangle 187"/>
          <p:cNvSpPr>
            <a:spLocks noChangeArrowheads="1"/>
          </p:cNvSpPr>
          <p:nvPr/>
        </p:nvSpPr>
        <p:spPr bwMode="auto">
          <a:xfrm>
            <a:off x="6702425" y="3851275"/>
            <a:ext cx="142668" cy="338554"/>
          </a:xfrm>
          <a:prstGeom prst="rect">
            <a:avLst/>
          </a:prstGeom>
          <a:noFill/>
          <a:ln w="9525">
            <a:noFill/>
            <a:miter lim="800000"/>
            <a:headEnd/>
            <a:tailEnd/>
          </a:ln>
        </p:spPr>
        <p:txBody>
          <a:bodyPr wrap="none" lIns="0" tIns="0" rIns="0" bIns="0">
            <a:spAutoFit/>
          </a:bodyPr>
          <a:lstStyle/>
          <a:p>
            <a:r>
              <a:rPr lang="en-US" sz="2200" b="1">
                <a:solidFill>
                  <a:srgbClr val="CC0000"/>
                </a:solidFill>
              </a:rPr>
              <a:t>0</a:t>
            </a:r>
            <a:endParaRPr lang="en-US" sz="800" b="1" i="1" baseline="-25000">
              <a:solidFill>
                <a:srgbClr val="CC0000"/>
              </a:solidFill>
            </a:endParaRPr>
          </a:p>
        </p:txBody>
      </p:sp>
      <p:sp>
        <p:nvSpPr>
          <p:cNvPr id="21691" name="Rectangle 188"/>
          <p:cNvSpPr>
            <a:spLocks noChangeArrowheads="1"/>
          </p:cNvSpPr>
          <p:nvPr/>
        </p:nvSpPr>
        <p:spPr bwMode="auto">
          <a:xfrm>
            <a:off x="6843713" y="385127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692" name="Rectangle 189"/>
          <p:cNvSpPr>
            <a:spLocks noChangeArrowheads="1"/>
          </p:cNvSpPr>
          <p:nvPr/>
        </p:nvSpPr>
        <p:spPr bwMode="auto">
          <a:xfrm>
            <a:off x="7548563" y="3851275"/>
            <a:ext cx="131446" cy="338554"/>
          </a:xfrm>
          <a:prstGeom prst="rect">
            <a:avLst/>
          </a:prstGeom>
          <a:noFill/>
          <a:ln w="9525">
            <a:noFill/>
            <a:miter lim="800000"/>
            <a:headEnd/>
            <a:tailEnd/>
          </a:ln>
        </p:spPr>
        <p:txBody>
          <a:bodyPr wrap="none" lIns="0" tIns="0" rIns="0" bIns="0">
            <a:spAutoFit/>
          </a:bodyPr>
          <a:lstStyle/>
          <a:p>
            <a:r>
              <a:rPr lang="en-US" sz="2200" b="1">
                <a:solidFill>
                  <a:srgbClr val="000000"/>
                </a:solidFill>
              </a:rPr>
              <a:t>?</a:t>
            </a:r>
            <a:endParaRPr lang="en-US" sz="800" b="1" i="1" baseline="-25000"/>
          </a:p>
        </p:txBody>
      </p:sp>
      <p:sp>
        <p:nvSpPr>
          <p:cNvPr id="21693" name="Rectangle 190"/>
          <p:cNvSpPr>
            <a:spLocks noChangeArrowheads="1"/>
          </p:cNvSpPr>
          <p:nvPr/>
        </p:nvSpPr>
        <p:spPr bwMode="auto">
          <a:xfrm>
            <a:off x="7689850" y="385127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694" name="Rectangle 191"/>
          <p:cNvSpPr>
            <a:spLocks noChangeArrowheads="1"/>
          </p:cNvSpPr>
          <p:nvPr/>
        </p:nvSpPr>
        <p:spPr bwMode="auto">
          <a:xfrm>
            <a:off x="8394700" y="3851275"/>
            <a:ext cx="131446" cy="338554"/>
          </a:xfrm>
          <a:prstGeom prst="rect">
            <a:avLst/>
          </a:prstGeom>
          <a:noFill/>
          <a:ln w="9525">
            <a:noFill/>
            <a:miter lim="800000"/>
            <a:headEnd/>
            <a:tailEnd/>
          </a:ln>
        </p:spPr>
        <p:txBody>
          <a:bodyPr wrap="none" lIns="0" tIns="0" rIns="0" bIns="0">
            <a:spAutoFit/>
          </a:bodyPr>
          <a:lstStyle/>
          <a:p>
            <a:r>
              <a:rPr lang="en-US" sz="2200" b="1">
                <a:solidFill>
                  <a:srgbClr val="000000"/>
                </a:solidFill>
              </a:rPr>
              <a:t>?</a:t>
            </a:r>
            <a:endParaRPr lang="en-US" sz="800" b="1" i="1" baseline="-25000"/>
          </a:p>
        </p:txBody>
      </p:sp>
      <p:sp>
        <p:nvSpPr>
          <p:cNvPr id="21695" name="Rectangle 192"/>
          <p:cNvSpPr>
            <a:spLocks noChangeArrowheads="1"/>
          </p:cNvSpPr>
          <p:nvPr/>
        </p:nvSpPr>
        <p:spPr bwMode="auto">
          <a:xfrm>
            <a:off x="8534400" y="385127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696" name="Rectangle 193"/>
          <p:cNvSpPr>
            <a:spLocks noChangeArrowheads="1"/>
          </p:cNvSpPr>
          <p:nvPr/>
        </p:nvSpPr>
        <p:spPr bwMode="auto">
          <a:xfrm>
            <a:off x="9239250" y="3851275"/>
            <a:ext cx="131446" cy="338554"/>
          </a:xfrm>
          <a:prstGeom prst="rect">
            <a:avLst/>
          </a:prstGeom>
          <a:noFill/>
          <a:ln w="9525">
            <a:noFill/>
            <a:miter lim="800000"/>
            <a:headEnd/>
            <a:tailEnd/>
          </a:ln>
        </p:spPr>
        <p:txBody>
          <a:bodyPr wrap="none" lIns="0" tIns="0" rIns="0" bIns="0">
            <a:spAutoFit/>
          </a:bodyPr>
          <a:lstStyle/>
          <a:p>
            <a:r>
              <a:rPr lang="en-US" sz="2200" b="1">
                <a:solidFill>
                  <a:srgbClr val="000000"/>
                </a:solidFill>
              </a:rPr>
              <a:t>?</a:t>
            </a:r>
            <a:endParaRPr lang="en-US" sz="800" b="1" i="1" baseline="-25000"/>
          </a:p>
        </p:txBody>
      </p:sp>
      <p:sp>
        <p:nvSpPr>
          <p:cNvPr id="21697" name="Rectangle 194"/>
          <p:cNvSpPr>
            <a:spLocks noChangeArrowheads="1"/>
          </p:cNvSpPr>
          <p:nvPr/>
        </p:nvSpPr>
        <p:spPr bwMode="auto">
          <a:xfrm>
            <a:off x="9380538" y="385127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698" name="Rectangle 195"/>
          <p:cNvSpPr>
            <a:spLocks noChangeArrowheads="1"/>
          </p:cNvSpPr>
          <p:nvPr/>
        </p:nvSpPr>
        <p:spPr bwMode="auto">
          <a:xfrm>
            <a:off x="4651376" y="3832225"/>
            <a:ext cx="17463" cy="7938"/>
          </a:xfrm>
          <a:prstGeom prst="rect">
            <a:avLst/>
          </a:prstGeom>
          <a:solidFill>
            <a:srgbClr val="000000"/>
          </a:solidFill>
          <a:ln w="9525">
            <a:noFill/>
            <a:miter lim="800000"/>
            <a:headEnd/>
            <a:tailEnd/>
          </a:ln>
        </p:spPr>
        <p:txBody>
          <a:bodyPr/>
          <a:lstStyle/>
          <a:p>
            <a:endParaRPr lang="en-US"/>
          </a:p>
        </p:txBody>
      </p:sp>
      <p:sp>
        <p:nvSpPr>
          <p:cNvPr id="21699" name="Line 196"/>
          <p:cNvSpPr>
            <a:spLocks noChangeShapeType="1"/>
          </p:cNvSpPr>
          <p:nvPr/>
        </p:nvSpPr>
        <p:spPr bwMode="auto">
          <a:xfrm>
            <a:off x="4651376" y="3832225"/>
            <a:ext cx="17463" cy="1588"/>
          </a:xfrm>
          <a:prstGeom prst="line">
            <a:avLst/>
          </a:prstGeom>
          <a:noFill/>
          <a:ln w="0">
            <a:solidFill>
              <a:srgbClr val="000000"/>
            </a:solidFill>
            <a:round/>
            <a:headEnd/>
            <a:tailEnd/>
          </a:ln>
        </p:spPr>
        <p:txBody>
          <a:bodyPr/>
          <a:lstStyle/>
          <a:p>
            <a:endParaRPr lang="en-US"/>
          </a:p>
        </p:txBody>
      </p:sp>
      <p:sp>
        <p:nvSpPr>
          <p:cNvPr id="21700" name="Rectangle 197"/>
          <p:cNvSpPr>
            <a:spLocks noChangeArrowheads="1"/>
          </p:cNvSpPr>
          <p:nvPr/>
        </p:nvSpPr>
        <p:spPr bwMode="auto">
          <a:xfrm>
            <a:off x="4668839" y="3832225"/>
            <a:ext cx="833437" cy="7938"/>
          </a:xfrm>
          <a:prstGeom prst="rect">
            <a:avLst/>
          </a:prstGeom>
          <a:solidFill>
            <a:srgbClr val="000000"/>
          </a:solidFill>
          <a:ln w="9525">
            <a:noFill/>
            <a:miter lim="800000"/>
            <a:headEnd/>
            <a:tailEnd/>
          </a:ln>
        </p:spPr>
        <p:txBody>
          <a:bodyPr/>
          <a:lstStyle/>
          <a:p>
            <a:endParaRPr lang="en-US"/>
          </a:p>
        </p:txBody>
      </p:sp>
      <p:sp>
        <p:nvSpPr>
          <p:cNvPr id="21701" name="Line 198"/>
          <p:cNvSpPr>
            <a:spLocks noChangeShapeType="1"/>
          </p:cNvSpPr>
          <p:nvPr/>
        </p:nvSpPr>
        <p:spPr bwMode="auto">
          <a:xfrm>
            <a:off x="4668839" y="3832225"/>
            <a:ext cx="833437" cy="1588"/>
          </a:xfrm>
          <a:prstGeom prst="line">
            <a:avLst/>
          </a:prstGeom>
          <a:noFill/>
          <a:ln w="0">
            <a:solidFill>
              <a:srgbClr val="000000"/>
            </a:solidFill>
            <a:round/>
            <a:headEnd/>
            <a:tailEnd/>
          </a:ln>
        </p:spPr>
        <p:txBody>
          <a:bodyPr/>
          <a:lstStyle/>
          <a:p>
            <a:endParaRPr lang="en-US"/>
          </a:p>
        </p:txBody>
      </p:sp>
      <p:sp>
        <p:nvSpPr>
          <p:cNvPr id="21702" name="Rectangle 199"/>
          <p:cNvSpPr>
            <a:spLocks noChangeArrowheads="1"/>
          </p:cNvSpPr>
          <p:nvPr/>
        </p:nvSpPr>
        <p:spPr bwMode="auto">
          <a:xfrm>
            <a:off x="5510213" y="3832225"/>
            <a:ext cx="838200" cy="7938"/>
          </a:xfrm>
          <a:prstGeom prst="rect">
            <a:avLst/>
          </a:prstGeom>
          <a:solidFill>
            <a:srgbClr val="000000"/>
          </a:solidFill>
          <a:ln w="9525">
            <a:noFill/>
            <a:miter lim="800000"/>
            <a:headEnd/>
            <a:tailEnd/>
          </a:ln>
        </p:spPr>
        <p:txBody>
          <a:bodyPr/>
          <a:lstStyle/>
          <a:p>
            <a:endParaRPr lang="en-US"/>
          </a:p>
        </p:txBody>
      </p:sp>
      <p:sp>
        <p:nvSpPr>
          <p:cNvPr id="21703" name="Line 200"/>
          <p:cNvSpPr>
            <a:spLocks noChangeShapeType="1"/>
          </p:cNvSpPr>
          <p:nvPr/>
        </p:nvSpPr>
        <p:spPr bwMode="auto">
          <a:xfrm>
            <a:off x="5510213" y="3832225"/>
            <a:ext cx="838200" cy="1588"/>
          </a:xfrm>
          <a:prstGeom prst="line">
            <a:avLst/>
          </a:prstGeom>
          <a:noFill/>
          <a:ln w="0">
            <a:solidFill>
              <a:srgbClr val="000000"/>
            </a:solidFill>
            <a:round/>
            <a:headEnd/>
            <a:tailEnd/>
          </a:ln>
        </p:spPr>
        <p:txBody>
          <a:bodyPr/>
          <a:lstStyle/>
          <a:p>
            <a:endParaRPr lang="en-US"/>
          </a:p>
        </p:txBody>
      </p:sp>
      <p:sp>
        <p:nvSpPr>
          <p:cNvPr id="21704" name="Line 201"/>
          <p:cNvSpPr>
            <a:spLocks noChangeShapeType="1"/>
          </p:cNvSpPr>
          <p:nvPr/>
        </p:nvSpPr>
        <p:spPr bwMode="auto">
          <a:xfrm>
            <a:off x="6348414" y="3832225"/>
            <a:ext cx="7937" cy="1588"/>
          </a:xfrm>
          <a:prstGeom prst="line">
            <a:avLst/>
          </a:prstGeom>
          <a:noFill/>
          <a:ln w="0">
            <a:solidFill>
              <a:srgbClr val="000000"/>
            </a:solidFill>
            <a:round/>
            <a:headEnd/>
            <a:tailEnd/>
          </a:ln>
        </p:spPr>
        <p:txBody>
          <a:bodyPr/>
          <a:lstStyle/>
          <a:p>
            <a:endParaRPr lang="en-US"/>
          </a:p>
        </p:txBody>
      </p:sp>
      <p:sp>
        <p:nvSpPr>
          <p:cNvPr id="21705" name="Line 202"/>
          <p:cNvSpPr>
            <a:spLocks noChangeShapeType="1"/>
          </p:cNvSpPr>
          <p:nvPr/>
        </p:nvSpPr>
        <p:spPr bwMode="auto">
          <a:xfrm>
            <a:off x="6348414" y="3832225"/>
            <a:ext cx="1587" cy="7938"/>
          </a:xfrm>
          <a:prstGeom prst="line">
            <a:avLst/>
          </a:prstGeom>
          <a:noFill/>
          <a:ln w="0">
            <a:solidFill>
              <a:srgbClr val="000000"/>
            </a:solidFill>
            <a:round/>
            <a:headEnd/>
            <a:tailEnd/>
          </a:ln>
        </p:spPr>
        <p:txBody>
          <a:bodyPr/>
          <a:lstStyle/>
          <a:p>
            <a:endParaRPr lang="en-US"/>
          </a:p>
        </p:txBody>
      </p:sp>
      <p:sp>
        <p:nvSpPr>
          <p:cNvPr id="21706" name="Rectangle 203"/>
          <p:cNvSpPr>
            <a:spLocks noChangeArrowheads="1"/>
          </p:cNvSpPr>
          <p:nvPr/>
        </p:nvSpPr>
        <p:spPr bwMode="auto">
          <a:xfrm>
            <a:off x="6356351" y="3832225"/>
            <a:ext cx="836613" cy="7938"/>
          </a:xfrm>
          <a:prstGeom prst="rect">
            <a:avLst/>
          </a:prstGeom>
          <a:solidFill>
            <a:srgbClr val="000000"/>
          </a:solidFill>
          <a:ln w="9525">
            <a:noFill/>
            <a:miter lim="800000"/>
            <a:headEnd/>
            <a:tailEnd/>
          </a:ln>
        </p:spPr>
        <p:txBody>
          <a:bodyPr/>
          <a:lstStyle/>
          <a:p>
            <a:endParaRPr lang="en-US"/>
          </a:p>
        </p:txBody>
      </p:sp>
      <p:sp>
        <p:nvSpPr>
          <p:cNvPr id="21707" name="Line 204"/>
          <p:cNvSpPr>
            <a:spLocks noChangeShapeType="1"/>
          </p:cNvSpPr>
          <p:nvPr/>
        </p:nvSpPr>
        <p:spPr bwMode="auto">
          <a:xfrm>
            <a:off x="6356351" y="3832225"/>
            <a:ext cx="836613" cy="1588"/>
          </a:xfrm>
          <a:prstGeom prst="line">
            <a:avLst/>
          </a:prstGeom>
          <a:noFill/>
          <a:ln w="0">
            <a:solidFill>
              <a:srgbClr val="000000"/>
            </a:solidFill>
            <a:round/>
            <a:headEnd/>
            <a:tailEnd/>
          </a:ln>
        </p:spPr>
        <p:txBody>
          <a:bodyPr/>
          <a:lstStyle/>
          <a:p>
            <a:endParaRPr lang="en-US"/>
          </a:p>
        </p:txBody>
      </p:sp>
      <p:sp>
        <p:nvSpPr>
          <p:cNvPr id="21708" name="Rectangle 205"/>
          <p:cNvSpPr>
            <a:spLocks noChangeArrowheads="1"/>
          </p:cNvSpPr>
          <p:nvPr/>
        </p:nvSpPr>
        <p:spPr bwMode="auto">
          <a:xfrm>
            <a:off x="7192964" y="3832225"/>
            <a:ext cx="9525" cy="7938"/>
          </a:xfrm>
          <a:prstGeom prst="rect">
            <a:avLst/>
          </a:prstGeom>
          <a:solidFill>
            <a:srgbClr val="000000"/>
          </a:solidFill>
          <a:ln w="9525">
            <a:noFill/>
            <a:miter lim="800000"/>
            <a:headEnd/>
            <a:tailEnd/>
          </a:ln>
        </p:spPr>
        <p:txBody>
          <a:bodyPr/>
          <a:lstStyle/>
          <a:p>
            <a:endParaRPr lang="en-US"/>
          </a:p>
        </p:txBody>
      </p:sp>
      <p:sp>
        <p:nvSpPr>
          <p:cNvPr id="21709" name="Line 206"/>
          <p:cNvSpPr>
            <a:spLocks noChangeShapeType="1"/>
          </p:cNvSpPr>
          <p:nvPr/>
        </p:nvSpPr>
        <p:spPr bwMode="auto">
          <a:xfrm>
            <a:off x="7192964" y="3832225"/>
            <a:ext cx="9525" cy="1588"/>
          </a:xfrm>
          <a:prstGeom prst="line">
            <a:avLst/>
          </a:prstGeom>
          <a:noFill/>
          <a:ln w="0">
            <a:solidFill>
              <a:srgbClr val="000000"/>
            </a:solidFill>
            <a:round/>
            <a:headEnd/>
            <a:tailEnd/>
          </a:ln>
        </p:spPr>
        <p:txBody>
          <a:bodyPr/>
          <a:lstStyle/>
          <a:p>
            <a:endParaRPr lang="en-US"/>
          </a:p>
        </p:txBody>
      </p:sp>
      <p:sp>
        <p:nvSpPr>
          <p:cNvPr id="21710" name="Line 207"/>
          <p:cNvSpPr>
            <a:spLocks noChangeShapeType="1"/>
          </p:cNvSpPr>
          <p:nvPr/>
        </p:nvSpPr>
        <p:spPr bwMode="auto">
          <a:xfrm>
            <a:off x="7192964" y="3832225"/>
            <a:ext cx="1587" cy="7938"/>
          </a:xfrm>
          <a:prstGeom prst="line">
            <a:avLst/>
          </a:prstGeom>
          <a:noFill/>
          <a:ln w="0">
            <a:solidFill>
              <a:srgbClr val="000000"/>
            </a:solidFill>
            <a:round/>
            <a:headEnd/>
            <a:tailEnd/>
          </a:ln>
        </p:spPr>
        <p:txBody>
          <a:bodyPr/>
          <a:lstStyle/>
          <a:p>
            <a:endParaRPr lang="en-US"/>
          </a:p>
        </p:txBody>
      </p:sp>
      <p:sp>
        <p:nvSpPr>
          <p:cNvPr id="21711" name="Rectangle 208"/>
          <p:cNvSpPr>
            <a:spLocks noChangeArrowheads="1"/>
          </p:cNvSpPr>
          <p:nvPr/>
        </p:nvSpPr>
        <p:spPr bwMode="auto">
          <a:xfrm>
            <a:off x="7202488" y="3832225"/>
            <a:ext cx="836612" cy="7938"/>
          </a:xfrm>
          <a:prstGeom prst="rect">
            <a:avLst/>
          </a:prstGeom>
          <a:solidFill>
            <a:srgbClr val="000000"/>
          </a:solidFill>
          <a:ln w="9525">
            <a:noFill/>
            <a:miter lim="800000"/>
            <a:headEnd/>
            <a:tailEnd/>
          </a:ln>
        </p:spPr>
        <p:txBody>
          <a:bodyPr/>
          <a:lstStyle/>
          <a:p>
            <a:endParaRPr lang="en-US"/>
          </a:p>
        </p:txBody>
      </p:sp>
      <p:sp>
        <p:nvSpPr>
          <p:cNvPr id="21712" name="Line 209"/>
          <p:cNvSpPr>
            <a:spLocks noChangeShapeType="1"/>
          </p:cNvSpPr>
          <p:nvPr/>
        </p:nvSpPr>
        <p:spPr bwMode="auto">
          <a:xfrm>
            <a:off x="7202488" y="3832225"/>
            <a:ext cx="836612" cy="1588"/>
          </a:xfrm>
          <a:prstGeom prst="line">
            <a:avLst/>
          </a:prstGeom>
          <a:noFill/>
          <a:ln w="0">
            <a:solidFill>
              <a:srgbClr val="000000"/>
            </a:solidFill>
            <a:round/>
            <a:headEnd/>
            <a:tailEnd/>
          </a:ln>
        </p:spPr>
        <p:txBody>
          <a:bodyPr/>
          <a:lstStyle/>
          <a:p>
            <a:endParaRPr lang="en-US"/>
          </a:p>
        </p:txBody>
      </p:sp>
      <p:sp>
        <p:nvSpPr>
          <p:cNvPr id="21713" name="Rectangle 210"/>
          <p:cNvSpPr>
            <a:spLocks noChangeArrowheads="1"/>
          </p:cNvSpPr>
          <p:nvPr/>
        </p:nvSpPr>
        <p:spPr bwMode="auto">
          <a:xfrm>
            <a:off x="8047038" y="3832225"/>
            <a:ext cx="838200" cy="7938"/>
          </a:xfrm>
          <a:prstGeom prst="rect">
            <a:avLst/>
          </a:prstGeom>
          <a:solidFill>
            <a:srgbClr val="000000"/>
          </a:solidFill>
          <a:ln w="9525">
            <a:noFill/>
            <a:miter lim="800000"/>
            <a:headEnd/>
            <a:tailEnd/>
          </a:ln>
        </p:spPr>
        <p:txBody>
          <a:bodyPr/>
          <a:lstStyle/>
          <a:p>
            <a:endParaRPr lang="en-US"/>
          </a:p>
        </p:txBody>
      </p:sp>
      <p:sp>
        <p:nvSpPr>
          <p:cNvPr id="21714" name="Line 211"/>
          <p:cNvSpPr>
            <a:spLocks noChangeShapeType="1"/>
          </p:cNvSpPr>
          <p:nvPr/>
        </p:nvSpPr>
        <p:spPr bwMode="auto">
          <a:xfrm>
            <a:off x="8047038" y="3832225"/>
            <a:ext cx="838200" cy="1588"/>
          </a:xfrm>
          <a:prstGeom prst="line">
            <a:avLst/>
          </a:prstGeom>
          <a:noFill/>
          <a:ln w="0">
            <a:solidFill>
              <a:srgbClr val="000000"/>
            </a:solidFill>
            <a:round/>
            <a:headEnd/>
            <a:tailEnd/>
          </a:ln>
        </p:spPr>
        <p:txBody>
          <a:bodyPr/>
          <a:lstStyle/>
          <a:p>
            <a:endParaRPr lang="en-US"/>
          </a:p>
        </p:txBody>
      </p:sp>
      <p:sp>
        <p:nvSpPr>
          <p:cNvPr id="21715" name="Rectangle 212"/>
          <p:cNvSpPr>
            <a:spLocks noChangeArrowheads="1"/>
          </p:cNvSpPr>
          <p:nvPr/>
        </p:nvSpPr>
        <p:spPr bwMode="auto">
          <a:xfrm>
            <a:off x="8885239" y="3832225"/>
            <a:ext cx="7937" cy="7938"/>
          </a:xfrm>
          <a:prstGeom prst="rect">
            <a:avLst/>
          </a:prstGeom>
          <a:solidFill>
            <a:srgbClr val="000000"/>
          </a:solidFill>
          <a:ln w="9525">
            <a:noFill/>
            <a:miter lim="800000"/>
            <a:headEnd/>
            <a:tailEnd/>
          </a:ln>
        </p:spPr>
        <p:txBody>
          <a:bodyPr/>
          <a:lstStyle/>
          <a:p>
            <a:endParaRPr lang="en-US"/>
          </a:p>
        </p:txBody>
      </p:sp>
      <p:sp>
        <p:nvSpPr>
          <p:cNvPr id="21716" name="Line 213"/>
          <p:cNvSpPr>
            <a:spLocks noChangeShapeType="1"/>
          </p:cNvSpPr>
          <p:nvPr/>
        </p:nvSpPr>
        <p:spPr bwMode="auto">
          <a:xfrm>
            <a:off x="8885239" y="3832225"/>
            <a:ext cx="7937" cy="1588"/>
          </a:xfrm>
          <a:prstGeom prst="line">
            <a:avLst/>
          </a:prstGeom>
          <a:noFill/>
          <a:ln w="0">
            <a:solidFill>
              <a:srgbClr val="000000"/>
            </a:solidFill>
            <a:round/>
            <a:headEnd/>
            <a:tailEnd/>
          </a:ln>
        </p:spPr>
        <p:txBody>
          <a:bodyPr/>
          <a:lstStyle/>
          <a:p>
            <a:endParaRPr lang="en-US"/>
          </a:p>
        </p:txBody>
      </p:sp>
      <p:sp>
        <p:nvSpPr>
          <p:cNvPr id="21717" name="Line 214"/>
          <p:cNvSpPr>
            <a:spLocks noChangeShapeType="1"/>
          </p:cNvSpPr>
          <p:nvPr/>
        </p:nvSpPr>
        <p:spPr bwMode="auto">
          <a:xfrm>
            <a:off x="8885239" y="3832225"/>
            <a:ext cx="1587" cy="7938"/>
          </a:xfrm>
          <a:prstGeom prst="line">
            <a:avLst/>
          </a:prstGeom>
          <a:noFill/>
          <a:ln w="0">
            <a:solidFill>
              <a:srgbClr val="000000"/>
            </a:solidFill>
            <a:round/>
            <a:headEnd/>
            <a:tailEnd/>
          </a:ln>
        </p:spPr>
        <p:txBody>
          <a:bodyPr/>
          <a:lstStyle/>
          <a:p>
            <a:endParaRPr lang="en-US"/>
          </a:p>
        </p:txBody>
      </p:sp>
      <p:sp>
        <p:nvSpPr>
          <p:cNvPr id="21718" name="Rectangle 215"/>
          <p:cNvSpPr>
            <a:spLocks noChangeArrowheads="1"/>
          </p:cNvSpPr>
          <p:nvPr/>
        </p:nvSpPr>
        <p:spPr bwMode="auto">
          <a:xfrm>
            <a:off x="8893175" y="3832225"/>
            <a:ext cx="833438" cy="7938"/>
          </a:xfrm>
          <a:prstGeom prst="rect">
            <a:avLst/>
          </a:prstGeom>
          <a:solidFill>
            <a:srgbClr val="000000"/>
          </a:solidFill>
          <a:ln w="9525">
            <a:noFill/>
            <a:miter lim="800000"/>
            <a:headEnd/>
            <a:tailEnd/>
          </a:ln>
        </p:spPr>
        <p:txBody>
          <a:bodyPr/>
          <a:lstStyle/>
          <a:p>
            <a:endParaRPr lang="en-US"/>
          </a:p>
        </p:txBody>
      </p:sp>
      <p:sp>
        <p:nvSpPr>
          <p:cNvPr id="21719" name="Line 216"/>
          <p:cNvSpPr>
            <a:spLocks noChangeShapeType="1"/>
          </p:cNvSpPr>
          <p:nvPr/>
        </p:nvSpPr>
        <p:spPr bwMode="auto">
          <a:xfrm>
            <a:off x="8893175" y="3832225"/>
            <a:ext cx="833438" cy="1588"/>
          </a:xfrm>
          <a:prstGeom prst="line">
            <a:avLst/>
          </a:prstGeom>
          <a:noFill/>
          <a:ln w="0">
            <a:solidFill>
              <a:srgbClr val="000000"/>
            </a:solidFill>
            <a:round/>
            <a:headEnd/>
            <a:tailEnd/>
          </a:ln>
        </p:spPr>
        <p:txBody>
          <a:bodyPr/>
          <a:lstStyle/>
          <a:p>
            <a:endParaRPr lang="en-US"/>
          </a:p>
        </p:txBody>
      </p:sp>
      <p:sp>
        <p:nvSpPr>
          <p:cNvPr id="21720" name="Rectangle 217"/>
          <p:cNvSpPr>
            <a:spLocks noChangeArrowheads="1"/>
          </p:cNvSpPr>
          <p:nvPr/>
        </p:nvSpPr>
        <p:spPr bwMode="auto">
          <a:xfrm>
            <a:off x="9726613" y="3832225"/>
            <a:ext cx="17462" cy="7938"/>
          </a:xfrm>
          <a:prstGeom prst="rect">
            <a:avLst/>
          </a:prstGeom>
          <a:solidFill>
            <a:srgbClr val="000000"/>
          </a:solidFill>
          <a:ln w="9525">
            <a:noFill/>
            <a:miter lim="800000"/>
            <a:headEnd/>
            <a:tailEnd/>
          </a:ln>
        </p:spPr>
        <p:txBody>
          <a:bodyPr/>
          <a:lstStyle/>
          <a:p>
            <a:endParaRPr lang="en-US"/>
          </a:p>
        </p:txBody>
      </p:sp>
      <p:sp>
        <p:nvSpPr>
          <p:cNvPr id="21721" name="Line 218"/>
          <p:cNvSpPr>
            <a:spLocks noChangeShapeType="1"/>
          </p:cNvSpPr>
          <p:nvPr/>
        </p:nvSpPr>
        <p:spPr bwMode="auto">
          <a:xfrm>
            <a:off x="9726613" y="3832225"/>
            <a:ext cx="17462" cy="1588"/>
          </a:xfrm>
          <a:prstGeom prst="line">
            <a:avLst/>
          </a:prstGeom>
          <a:noFill/>
          <a:ln w="0">
            <a:solidFill>
              <a:srgbClr val="000000"/>
            </a:solidFill>
            <a:round/>
            <a:headEnd/>
            <a:tailEnd/>
          </a:ln>
        </p:spPr>
        <p:txBody>
          <a:bodyPr/>
          <a:lstStyle/>
          <a:p>
            <a:endParaRPr lang="en-US"/>
          </a:p>
        </p:txBody>
      </p:sp>
      <p:sp>
        <p:nvSpPr>
          <p:cNvPr id="21722" name="Rectangle 219"/>
          <p:cNvSpPr>
            <a:spLocks noChangeArrowheads="1"/>
          </p:cNvSpPr>
          <p:nvPr/>
        </p:nvSpPr>
        <p:spPr bwMode="auto">
          <a:xfrm>
            <a:off x="4651376" y="3840163"/>
            <a:ext cx="17463" cy="328612"/>
          </a:xfrm>
          <a:prstGeom prst="rect">
            <a:avLst/>
          </a:prstGeom>
          <a:solidFill>
            <a:srgbClr val="000000"/>
          </a:solidFill>
          <a:ln w="9525">
            <a:noFill/>
            <a:miter lim="800000"/>
            <a:headEnd/>
            <a:tailEnd/>
          </a:ln>
        </p:spPr>
        <p:txBody>
          <a:bodyPr/>
          <a:lstStyle/>
          <a:p>
            <a:endParaRPr lang="en-US"/>
          </a:p>
        </p:txBody>
      </p:sp>
      <p:sp>
        <p:nvSpPr>
          <p:cNvPr id="21723" name="Line 220"/>
          <p:cNvSpPr>
            <a:spLocks noChangeShapeType="1"/>
          </p:cNvSpPr>
          <p:nvPr/>
        </p:nvSpPr>
        <p:spPr bwMode="auto">
          <a:xfrm>
            <a:off x="4651375" y="3840163"/>
            <a:ext cx="1588" cy="328612"/>
          </a:xfrm>
          <a:prstGeom prst="line">
            <a:avLst/>
          </a:prstGeom>
          <a:noFill/>
          <a:ln w="0">
            <a:solidFill>
              <a:srgbClr val="000000"/>
            </a:solidFill>
            <a:round/>
            <a:headEnd/>
            <a:tailEnd/>
          </a:ln>
        </p:spPr>
        <p:txBody>
          <a:bodyPr/>
          <a:lstStyle/>
          <a:p>
            <a:endParaRPr lang="en-US"/>
          </a:p>
        </p:txBody>
      </p:sp>
      <p:sp>
        <p:nvSpPr>
          <p:cNvPr id="21724" name="Line 221"/>
          <p:cNvSpPr>
            <a:spLocks noChangeShapeType="1"/>
          </p:cNvSpPr>
          <p:nvPr/>
        </p:nvSpPr>
        <p:spPr bwMode="auto">
          <a:xfrm>
            <a:off x="6348414" y="3840163"/>
            <a:ext cx="1587" cy="328612"/>
          </a:xfrm>
          <a:prstGeom prst="line">
            <a:avLst/>
          </a:prstGeom>
          <a:noFill/>
          <a:ln w="0">
            <a:solidFill>
              <a:srgbClr val="000000"/>
            </a:solidFill>
            <a:round/>
            <a:headEnd/>
            <a:tailEnd/>
          </a:ln>
        </p:spPr>
        <p:txBody>
          <a:bodyPr/>
          <a:lstStyle/>
          <a:p>
            <a:endParaRPr lang="en-US"/>
          </a:p>
        </p:txBody>
      </p:sp>
      <p:sp>
        <p:nvSpPr>
          <p:cNvPr id="21725" name="Rectangle 222"/>
          <p:cNvSpPr>
            <a:spLocks noChangeArrowheads="1"/>
          </p:cNvSpPr>
          <p:nvPr/>
        </p:nvSpPr>
        <p:spPr bwMode="auto">
          <a:xfrm>
            <a:off x="7192964" y="3840163"/>
            <a:ext cx="9525" cy="328612"/>
          </a:xfrm>
          <a:prstGeom prst="rect">
            <a:avLst/>
          </a:prstGeom>
          <a:solidFill>
            <a:srgbClr val="000000"/>
          </a:solidFill>
          <a:ln w="9525">
            <a:noFill/>
            <a:miter lim="800000"/>
            <a:headEnd/>
            <a:tailEnd/>
          </a:ln>
        </p:spPr>
        <p:txBody>
          <a:bodyPr/>
          <a:lstStyle/>
          <a:p>
            <a:endParaRPr lang="en-US"/>
          </a:p>
        </p:txBody>
      </p:sp>
      <p:sp>
        <p:nvSpPr>
          <p:cNvPr id="21726" name="Line 223"/>
          <p:cNvSpPr>
            <a:spLocks noChangeShapeType="1"/>
          </p:cNvSpPr>
          <p:nvPr/>
        </p:nvSpPr>
        <p:spPr bwMode="auto">
          <a:xfrm>
            <a:off x="7192964" y="3840163"/>
            <a:ext cx="1587" cy="328612"/>
          </a:xfrm>
          <a:prstGeom prst="line">
            <a:avLst/>
          </a:prstGeom>
          <a:noFill/>
          <a:ln w="0">
            <a:solidFill>
              <a:srgbClr val="000000"/>
            </a:solidFill>
            <a:round/>
            <a:headEnd/>
            <a:tailEnd/>
          </a:ln>
        </p:spPr>
        <p:txBody>
          <a:bodyPr/>
          <a:lstStyle/>
          <a:p>
            <a:endParaRPr lang="en-US"/>
          </a:p>
        </p:txBody>
      </p:sp>
      <p:sp>
        <p:nvSpPr>
          <p:cNvPr id="21727" name="Rectangle 224"/>
          <p:cNvSpPr>
            <a:spLocks noChangeArrowheads="1"/>
          </p:cNvSpPr>
          <p:nvPr/>
        </p:nvSpPr>
        <p:spPr bwMode="auto">
          <a:xfrm>
            <a:off x="8885239" y="3840163"/>
            <a:ext cx="7937" cy="328612"/>
          </a:xfrm>
          <a:prstGeom prst="rect">
            <a:avLst/>
          </a:prstGeom>
          <a:solidFill>
            <a:srgbClr val="000000"/>
          </a:solidFill>
          <a:ln w="9525">
            <a:noFill/>
            <a:miter lim="800000"/>
            <a:headEnd/>
            <a:tailEnd/>
          </a:ln>
        </p:spPr>
        <p:txBody>
          <a:bodyPr/>
          <a:lstStyle/>
          <a:p>
            <a:endParaRPr lang="en-US"/>
          </a:p>
        </p:txBody>
      </p:sp>
      <p:sp>
        <p:nvSpPr>
          <p:cNvPr id="21728" name="Line 225"/>
          <p:cNvSpPr>
            <a:spLocks noChangeShapeType="1"/>
          </p:cNvSpPr>
          <p:nvPr/>
        </p:nvSpPr>
        <p:spPr bwMode="auto">
          <a:xfrm>
            <a:off x="8885239" y="3840163"/>
            <a:ext cx="1587" cy="328612"/>
          </a:xfrm>
          <a:prstGeom prst="line">
            <a:avLst/>
          </a:prstGeom>
          <a:noFill/>
          <a:ln w="0">
            <a:solidFill>
              <a:srgbClr val="000000"/>
            </a:solidFill>
            <a:round/>
            <a:headEnd/>
            <a:tailEnd/>
          </a:ln>
        </p:spPr>
        <p:txBody>
          <a:bodyPr/>
          <a:lstStyle/>
          <a:p>
            <a:endParaRPr lang="en-US"/>
          </a:p>
        </p:txBody>
      </p:sp>
      <p:sp>
        <p:nvSpPr>
          <p:cNvPr id="21729" name="Rectangle 226"/>
          <p:cNvSpPr>
            <a:spLocks noChangeArrowheads="1"/>
          </p:cNvSpPr>
          <p:nvPr/>
        </p:nvSpPr>
        <p:spPr bwMode="auto">
          <a:xfrm>
            <a:off x="9726613" y="3840163"/>
            <a:ext cx="17462" cy="328612"/>
          </a:xfrm>
          <a:prstGeom prst="rect">
            <a:avLst/>
          </a:prstGeom>
          <a:solidFill>
            <a:srgbClr val="000000"/>
          </a:solidFill>
          <a:ln w="9525">
            <a:noFill/>
            <a:miter lim="800000"/>
            <a:headEnd/>
            <a:tailEnd/>
          </a:ln>
        </p:spPr>
        <p:txBody>
          <a:bodyPr/>
          <a:lstStyle/>
          <a:p>
            <a:endParaRPr lang="en-US"/>
          </a:p>
        </p:txBody>
      </p:sp>
      <p:sp>
        <p:nvSpPr>
          <p:cNvPr id="21730" name="Line 227"/>
          <p:cNvSpPr>
            <a:spLocks noChangeShapeType="1"/>
          </p:cNvSpPr>
          <p:nvPr/>
        </p:nvSpPr>
        <p:spPr bwMode="auto">
          <a:xfrm>
            <a:off x="9726614" y="3840163"/>
            <a:ext cx="1587" cy="328612"/>
          </a:xfrm>
          <a:prstGeom prst="line">
            <a:avLst/>
          </a:prstGeom>
          <a:noFill/>
          <a:ln w="0">
            <a:solidFill>
              <a:srgbClr val="000000"/>
            </a:solidFill>
            <a:round/>
            <a:headEnd/>
            <a:tailEnd/>
          </a:ln>
        </p:spPr>
        <p:txBody>
          <a:bodyPr/>
          <a:lstStyle/>
          <a:p>
            <a:endParaRPr lang="en-US"/>
          </a:p>
        </p:txBody>
      </p:sp>
      <p:sp>
        <p:nvSpPr>
          <p:cNvPr id="21731" name="Rectangle 228"/>
          <p:cNvSpPr>
            <a:spLocks noChangeArrowheads="1"/>
          </p:cNvSpPr>
          <p:nvPr/>
        </p:nvSpPr>
        <p:spPr bwMode="auto">
          <a:xfrm>
            <a:off x="4919664" y="4187825"/>
            <a:ext cx="282129" cy="338554"/>
          </a:xfrm>
          <a:prstGeom prst="rect">
            <a:avLst/>
          </a:prstGeom>
          <a:noFill/>
          <a:ln w="9525">
            <a:noFill/>
            <a:miter lim="800000"/>
            <a:headEnd/>
            <a:tailEnd/>
          </a:ln>
        </p:spPr>
        <p:txBody>
          <a:bodyPr wrap="none" lIns="0" tIns="0" rIns="0" bIns="0">
            <a:spAutoFit/>
          </a:bodyPr>
          <a:lstStyle/>
          <a:p>
            <a:r>
              <a:rPr lang="en-US" sz="2200" b="1">
                <a:solidFill>
                  <a:srgbClr val="000000"/>
                </a:solidFill>
              </a:rPr>
              <a:t>T2</a:t>
            </a:r>
            <a:endParaRPr lang="en-US" sz="800" b="1" i="1" baseline="-25000"/>
          </a:p>
        </p:txBody>
      </p:sp>
      <p:sp>
        <p:nvSpPr>
          <p:cNvPr id="21732" name="Rectangle 229"/>
          <p:cNvSpPr>
            <a:spLocks noChangeArrowheads="1"/>
          </p:cNvSpPr>
          <p:nvPr/>
        </p:nvSpPr>
        <p:spPr bwMode="auto">
          <a:xfrm>
            <a:off x="5248275" y="418782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733" name="Rectangle 230"/>
          <p:cNvSpPr>
            <a:spLocks noChangeArrowheads="1"/>
          </p:cNvSpPr>
          <p:nvPr/>
        </p:nvSpPr>
        <p:spPr bwMode="auto">
          <a:xfrm>
            <a:off x="5857875" y="4187825"/>
            <a:ext cx="142668" cy="338554"/>
          </a:xfrm>
          <a:prstGeom prst="rect">
            <a:avLst/>
          </a:prstGeom>
          <a:noFill/>
          <a:ln w="9525">
            <a:noFill/>
            <a:miter lim="800000"/>
            <a:headEnd/>
            <a:tailEnd/>
          </a:ln>
        </p:spPr>
        <p:txBody>
          <a:bodyPr wrap="none" lIns="0" tIns="0" rIns="0" bIns="0">
            <a:spAutoFit/>
          </a:bodyPr>
          <a:lstStyle/>
          <a:p>
            <a:r>
              <a:rPr lang="en-US" sz="2200" b="1">
                <a:solidFill>
                  <a:srgbClr val="000000"/>
                </a:solidFill>
              </a:rPr>
              <a:t>1</a:t>
            </a:r>
            <a:endParaRPr lang="en-US" sz="800" b="1" i="1" baseline="-25000"/>
          </a:p>
        </p:txBody>
      </p:sp>
      <p:sp>
        <p:nvSpPr>
          <p:cNvPr id="21734" name="Rectangle 231"/>
          <p:cNvSpPr>
            <a:spLocks noChangeArrowheads="1"/>
          </p:cNvSpPr>
          <p:nvPr/>
        </p:nvSpPr>
        <p:spPr bwMode="auto">
          <a:xfrm>
            <a:off x="5999163" y="418782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735" name="Rectangle 232"/>
          <p:cNvSpPr>
            <a:spLocks noChangeArrowheads="1"/>
          </p:cNvSpPr>
          <p:nvPr/>
        </p:nvSpPr>
        <p:spPr bwMode="auto">
          <a:xfrm>
            <a:off x="6702425" y="4187825"/>
            <a:ext cx="142668" cy="338554"/>
          </a:xfrm>
          <a:prstGeom prst="rect">
            <a:avLst/>
          </a:prstGeom>
          <a:noFill/>
          <a:ln w="9525">
            <a:noFill/>
            <a:miter lim="800000"/>
            <a:headEnd/>
            <a:tailEnd/>
          </a:ln>
        </p:spPr>
        <p:txBody>
          <a:bodyPr wrap="none" lIns="0" tIns="0" rIns="0" bIns="0">
            <a:spAutoFit/>
          </a:bodyPr>
          <a:lstStyle/>
          <a:p>
            <a:r>
              <a:rPr lang="en-US" sz="2200" b="1">
                <a:solidFill>
                  <a:srgbClr val="000000"/>
                </a:solidFill>
              </a:rPr>
              <a:t>1</a:t>
            </a:r>
            <a:endParaRPr lang="en-US" sz="800" b="1" i="1" baseline="-25000"/>
          </a:p>
        </p:txBody>
      </p:sp>
      <p:sp>
        <p:nvSpPr>
          <p:cNvPr id="21736" name="Rectangle 233"/>
          <p:cNvSpPr>
            <a:spLocks noChangeArrowheads="1"/>
          </p:cNvSpPr>
          <p:nvPr/>
        </p:nvSpPr>
        <p:spPr bwMode="auto">
          <a:xfrm>
            <a:off x="6843713" y="418782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737" name="Rectangle 234"/>
          <p:cNvSpPr>
            <a:spLocks noChangeArrowheads="1"/>
          </p:cNvSpPr>
          <p:nvPr/>
        </p:nvSpPr>
        <p:spPr bwMode="auto">
          <a:xfrm>
            <a:off x="7548563" y="4187825"/>
            <a:ext cx="142668" cy="338554"/>
          </a:xfrm>
          <a:prstGeom prst="rect">
            <a:avLst/>
          </a:prstGeom>
          <a:noFill/>
          <a:ln w="9525">
            <a:noFill/>
            <a:miter lim="800000"/>
            <a:headEnd/>
            <a:tailEnd/>
          </a:ln>
        </p:spPr>
        <p:txBody>
          <a:bodyPr wrap="none" lIns="0" tIns="0" rIns="0" bIns="0">
            <a:spAutoFit/>
          </a:bodyPr>
          <a:lstStyle/>
          <a:p>
            <a:r>
              <a:rPr lang="en-US" sz="2200" b="1">
                <a:solidFill>
                  <a:srgbClr val="CC0000"/>
                </a:solidFill>
              </a:rPr>
              <a:t>0</a:t>
            </a:r>
            <a:endParaRPr lang="en-US" sz="800" b="1" i="1" baseline="-25000">
              <a:solidFill>
                <a:srgbClr val="CC0000"/>
              </a:solidFill>
            </a:endParaRPr>
          </a:p>
        </p:txBody>
      </p:sp>
      <p:sp>
        <p:nvSpPr>
          <p:cNvPr id="21738" name="Rectangle 235"/>
          <p:cNvSpPr>
            <a:spLocks noChangeArrowheads="1"/>
          </p:cNvSpPr>
          <p:nvPr/>
        </p:nvSpPr>
        <p:spPr bwMode="auto">
          <a:xfrm>
            <a:off x="7689850" y="418782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739" name="Rectangle 236"/>
          <p:cNvSpPr>
            <a:spLocks noChangeArrowheads="1"/>
          </p:cNvSpPr>
          <p:nvPr/>
        </p:nvSpPr>
        <p:spPr bwMode="auto">
          <a:xfrm>
            <a:off x="8394700" y="4187825"/>
            <a:ext cx="131446" cy="338554"/>
          </a:xfrm>
          <a:prstGeom prst="rect">
            <a:avLst/>
          </a:prstGeom>
          <a:noFill/>
          <a:ln w="9525">
            <a:noFill/>
            <a:miter lim="800000"/>
            <a:headEnd/>
            <a:tailEnd/>
          </a:ln>
        </p:spPr>
        <p:txBody>
          <a:bodyPr wrap="none" lIns="0" tIns="0" rIns="0" bIns="0">
            <a:spAutoFit/>
          </a:bodyPr>
          <a:lstStyle/>
          <a:p>
            <a:r>
              <a:rPr lang="en-US" sz="2200" b="1">
                <a:solidFill>
                  <a:srgbClr val="000000"/>
                </a:solidFill>
              </a:rPr>
              <a:t>?</a:t>
            </a:r>
            <a:endParaRPr lang="en-US" sz="800" b="1" i="1" baseline="-25000"/>
          </a:p>
        </p:txBody>
      </p:sp>
      <p:sp>
        <p:nvSpPr>
          <p:cNvPr id="21740" name="Rectangle 237"/>
          <p:cNvSpPr>
            <a:spLocks noChangeArrowheads="1"/>
          </p:cNvSpPr>
          <p:nvPr/>
        </p:nvSpPr>
        <p:spPr bwMode="auto">
          <a:xfrm>
            <a:off x="8534400" y="418782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741" name="Rectangle 238"/>
          <p:cNvSpPr>
            <a:spLocks noChangeArrowheads="1"/>
          </p:cNvSpPr>
          <p:nvPr/>
        </p:nvSpPr>
        <p:spPr bwMode="auto">
          <a:xfrm>
            <a:off x="9239250" y="4187825"/>
            <a:ext cx="131446" cy="338554"/>
          </a:xfrm>
          <a:prstGeom prst="rect">
            <a:avLst/>
          </a:prstGeom>
          <a:noFill/>
          <a:ln w="9525">
            <a:noFill/>
            <a:miter lim="800000"/>
            <a:headEnd/>
            <a:tailEnd/>
          </a:ln>
        </p:spPr>
        <p:txBody>
          <a:bodyPr wrap="none" lIns="0" tIns="0" rIns="0" bIns="0">
            <a:spAutoFit/>
          </a:bodyPr>
          <a:lstStyle/>
          <a:p>
            <a:r>
              <a:rPr lang="en-US" sz="2200" b="1">
                <a:solidFill>
                  <a:srgbClr val="000000"/>
                </a:solidFill>
              </a:rPr>
              <a:t>?</a:t>
            </a:r>
            <a:endParaRPr lang="en-US" sz="800" b="1" i="1" baseline="-25000"/>
          </a:p>
        </p:txBody>
      </p:sp>
      <p:sp>
        <p:nvSpPr>
          <p:cNvPr id="21742" name="Rectangle 239"/>
          <p:cNvSpPr>
            <a:spLocks noChangeArrowheads="1"/>
          </p:cNvSpPr>
          <p:nvPr/>
        </p:nvSpPr>
        <p:spPr bwMode="auto">
          <a:xfrm>
            <a:off x="9380538" y="418782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743" name="Line 240"/>
          <p:cNvSpPr>
            <a:spLocks noChangeShapeType="1"/>
          </p:cNvSpPr>
          <p:nvPr/>
        </p:nvSpPr>
        <p:spPr bwMode="auto">
          <a:xfrm>
            <a:off x="4651376" y="4168775"/>
            <a:ext cx="17463" cy="1588"/>
          </a:xfrm>
          <a:prstGeom prst="line">
            <a:avLst/>
          </a:prstGeom>
          <a:noFill/>
          <a:ln w="0">
            <a:solidFill>
              <a:srgbClr val="000000"/>
            </a:solidFill>
            <a:round/>
            <a:headEnd/>
            <a:tailEnd/>
          </a:ln>
        </p:spPr>
        <p:txBody>
          <a:bodyPr/>
          <a:lstStyle/>
          <a:p>
            <a:endParaRPr lang="en-US"/>
          </a:p>
        </p:txBody>
      </p:sp>
      <p:sp>
        <p:nvSpPr>
          <p:cNvPr id="21744" name="Line 241"/>
          <p:cNvSpPr>
            <a:spLocks noChangeShapeType="1"/>
          </p:cNvSpPr>
          <p:nvPr/>
        </p:nvSpPr>
        <p:spPr bwMode="auto">
          <a:xfrm>
            <a:off x="4668839" y="4168775"/>
            <a:ext cx="833437" cy="1588"/>
          </a:xfrm>
          <a:prstGeom prst="line">
            <a:avLst/>
          </a:prstGeom>
          <a:noFill/>
          <a:ln w="0">
            <a:solidFill>
              <a:srgbClr val="000000"/>
            </a:solidFill>
            <a:round/>
            <a:headEnd/>
            <a:tailEnd/>
          </a:ln>
        </p:spPr>
        <p:txBody>
          <a:bodyPr/>
          <a:lstStyle/>
          <a:p>
            <a:endParaRPr lang="en-US"/>
          </a:p>
        </p:txBody>
      </p:sp>
      <p:sp>
        <p:nvSpPr>
          <p:cNvPr id="21745" name="Line 242"/>
          <p:cNvSpPr>
            <a:spLocks noChangeShapeType="1"/>
          </p:cNvSpPr>
          <p:nvPr/>
        </p:nvSpPr>
        <p:spPr bwMode="auto">
          <a:xfrm>
            <a:off x="5510213" y="4168775"/>
            <a:ext cx="838200" cy="1588"/>
          </a:xfrm>
          <a:prstGeom prst="line">
            <a:avLst/>
          </a:prstGeom>
          <a:noFill/>
          <a:ln w="0">
            <a:solidFill>
              <a:srgbClr val="000000"/>
            </a:solidFill>
            <a:round/>
            <a:headEnd/>
            <a:tailEnd/>
          </a:ln>
        </p:spPr>
        <p:txBody>
          <a:bodyPr/>
          <a:lstStyle/>
          <a:p>
            <a:endParaRPr lang="en-US"/>
          </a:p>
        </p:txBody>
      </p:sp>
      <p:sp>
        <p:nvSpPr>
          <p:cNvPr id="21746" name="Line 243"/>
          <p:cNvSpPr>
            <a:spLocks noChangeShapeType="1"/>
          </p:cNvSpPr>
          <p:nvPr/>
        </p:nvSpPr>
        <p:spPr bwMode="auto">
          <a:xfrm>
            <a:off x="6348414" y="4168775"/>
            <a:ext cx="7937" cy="1588"/>
          </a:xfrm>
          <a:prstGeom prst="line">
            <a:avLst/>
          </a:prstGeom>
          <a:noFill/>
          <a:ln w="0">
            <a:solidFill>
              <a:srgbClr val="000000"/>
            </a:solidFill>
            <a:round/>
            <a:headEnd/>
            <a:tailEnd/>
          </a:ln>
        </p:spPr>
        <p:txBody>
          <a:bodyPr/>
          <a:lstStyle/>
          <a:p>
            <a:endParaRPr lang="en-US"/>
          </a:p>
        </p:txBody>
      </p:sp>
      <p:sp>
        <p:nvSpPr>
          <p:cNvPr id="21747" name="Line 244"/>
          <p:cNvSpPr>
            <a:spLocks noChangeShapeType="1"/>
          </p:cNvSpPr>
          <p:nvPr/>
        </p:nvSpPr>
        <p:spPr bwMode="auto">
          <a:xfrm>
            <a:off x="6348414" y="4168775"/>
            <a:ext cx="1587" cy="7938"/>
          </a:xfrm>
          <a:prstGeom prst="line">
            <a:avLst/>
          </a:prstGeom>
          <a:noFill/>
          <a:ln w="0">
            <a:solidFill>
              <a:srgbClr val="000000"/>
            </a:solidFill>
            <a:round/>
            <a:headEnd/>
            <a:tailEnd/>
          </a:ln>
        </p:spPr>
        <p:txBody>
          <a:bodyPr/>
          <a:lstStyle/>
          <a:p>
            <a:endParaRPr lang="en-US"/>
          </a:p>
        </p:txBody>
      </p:sp>
      <p:sp>
        <p:nvSpPr>
          <p:cNvPr id="21748" name="Line 245"/>
          <p:cNvSpPr>
            <a:spLocks noChangeShapeType="1"/>
          </p:cNvSpPr>
          <p:nvPr/>
        </p:nvSpPr>
        <p:spPr bwMode="auto">
          <a:xfrm>
            <a:off x="6356351" y="4168775"/>
            <a:ext cx="836613" cy="1588"/>
          </a:xfrm>
          <a:prstGeom prst="line">
            <a:avLst/>
          </a:prstGeom>
          <a:noFill/>
          <a:ln w="0">
            <a:solidFill>
              <a:srgbClr val="000000"/>
            </a:solidFill>
            <a:round/>
            <a:headEnd/>
            <a:tailEnd/>
          </a:ln>
        </p:spPr>
        <p:txBody>
          <a:bodyPr/>
          <a:lstStyle/>
          <a:p>
            <a:endParaRPr lang="en-US"/>
          </a:p>
        </p:txBody>
      </p:sp>
      <p:sp>
        <p:nvSpPr>
          <p:cNvPr id="21749" name="Line 246"/>
          <p:cNvSpPr>
            <a:spLocks noChangeShapeType="1"/>
          </p:cNvSpPr>
          <p:nvPr/>
        </p:nvSpPr>
        <p:spPr bwMode="auto">
          <a:xfrm>
            <a:off x="7192964" y="4168775"/>
            <a:ext cx="9525" cy="1588"/>
          </a:xfrm>
          <a:prstGeom prst="line">
            <a:avLst/>
          </a:prstGeom>
          <a:noFill/>
          <a:ln w="0">
            <a:solidFill>
              <a:srgbClr val="000000"/>
            </a:solidFill>
            <a:round/>
            <a:headEnd/>
            <a:tailEnd/>
          </a:ln>
        </p:spPr>
        <p:txBody>
          <a:bodyPr/>
          <a:lstStyle/>
          <a:p>
            <a:endParaRPr lang="en-US"/>
          </a:p>
        </p:txBody>
      </p:sp>
      <p:sp>
        <p:nvSpPr>
          <p:cNvPr id="21750" name="Line 247"/>
          <p:cNvSpPr>
            <a:spLocks noChangeShapeType="1"/>
          </p:cNvSpPr>
          <p:nvPr/>
        </p:nvSpPr>
        <p:spPr bwMode="auto">
          <a:xfrm>
            <a:off x="7192964" y="4168775"/>
            <a:ext cx="1587" cy="7938"/>
          </a:xfrm>
          <a:prstGeom prst="line">
            <a:avLst/>
          </a:prstGeom>
          <a:noFill/>
          <a:ln w="0">
            <a:solidFill>
              <a:srgbClr val="000000"/>
            </a:solidFill>
            <a:round/>
            <a:headEnd/>
            <a:tailEnd/>
          </a:ln>
        </p:spPr>
        <p:txBody>
          <a:bodyPr/>
          <a:lstStyle/>
          <a:p>
            <a:endParaRPr lang="en-US"/>
          </a:p>
        </p:txBody>
      </p:sp>
      <p:sp>
        <p:nvSpPr>
          <p:cNvPr id="21751" name="Line 248"/>
          <p:cNvSpPr>
            <a:spLocks noChangeShapeType="1"/>
          </p:cNvSpPr>
          <p:nvPr/>
        </p:nvSpPr>
        <p:spPr bwMode="auto">
          <a:xfrm>
            <a:off x="7202488" y="4168775"/>
            <a:ext cx="836612" cy="1588"/>
          </a:xfrm>
          <a:prstGeom prst="line">
            <a:avLst/>
          </a:prstGeom>
          <a:noFill/>
          <a:ln w="0">
            <a:solidFill>
              <a:srgbClr val="000000"/>
            </a:solidFill>
            <a:round/>
            <a:headEnd/>
            <a:tailEnd/>
          </a:ln>
        </p:spPr>
        <p:txBody>
          <a:bodyPr/>
          <a:lstStyle/>
          <a:p>
            <a:endParaRPr lang="en-US"/>
          </a:p>
        </p:txBody>
      </p:sp>
      <p:sp>
        <p:nvSpPr>
          <p:cNvPr id="21752" name="Line 249"/>
          <p:cNvSpPr>
            <a:spLocks noChangeShapeType="1"/>
          </p:cNvSpPr>
          <p:nvPr/>
        </p:nvSpPr>
        <p:spPr bwMode="auto">
          <a:xfrm>
            <a:off x="8047038" y="4168775"/>
            <a:ext cx="838200" cy="1588"/>
          </a:xfrm>
          <a:prstGeom prst="line">
            <a:avLst/>
          </a:prstGeom>
          <a:noFill/>
          <a:ln w="0">
            <a:solidFill>
              <a:srgbClr val="000000"/>
            </a:solidFill>
            <a:round/>
            <a:headEnd/>
            <a:tailEnd/>
          </a:ln>
        </p:spPr>
        <p:txBody>
          <a:bodyPr/>
          <a:lstStyle/>
          <a:p>
            <a:endParaRPr lang="en-US"/>
          </a:p>
        </p:txBody>
      </p:sp>
      <p:sp>
        <p:nvSpPr>
          <p:cNvPr id="21753" name="Line 250"/>
          <p:cNvSpPr>
            <a:spLocks noChangeShapeType="1"/>
          </p:cNvSpPr>
          <p:nvPr/>
        </p:nvSpPr>
        <p:spPr bwMode="auto">
          <a:xfrm>
            <a:off x="8885239" y="4168775"/>
            <a:ext cx="7937" cy="1588"/>
          </a:xfrm>
          <a:prstGeom prst="line">
            <a:avLst/>
          </a:prstGeom>
          <a:noFill/>
          <a:ln w="0">
            <a:solidFill>
              <a:srgbClr val="000000"/>
            </a:solidFill>
            <a:round/>
            <a:headEnd/>
            <a:tailEnd/>
          </a:ln>
        </p:spPr>
        <p:txBody>
          <a:bodyPr/>
          <a:lstStyle/>
          <a:p>
            <a:endParaRPr lang="en-US"/>
          </a:p>
        </p:txBody>
      </p:sp>
      <p:sp>
        <p:nvSpPr>
          <p:cNvPr id="21754" name="Line 251"/>
          <p:cNvSpPr>
            <a:spLocks noChangeShapeType="1"/>
          </p:cNvSpPr>
          <p:nvPr/>
        </p:nvSpPr>
        <p:spPr bwMode="auto">
          <a:xfrm>
            <a:off x="8885239" y="4168775"/>
            <a:ext cx="1587" cy="7938"/>
          </a:xfrm>
          <a:prstGeom prst="line">
            <a:avLst/>
          </a:prstGeom>
          <a:noFill/>
          <a:ln w="0">
            <a:solidFill>
              <a:srgbClr val="000000"/>
            </a:solidFill>
            <a:round/>
            <a:headEnd/>
            <a:tailEnd/>
          </a:ln>
        </p:spPr>
        <p:txBody>
          <a:bodyPr/>
          <a:lstStyle/>
          <a:p>
            <a:endParaRPr lang="en-US"/>
          </a:p>
        </p:txBody>
      </p:sp>
      <p:sp>
        <p:nvSpPr>
          <p:cNvPr id="21755" name="Line 252"/>
          <p:cNvSpPr>
            <a:spLocks noChangeShapeType="1"/>
          </p:cNvSpPr>
          <p:nvPr/>
        </p:nvSpPr>
        <p:spPr bwMode="auto">
          <a:xfrm>
            <a:off x="8893175" y="4168775"/>
            <a:ext cx="833438" cy="1588"/>
          </a:xfrm>
          <a:prstGeom prst="line">
            <a:avLst/>
          </a:prstGeom>
          <a:noFill/>
          <a:ln w="0">
            <a:solidFill>
              <a:srgbClr val="000000"/>
            </a:solidFill>
            <a:round/>
            <a:headEnd/>
            <a:tailEnd/>
          </a:ln>
        </p:spPr>
        <p:txBody>
          <a:bodyPr/>
          <a:lstStyle/>
          <a:p>
            <a:endParaRPr lang="en-US"/>
          </a:p>
        </p:txBody>
      </p:sp>
      <p:sp>
        <p:nvSpPr>
          <p:cNvPr id="21756" name="Line 253"/>
          <p:cNvSpPr>
            <a:spLocks noChangeShapeType="1"/>
          </p:cNvSpPr>
          <p:nvPr/>
        </p:nvSpPr>
        <p:spPr bwMode="auto">
          <a:xfrm>
            <a:off x="9726613" y="4168775"/>
            <a:ext cx="17462" cy="1588"/>
          </a:xfrm>
          <a:prstGeom prst="line">
            <a:avLst/>
          </a:prstGeom>
          <a:noFill/>
          <a:ln w="0">
            <a:solidFill>
              <a:srgbClr val="000000"/>
            </a:solidFill>
            <a:round/>
            <a:headEnd/>
            <a:tailEnd/>
          </a:ln>
        </p:spPr>
        <p:txBody>
          <a:bodyPr/>
          <a:lstStyle/>
          <a:p>
            <a:endParaRPr lang="en-US"/>
          </a:p>
        </p:txBody>
      </p:sp>
      <p:sp>
        <p:nvSpPr>
          <p:cNvPr id="21757" name="Rectangle 254"/>
          <p:cNvSpPr>
            <a:spLocks noChangeArrowheads="1"/>
          </p:cNvSpPr>
          <p:nvPr/>
        </p:nvSpPr>
        <p:spPr bwMode="auto">
          <a:xfrm>
            <a:off x="4651376" y="4176713"/>
            <a:ext cx="17463" cy="328612"/>
          </a:xfrm>
          <a:prstGeom prst="rect">
            <a:avLst/>
          </a:prstGeom>
          <a:solidFill>
            <a:srgbClr val="000000"/>
          </a:solidFill>
          <a:ln w="9525">
            <a:noFill/>
            <a:miter lim="800000"/>
            <a:headEnd/>
            <a:tailEnd/>
          </a:ln>
        </p:spPr>
        <p:txBody>
          <a:bodyPr/>
          <a:lstStyle/>
          <a:p>
            <a:endParaRPr lang="en-US"/>
          </a:p>
        </p:txBody>
      </p:sp>
      <p:sp>
        <p:nvSpPr>
          <p:cNvPr id="21758" name="Line 255"/>
          <p:cNvSpPr>
            <a:spLocks noChangeShapeType="1"/>
          </p:cNvSpPr>
          <p:nvPr/>
        </p:nvSpPr>
        <p:spPr bwMode="auto">
          <a:xfrm>
            <a:off x="4651375" y="4176713"/>
            <a:ext cx="1588" cy="328612"/>
          </a:xfrm>
          <a:prstGeom prst="line">
            <a:avLst/>
          </a:prstGeom>
          <a:noFill/>
          <a:ln w="0">
            <a:solidFill>
              <a:srgbClr val="000000"/>
            </a:solidFill>
            <a:round/>
            <a:headEnd/>
            <a:tailEnd/>
          </a:ln>
        </p:spPr>
        <p:txBody>
          <a:bodyPr/>
          <a:lstStyle/>
          <a:p>
            <a:endParaRPr lang="en-US"/>
          </a:p>
        </p:txBody>
      </p:sp>
      <p:sp>
        <p:nvSpPr>
          <p:cNvPr id="21759" name="Line 256"/>
          <p:cNvSpPr>
            <a:spLocks noChangeShapeType="1"/>
          </p:cNvSpPr>
          <p:nvPr/>
        </p:nvSpPr>
        <p:spPr bwMode="auto">
          <a:xfrm>
            <a:off x="6348414" y="4176713"/>
            <a:ext cx="1587" cy="328612"/>
          </a:xfrm>
          <a:prstGeom prst="line">
            <a:avLst/>
          </a:prstGeom>
          <a:noFill/>
          <a:ln w="0">
            <a:solidFill>
              <a:srgbClr val="000000"/>
            </a:solidFill>
            <a:round/>
            <a:headEnd/>
            <a:tailEnd/>
          </a:ln>
        </p:spPr>
        <p:txBody>
          <a:bodyPr/>
          <a:lstStyle/>
          <a:p>
            <a:endParaRPr lang="en-US"/>
          </a:p>
        </p:txBody>
      </p:sp>
      <p:sp>
        <p:nvSpPr>
          <p:cNvPr id="21760" name="Rectangle 257"/>
          <p:cNvSpPr>
            <a:spLocks noChangeArrowheads="1"/>
          </p:cNvSpPr>
          <p:nvPr/>
        </p:nvSpPr>
        <p:spPr bwMode="auto">
          <a:xfrm>
            <a:off x="7192964" y="4176713"/>
            <a:ext cx="9525" cy="328612"/>
          </a:xfrm>
          <a:prstGeom prst="rect">
            <a:avLst/>
          </a:prstGeom>
          <a:solidFill>
            <a:srgbClr val="000000"/>
          </a:solidFill>
          <a:ln w="9525">
            <a:noFill/>
            <a:miter lim="800000"/>
            <a:headEnd/>
            <a:tailEnd/>
          </a:ln>
        </p:spPr>
        <p:txBody>
          <a:bodyPr/>
          <a:lstStyle/>
          <a:p>
            <a:endParaRPr lang="en-US"/>
          </a:p>
        </p:txBody>
      </p:sp>
      <p:sp>
        <p:nvSpPr>
          <p:cNvPr id="21761" name="Line 258"/>
          <p:cNvSpPr>
            <a:spLocks noChangeShapeType="1"/>
          </p:cNvSpPr>
          <p:nvPr/>
        </p:nvSpPr>
        <p:spPr bwMode="auto">
          <a:xfrm>
            <a:off x="7192964" y="4176713"/>
            <a:ext cx="1587" cy="328612"/>
          </a:xfrm>
          <a:prstGeom prst="line">
            <a:avLst/>
          </a:prstGeom>
          <a:noFill/>
          <a:ln w="0">
            <a:solidFill>
              <a:srgbClr val="000000"/>
            </a:solidFill>
            <a:round/>
            <a:headEnd/>
            <a:tailEnd/>
          </a:ln>
        </p:spPr>
        <p:txBody>
          <a:bodyPr/>
          <a:lstStyle/>
          <a:p>
            <a:endParaRPr lang="en-US"/>
          </a:p>
        </p:txBody>
      </p:sp>
      <p:sp>
        <p:nvSpPr>
          <p:cNvPr id="21762" name="Rectangle 259"/>
          <p:cNvSpPr>
            <a:spLocks noChangeArrowheads="1"/>
          </p:cNvSpPr>
          <p:nvPr/>
        </p:nvSpPr>
        <p:spPr bwMode="auto">
          <a:xfrm>
            <a:off x="8885239" y="4176713"/>
            <a:ext cx="7937" cy="328612"/>
          </a:xfrm>
          <a:prstGeom prst="rect">
            <a:avLst/>
          </a:prstGeom>
          <a:solidFill>
            <a:srgbClr val="000000"/>
          </a:solidFill>
          <a:ln w="9525">
            <a:noFill/>
            <a:miter lim="800000"/>
            <a:headEnd/>
            <a:tailEnd/>
          </a:ln>
        </p:spPr>
        <p:txBody>
          <a:bodyPr/>
          <a:lstStyle/>
          <a:p>
            <a:endParaRPr lang="en-US"/>
          </a:p>
        </p:txBody>
      </p:sp>
      <p:sp>
        <p:nvSpPr>
          <p:cNvPr id="21763" name="Line 260"/>
          <p:cNvSpPr>
            <a:spLocks noChangeShapeType="1"/>
          </p:cNvSpPr>
          <p:nvPr/>
        </p:nvSpPr>
        <p:spPr bwMode="auto">
          <a:xfrm>
            <a:off x="8885239" y="4176713"/>
            <a:ext cx="1587" cy="328612"/>
          </a:xfrm>
          <a:prstGeom prst="line">
            <a:avLst/>
          </a:prstGeom>
          <a:noFill/>
          <a:ln w="0">
            <a:solidFill>
              <a:srgbClr val="000000"/>
            </a:solidFill>
            <a:round/>
            <a:headEnd/>
            <a:tailEnd/>
          </a:ln>
        </p:spPr>
        <p:txBody>
          <a:bodyPr/>
          <a:lstStyle/>
          <a:p>
            <a:endParaRPr lang="en-US"/>
          </a:p>
        </p:txBody>
      </p:sp>
      <p:sp>
        <p:nvSpPr>
          <p:cNvPr id="21764" name="Rectangle 261"/>
          <p:cNvSpPr>
            <a:spLocks noChangeArrowheads="1"/>
          </p:cNvSpPr>
          <p:nvPr/>
        </p:nvSpPr>
        <p:spPr bwMode="auto">
          <a:xfrm>
            <a:off x="9726613" y="4176713"/>
            <a:ext cx="17462" cy="328612"/>
          </a:xfrm>
          <a:prstGeom prst="rect">
            <a:avLst/>
          </a:prstGeom>
          <a:solidFill>
            <a:srgbClr val="000000"/>
          </a:solidFill>
          <a:ln w="9525">
            <a:noFill/>
            <a:miter lim="800000"/>
            <a:headEnd/>
            <a:tailEnd/>
          </a:ln>
        </p:spPr>
        <p:txBody>
          <a:bodyPr/>
          <a:lstStyle/>
          <a:p>
            <a:endParaRPr lang="en-US"/>
          </a:p>
        </p:txBody>
      </p:sp>
      <p:sp>
        <p:nvSpPr>
          <p:cNvPr id="21765" name="Line 262"/>
          <p:cNvSpPr>
            <a:spLocks noChangeShapeType="1"/>
          </p:cNvSpPr>
          <p:nvPr/>
        </p:nvSpPr>
        <p:spPr bwMode="auto">
          <a:xfrm>
            <a:off x="9726614" y="4176713"/>
            <a:ext cx="1587" cy="328612"/>
          </a:xfrm>
          <a:prstGeom prst="line">
            <a:avLst/>
          </a:prstGeom>
          <a:noFill/>
          <a:ln w="0">
            <a:solidFill>
              <a:srgbClr val="000000"/>
            </a:solidFill>
            <a:round/>
            <a:headEnd/>
            <a:tailEnd/>
          </a:ln>
        </p:spPr>
        <p:txBody>
          <a:bodyPr/>
          <a:lstStyle/>
          <a:p>
            <a:endParaRPr lang="en-US"/>
          </a:p>
        </p:txBody>
      </p:sp>
      <p:sp>
        <p:nvSpPr>
          <p:cNvPr id="21766" name="Rectangle 263"/>
          <p:cNvSpPr>
            <a:spLocks noChangeArrowheads="1"/>
          </p:cNvSpPr>
          <p:nvPr/>
        </p:nvSpPr>
        <p:spPr bwMode="auto">
          <a:xfrm>
            <a:off x="4919664" y="4524375"/>
            <a:ext cx="282129" cy="338554"/>
          </a:xfrm>
          <a:prstGeom prst="rect">
            <a:avLst/>
          </a:prstGeom>
          <a:noFill/>
          <a:ln w="9525">
            <a:noFill/>
            <a:miter lim="800000"/>
            <a:headEnd/>
            <a:tailEnd/>
          </a:ln>
        </p:spPr>
        <p:txBody>
          <a:bodyPr wrap="none" lIns="0" tIns="0" rIns="0" bIns="0">
            <a:spAutoFit/>
          </a:bodyPr>
          <a:lstStyle/>
          <a:p>
            <a:r>
              <a:rPr lang="en-US" sz="2200" b="1">
                <a:solidFill>
                  <a:srgbClr val="000000"/>
                </a:solidFill>
              </a:rPr>
              <a:t>T3</a:t>
            </a:r>
            <a:endParaRPr lang="en-US" sz="800" b="1" i="1" baseline="-25000"/>
          </a:p>
        </p:txBody>
      </p:sp>
      <p:sp>
        <p:nvSpPr>
          <p:cNvPr id="21767" name="Rectangle 264"/>
          <p:cNvSpPr>
            <a:spLocks noChangeArrowheads="1"/>
          </p:cNvSpPr>
          <p:nvPr/>
        </p:nvSpPr>
        <p:spPr bwMode="auto">
          <a:xfrm>
            <a:off x="5248275" y="452437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768" name="Rectangle 265"/>
          <p:cNvSpPr>
            <a:spLocks noChangeArrowheads="1"/>
          </p:cNvSpPr>
          <p:nvPr/>
        </p:nvSpPr>
        <p:spPr bwMode="auto">
          <a:xfrm>
            <a:off x="5857875" y="4524375"/>
            <a:ext cx="142668" cy="338554"/>
          </a:xfrm>
          <a:prstGeom prst="rect">
            <a:avLst/>
          </a:prstGeom>
          <a:noFill/>
          <a:ln w="9525">
            <a:noFill/>
            <a:miter lim="800000"/>
            <a:headEnd/>
            <a:tailEnd/>
          </a:ln>
        </p:spPr>
        <p:txBody>
          <a:bodyPr wrap="none" lIns="0" tIns="0" rIns="0" bIns="0">
            <a:spAutoFit/>
          </a:bodyPr>
          <a:lstStyle/>
          <a:p>
            <a:r>
              <a:rPr lang="en-US" sz="2200" b="1">
                <a:solidFill>
                  <a:srgbClr val="000000"/>
                </a:solidFill>
              </a:rPr>
              <a:t>0</a:t>
            </a:r>
            <a:endParaRPr lang="en-US" sz="800" b="1" i="1" baseline="-25000"/>
          </a:p>
        </p:txBody>
      </p:sp>
      <p:sp>
        <p:nvSpPr>
          <p:cNvPr id="21769" name="Rectangle 266"/>
          <p:cNvSpPr>
            <a:spLocks noChangeArrowheads="1"/>
          </p:cNvSpPr>
          <p:nvPr/>
        </p:nvSpPr>
        <p:spPr bwMode="auto">
          <a:xfrm>
            <a:off x="5999163" y="452437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770" name="Rectangle 267"/>
          <p:cNvSpPr>
            <a:spLocks noChangeArrowheads="1"/>
          </p:cNvSpPr>
          <p:nvPr/>
        </p:nvSpPr>
        <p:spPr bwMode="auto">
          <a:xfrm>
            <a:off x="6702425" y="4524375"/>
            <a:ext cx="142668" cy="338554"/>
          </a:xfrm>
          <a:prstGeom prst="rect">
            <a:avLst/>
          </a:prstGeom>
          <a:noFill/>
          <a:ln w="9525">
            <a:noFill/>
            <a:miter lim="800000"/>
            <a:headEnd/>
            <a:tailEnd/>
          </a:ln>
        </p:spPr>
        <p:txBody>
          <a:bodyPr wrap="none" lIns="0" tIns="0" rIns="0" bIns="0">
            <a:spAutoFit/>
          </a:bodyPr>
          <a:lstStyle/>
          <a:p>
            <a:r>
              <a:rPr lang="en-US" sz="2200" b="1">
                <a:solidFill>
                  <a:srgbClr val="000000"/>
                </a:solidFill>
              </a:rPr>
              <a:t>1</a:t>
            </a:r>
            <a:endParaRPr lang="en-US" sz="800" b="1" i="1" baseline="-25000"/>
          </a:p>
        </p:txBody>
      </p:sp>
      <p:sp>
        <p:nvSpPr>
          <p:cNvPr id="21771" name="Rectangle 268"/>
          <p:cNvSpPr>
            <a:spLocks noChangeArrowheads="1"/>
          </p:cNvSpPr>
          <p:nvPr/>
        </p:nvSpPr>
        <p:spPr bwMode="auto">
          <a:xfrm>
            <a:off x="6843713" y="452437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772" name="Rectangle 269"/>
          <p:cNvSpPr>
            <a:spLocks noChangeArrowheads="1"/>
          </p:cNvSpPr>
          <p:nvPr/>
        </p:nvSpPr>
        <p:spPr bwMode="auto">
          <a:xfrm>
            <a:off x="7548563" y="4524375"/>
            <a:ext cx="142668" cy="338554"/>
          </a:xfrm>
          <a:prstGeom prst="rect">
            <a:avLst/>
          </a:prstGeom>
          <a:noFill/>
          <a:ln w="9525">
            <a:noFill/>
            <a:miter lim="800000"/>
            <a:headEnd/>
            <a:tailEnd/>
          </a:ln>
        </p:spPr>
        <p:txBody>
          <a:bodyPr wrap="none" lIns="0" tIns="0" rIns="0" bIns="0">
            <a:spAutoFit/>
          </a:bodyPr>
          <a:lstStyle/>
          <a:p>
            <a:r>
              <a:rPr lang="en-US" sz="2200" b="1">
                <a:solidFill>
                  <a:srgbClr val="000000"/>
                </a:solidFill>
              </a:rPr>
              <a:t>1</a:t>
            </a:r>
            <a:endParaRPr lang="en-US" sz="800" b="1" i="1" baseline="-25000"/>
          </a:p>
        </p:txBody>
      </p:sp>
      <p:sp>
        <p:nvSpPr>
          <p:cNvPr id="21773" name="Rectangle 270"/>
          <p:cNvSpPr>
            <a:spLocks noChangeArrowheads="1"/>
          </p:cNvSpPr>
          <p:nvPr/>
        </p:nvSpPr>
        <p:spPr bwMode="auto">
          <a:xfrm>
            <a:off x="7689850" y="452437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774" name="Rectangle 271"/>
          <p:cNvSpPr>
            <a:spLocks noChangeArrowheads="1"/>
          </p:cNvSpPr>
          <p:nvPr/>
        </p:nvSpPr>
        <p:spPr bwMode="auto">
          <a:xfrm>
            <a:off x="8394700" y="4524375"/>
            <a:ext cx="142668" cy="338554"/>
          </a:xfrm>
          <a:prstGeom prst="rect">
            <a:avLst/>
          </a:prstGeom>
          <a:noFill/>
          <a:ln w="9525">
            <a:noFill/>
            <a:miter lim="800000"/>
            <a:headEnd/>
            <a:tailEnd/>
          </a:ln>
        </p:spPr>
        <p:txBody>
          <a:bodyPr wrap="none" lIns="0" tIns="0" rIns="0" bIns="0">
            <a:spAutoFit/>
          </a:bodyPr>
          <a:lstStyle/>
          <a:p>
            <a:r>
              <a:rPr lang="en-US" sz="2200" b="1">
                <a:solidFill>
                  <a:srgbClr val="CC0000"/>
                </a:solidFill>
              </a:rPr>
              <a:t>0</a:t>
            </a:r>
            <a:endParaRPr lang="en-US" sz="800" b="1" i="1" baseline="-25000">
              <a:solidFill>
                <a:srgbClr val="CC0000"/>
              </a:solidFill>
            </a:endParaRPr>
          </a:p>
        </p:txBody>
      </p:sp>
      <p:sp>
        <p:nvSpPr>
          <p:cNvPr id="21775" name="Rectangle 272"/>
          <p:cNvSpPr>
            <a:spLocks noChangeArrowheads="1"/>
          </p:cNvSpPr>
          <p:nvPr/>
        </p:nvSpPr>
        <p:spPr bwMode="auto">
          <a:xfrm>
            <a:off x="8534400" y="452437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776" name="Rectangle 273"/>
          <p:cNvSpPr>
            <a:spLocks noChangeArrowheads="1"/>
          </p:cNvSpPr>
          <p:nvPr/>
        </p:nvSpPr>
        <p:spPr bwMode="auto">
          <a:xfrm>
            <a:off x="9239250" y="4524375"/>
            <a:ext cx="131446" cy="338554"/>
          </a:xfrm>
          <a:prstGeom prst="rect">
            <a:avLst/>
          </a:prstGeom>
          <a:noFill/>
          <a:ln w="9525">
            <a:noFill/>
            <a:miter lim="800000"/>
            <a:headEnd/>
            <a:tailEnd/>
          </a:ln>
        </p:spPr>
        <p:txBody>
          <a:bodyPr wrap="none" lIns="0" tIns="0" rIns="0" bIns="0">
            <a:spAutoFit/>
          </a:bodyPr>
          <a:lstStyle/>
          <a:p>
            <a:r>
              <a:rPr lang="en-US" sz="2200" b="1">
                <a:solidFill>
                  <a:srgbClr val="000000"/>
                </a:solidFill>
              </a:rPr>
              <a:t>?</a:t>
            </a:r>
            <a:endParaRPr lang="en-US" sz="800" b="1" i="1" baseline="-25000"/>
          </a:p>
        </p:txBody>
      </p:sp>
      <p:sp>
        <p:nvSpPr>
          <p:cNvPr id="21777" name="Rectangle 274"/>
          <p:cNvSpPr>
            <a:spLocks noChangeArrowheads="1"/>
          </p:cNvSpPr>
          <p:nvPr/>
        </p:nvSpPr>
        <p:spPr bwMode="auto">
          <a:xfrm>
            <a:off x="9380538" y="452437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778" name="Rectangle 275"/>
          <p:cNvSpPr>
            <a:spLocks noChangeArrowheads="1"/>
          </p:cNvSpPr>
          <p:nvPr/>
        </p:nvSpPr>
        <p:spPr bwMode="auto">
          <a:xfrm>
            <a:off x="4651376" y="4505325"/>
            <a:ext cx="17463" cy="7938"/>
          </a:xfrm>
          <a:prstGeom prst="rect">
            <a:avLst/>
          </a:prstGeom>
          <a:solidFill>
            <a:srgbClr val="000000"/>
          </a:solidFill>
          <a:ln w="9525">
            <a:noFill/>
            <a:miter lim="800000"/>
            <a:headEnd/>
            <a:tailEnd/>
          </a:ln>
        </p:spPr>
        <p:txBody>
          <a:bodyPr/>
          <a:lstStyle/>
          <a:p>
            <a:endParaRPr lang="en-US"/>
          </a:p>
        </p:txBody>
      </p:sp>
      <p:sp>
        <p:nvSpPr>
          <p:cNvPr id="21779" name="Line 276"/>
          <p:cNvSpPr>
            <a:spLocks noChangeShapeType="1"/>
          </p:cNvSpPr>
          <p:nvPr/>
        </p:nvSpPr>
        <p:spPr bwMode="auto">
          <a:xfrm>
            <a:off x="4651376" y="4505325"/>
            <a:ext cx="17463" cy="1588"/>
          </a:xfrm>
          <a:prstGeom prst="line">
            <a:avLst/>
          </a:prstGeom>
          <a:noFill/>
          <a:ln w="0">
            <a:solidFill>
              <a:srgbClr val="000000"/>
            </a:solidFill>
            <a:round/>
            <a:headEnd/>
            <a:tailEnd/>
          </a:ln>
        </p:spPr>
        <p:txBody>
          <a:bodyPr/>
          <a:lstStyle/>
          <a:p>
            <a:endParaRPr lang="en-US"/>
          </a:p>
        </p:txBody>
      </p:sp>
      <p:sp>
        <p:nvSpPr>
          <p:cNvPr id="21780" name="Rectangle 277"/>
          <p:cNvSpPr>
            <a:spLocks noChangeArrowheads="1"/>
          </p:cNvSpPr>
          <p:nvPr/>
        </p:nvSpPr>
        <p:spPr bwMode="auto">
          <a:xfrm>
            <a:off x="4668839" y="4505325"/>
            <a:ext cx="833437" cy="7938"/>
          </a:xfrm>
          <a:prstGeom prst="rect">
            <a:avLst/>
          </a:prstGeom>
          <a:solidFill>
            <a:srgbClr val="000000"/>
          </a:solidFill>
          <a:ln w="9525">
            <a:noFill/>
            <a:miter lim="800000"/>
            <a:headEnd/>
            <a:tailEnd/>
          </a:ln>
        </p:spPr>
        <p:txBody>
          <a:bodyPr/>
          <a:lstStyle/>
          <a:p>
            <a:endParaRPr lang="en-US"/>
          </a:p>
        </p:txBody>
      </p:sp>
      <p:sp>
        <p:nvSpPr>
          <p:cNvPr id="21781" name="Rectangle 278"/>
          <p:cNvSpPr>
            <a:spLocks noChangeArrowheads="1"/>
          </p:cNvSpPr>
          <p:nvPr/>
        </p:nvSpPr>
        <p:spPr bwMode="auto">
          <a:xfrm>
            <a:off x="5510213" y="4505325"/>
            <a:ext cx="838200" cy="7938"/>
          </a:xfrm>
          <a:prstGeom prst="rect">
            <a:avLst/>
          </a:prstGeom>
          <a:solidFill>
            <a:srgbClr val="000000"/>
          </a:solidFill>
          <a:ln w="9525">
            <a:noFill/>
            <a:miter lim="800000"/>
            <a:headEnd/>
            <a:tailEnd/>
          </a:ln>
        </p:spPr>
        <p:txBody>
          <a:bodyPr/>
          <a:lstStyle/>
          <a:p>
            <a:endParaRPr lang="en-US"/>
          </a:p>
        </p:txBody>
      </p:sp>
      <p:sp>
        <p:nvSpPr>
          <p:cNvPr id="21782" name="Line 279"/>
          <p:cNvSpPr>
            <a:spLocks noChangeShapeType="1"/>
          </p:cNvSpPr>
          <p:nvPr/>
        </p:nvSpPr>
        <p:spPr bwMode="auto">
          <a:xfrm>
            <a:off x="6348414" y="4505325"/>
            <a:ext cx="7937" cy="1588"/>
          </a:xfrm>
          <a:prstGeom prst="line">
            <a:avLst/>
          </a:prstGeom>
          <a:noFill/>
          <a:ln w="0">
            <a:solidFill>
              <a:srgbClr val="000000"/>
            </a:solidFill>
            <a:round/>
            <a:headEnd/>
            <a:tailEnd/>
          </a:ln>
        </p:spPr>
        <p:txBody>
          <a:bodyPr/>
          <a:lstStyle/>
          <a:p>
            <a:endParaRPr lang="en-US"/>
          </a:p>
        </p:txBody>
      </p:sp>
      <p:sp>
        <p:nvSpPr>
          <p:cNvPr id="21783" name="Line 280"/>
          <p:cNvSpPr>
            <a:spLocks noChangeShapeType="1"/>
          </p:cNvSpPr>
          <p:nvPr/>
        </p:nvSpPr>
        <p:spPr bwMode="auto">
          <a:xfrm>
            <a:off x="6348414" y="4505325"/>
            <a:ext cx="1587" cy="7938"/>
          </a:xfrm>
          <a:prstGeom prst="line">
            <a:avLst/>
          </a:prstGeom>
          <a:noFill/>
          <a:ln w="0">
            <a:solidFill>
              <a:srgbClr val="000000"/>
            </a:solidFill>
            <a:round/>
            <a:headEnd/>
            <a:tailEnd/>
          </a:ln>
        </p:spPr>
        <p:txBody>
          <a:bodyPr/>
          <a:lstStyle/>
          <a:p>
            <a:endParaRPr lang="en-US"/>
          </a:p>
        </p:txBody>
      </p:sp>
      <p:sp>
        <p:nvSpPr>
          <p:cNvPr id="21784" name="Rectangle 281"/>
          <p:cNvSpPr>
            <a:spLocks noChangeArrowheads="1"/>
          </p:cNvSpPr>
          <p:nvPr/>
        </p:nvSpPr>
        <p:spPr bwMode="auto">
          <a:xfrm>
            <a:off x="6356351" y="4505325"/>
            <a:ext cx="836613" cy="7938"/>
          </a:xfrm>
          <a:prstGeom prst="rect">
            <a:avLst/>
          </a:prstGeom>
          <a:solidFill>
            <a:srgbClr val="000000"/>
          </a:solidFill>
          <a:ln w="9525">
            <a:noFill/>
            <a:miter lim="800000"/>
            <a:headEnd/>
            <a:tailEnd/>
          </a:ln>
        </p:spPr>
        <p:txBody>
          <a:bodyPr/>
          <a:lstStyle/>
          <a:p>
            <a:endParaRPr lang="en-US"/>
          </a:p>
        </p:txBody>
      </p:sp>
      <p:sp>
        <p:nvSpPr>
          <p:cNvPr id="21785" name="Rectangle 282"/>
          <p:cNvSpPr>
            <a:spLocks noChangeArrowheads="1"/>
          </p:cNvSpPr>
          <p:nvPr/>
        </p:nvSpPr>
        <p:spPr bwMode="auto">
          <a:xfrm>
            <a:off x="7192964" y="4505325"/>
            <a:ext cx="9525" cy="7938"/>
          </a:xfrm>
          <a:prstGeom prst="rect">
            <a:avLst/>
          </a:prstGeom>
          <a:solidFill>
            <a:srgbClr val="000000"/>
          </a:solidFill>
          <a:ln w="9525">
            <a:noFill/>
            <a:miter lim="800000"/>
            <a:headEnd/>
            <a:tailEnd/>
          </a:ln>
        </p:spPr>
        <p:txBody>
          <a:bodyPr/>
          <a:lstStyle/>
          <a:p>
            <a:endParaRPr lang="en-US"/>
          </a:p>
        </p:txBody>
      </p:sp>
      <p:sp>
        <p:nvSpPr>
          <p:cNvPr id="21786" name="Line 283"/>
          <p:cNvSpPr>
            <a:spLocks noChangeShapeType="1"/>
          </p:cNvSpPr>
          <p:nvPr/>
        </p:nvSpPr>
        <p:spPr bwMode="auto">
          <a:xfrm>
            <a:off x="7192964" y="4505325"/>
            <a:ext cx="9525" cy="1588"/>
          </a:xfrm>
          <a:prstGeom prst="line">
            <a:avLst/>
          </a:prstGeom>
          <a:noFill/>
          <a:ln w="0">
            <a:solidFill>
              <a:srgbClr val="000000"/>
            </a:solidFill>
            <a:round/>
            <a:headEnd/>
            <a:tailEnd/>
          </a:ln>
        </p:spPr>
        <p:txBody>
          <a:bodyPr/>
          <a:lstStyle/>
          <a:p>
            <a:endParaRPr lang="en-US"/>
          </a:p>
        </p:txBody>
      </p:sp>
      <p:sp>
        <p:nvSpPr>
          <p:cNvPr id="21787" name="Line 284"/>
          <p:cNvSpPr>
            <a:spLocks noChangeShapeType="1"/>
          </p:cNvSpPr>
          <p:nvPr/>
        </p:nvSpPr>
        <p:spPr bwMode="auto">
          <a:xfrm>
            <a:off x="7192964" y="4505325"/>
            <a:ext cx="1587" cy="7938"/>
          </a:xfrm>
          <a:prstGeom prst="line">
            <a:avLst/>
          </a:prstGeom>
          <a:noFill/>
          <a:ln w="0">
            <a:solidFill>
              <a:srgbClr val="000000"/>
            </a:solidFill>
            <a:round/>
            <a:headEnd/>
            <a:tailEnd/>
          </a:ln>
        </p:spPr>
        <p:txBody>
          <a:bodyPr/>
          <a:lstStyle/>
          <a:p>
            <a:endParaRPr lang="en-US"/>
          </a:p>
        </p:txBody>
      </p:sp>
      <p:sp>
        <p:nvSpPr>
          <p:cNvPr id="21788" name="Rectangle 285"/>
          <p:cNvSpPr>
            <a:spLocks noChangeArrowheads="1"/>
          </p:cNvSpPr>
          <p:nvPr/>
        </p:nvSpPr>
        <p:spPr bwMode="auto">
          <a:xfrm>
            <a:off x="7202488" y="4505325"/>
            <a:ext cx="836612" cy="7938"/>
          </a:xfrm>
          <a:prstGeom prst="rect">
            <a:avLst/>
          </a:prstGeom>
          <a:solidFill>
            <a:srgbClr val="000000"/>
          </a:solidFill>
          <a:ln w="9525">
            <a:noFill/>
            <a:miter lim="800000"/>
            <a:headEnd/>
            <a:tailEnd/>
          </a:ln>
        </p:spPr>
        <p:txBody>
          <a:bodyPr/>
          <a:lstStyle/>
          <a:p>
            <a:endParaRPr lang="en-US"/>
          </a:p>
        </p:txBody>
      </p:sp>
      <p:sp>
        <p:nvSpPr>
          <p:cNvPr id="21789" name="Rectangle 286"/>
          <p:cNvSpPr>
            <a:spLocks noChangeArrowheads="1"/>
          </p:cNvSpPr>
          <p:nvPr/>
        </p:nvSpPr>
        <p:spPr bwMode="auto">
          <a:xfrm>
            <a:off x="8047038" y="4505325"/>
            <a:ext cx="838200" cy="7938"/>
          </a:xfrm>
          <a:prstGeom prst="rect">
            <a:avLst/>
          </a:prstGeom>
          <a:solidFill>
            <a:srgbClr val="000000"/>
          </a:solidFill>
          <a:ln w="9525">
            <a:noFill/>
            <a:miter lim="800000"/>
            <a:headEnd/>
            <a:tailEnd/>
          </a:ln>
        </p:spPr>
        <p:txBody>
          <a:bodyPr/>
          <a:lstStyle/>
          <a:p>
            <a:endParaRPr lang="en-US"/>
          </a:p>
        </p:txBody>
      </p:sp>
      <p:sp>
        <p:nvSpPr>
          <p:cNvPr id="21790" name="Rectangle 287"/>
          <p:cNvSpPr>
            <a:spLocks noChangeArrowheads="1"/>
          </p:cNvSpPr>
          <p:nvPr/>
        </p:nvSpPr>
        <p:spPr bwMode="auto">
          <a:xfrm>
            <a:off x="8885239" y="4505325"/>
            <a:ext cx="7937" cy="7938"/>
          </a:xfrm>
          <a:prstGeom prst="rect">
            <a:avLst/>
          </a:prstGeom>
          <a:solidFill>
            <a:srgbClr val="000000"/>
          </a:solidFill>
          <a:ln w="9525">
            <a:noFill/>
            <a:miter lim="800000"/>
            <a:headEnd/>
            <a:tailEnd/>
          </a:ln>
        </p:spPr>
        <p:txBody>
          <a:bodyPr/>
          <a:lstStyle/>
          <a:p>
            <a:endParaRPr lang="en-US"/>
          </a:p>
        </p:txBody>
      </p:sp>
      <p:sp>
        <p:nvSpPr>
          <p:cNvPr id="21791" name="Line 288"/>
          <p:cNvSpPr>
            <a:spLocks noChangeShapeType="1"/>
          </p:cNvSpPr>
          <p:nvPr/>
        </p:nvSpPr>
        <p:spPr bwMode="auto">
          <a:xfrm>
            <a:off x="8885239" y="4505325"/>
            <a:ext cx="7937" cy="1588"/>
          </a:xfrm>
          <a:prstGeom prst="line">
            <a:avLst/>
          </a:prstGeom>
          <a:noFill/>
          <a:ln w="0">
            <a:solidFill>
              <a:srgbClr val="000000"/>
            </a:solidFill>
            <a:round/>
            <a:headEnd/>
            <a:tailEnd/>
          </a:ln>
        </p:spPr>
        <p:txBody>
          <a:bodyPr/>
          <a:lstStyle/>
          <a:p>
            <a:endParaRPr lang="en-US"/>
          </a:p>
        </p:txBody>
      </p:sp>
      <p:sp>
        <p:nvSpPr>
          <p:cNvPr id="21792" name="Line 289"/>
          <p:cNvSpPr>
            <a:spLocks noChangeShapeType="1"/>
          </p:cNvSpPr>
          <p:nvPr/>
        </p:nvSpPr>
        <p:spPr bwMode="auto">
          <a:xfrm>
            <a:off x="8885239" y="4505325"/>
            <a:ext cx="1587" cy="7938"/>
          </a:xfrm>
          <a:prstGeom prst="line">
            <a:avLst/>
          </a:prstGeom>
          <a:noFill/>
          <a:ln w="0">
            <a:solidFill>
              <a:srgbClr val="000000"/>
            </a:solidFill>
            <a:round/>
            <a:headEnd/>
            <a:tailEnd/>
          </a:ln>
        </p:spPr>
        <p:txBody>
          <a:bodyPr/>
          <a:lstStyle/>
          <a:p>
            <a:endParaRPr lang="en-US"/>
          </a:p>
        </p:txBody>
      </p:sp>
      <p:sp>
        <p:nvSpPr>
          <p:cNvPr id="21793" name="Rectangle 290"/>
          <p:cNvSpPr>
            <a:spLocks noChangeArrowheads="1"/>
          </p:cNvSpPr>
          <p:nvPr/>
        </p:nvSpPr>
        <p:spPr bwMode="auto">
          <a:xfrm>
            <a:off x="8893175" y="4505325"/>
            <a:ext cx="833438" cy="7938"/>
          </a:xfrm>
          <a:prstGeom prst="rect">
            <a:avLst/>
          </a:prstGeom>
          <a:solidFill>
            <a:srgbClr val="000000"/>
          </a:solidFill>
          <a:ln w="9525">
            <a:noFill/>
            <a:miter lim="800000"/>
            <a:headEnd/>
            <a:tailEnd/>
          </a:ln>
        </p:spPr>
        <p:txBody>
          <a:bodyPr/>
          <a:lstStyle/>
          <a:p>
            <a:endParaRPr lang="en-US"/>
          </a:p>
        </p:txBody>
      </p:sp>
      <p:sp>
        <p:nvSpPr>
          <p:cNvPr id="21794" name="Rectangle 291"/>
          <p:cNvSpPr>
            <a:spLocks noChangeArrowheads="1"/>
          </p:cNvSpPr>
          <p:nvPr/>
        </p:nvSpPr>
        <p:spPr bwMode="auto">
          <a:xfrm>
            <a:off x="9726613" y="4505325"/>
            <a:ext cx="17462" cy="7938"/>
          </a:xfrm>
          <a:prstGeom prst="rect">
            <a:avLst/>
          </a:prstGeom>
          <a:solidFill>
            <a:srgbClr val="000000"/>
          </a:solidFill>
          <a:ln w="9525">
            <a:noFill/>
            <a:miter lim="800000"/>
            <a:headEnd/>
            <a:tailEnd/>
          </a:ln>
        </p:spPr>
        <p:txBody>
          <a:bodyPr/>
          <a:lstStyle/>
          <a:p>
            <a:endParaRPr lang="en-US"/>
          </a:p>
        </p:txBody>
      </p:sp>
      <p:sp>
        <p:nvSpPr>
          <p:cNvPr id="21795" name="Line 292"/>
          <p:cNvSpPr>
            <a:spLocks noChangeShapeType="1"/>
          </p:cNvSpPr>
          <p:nvPr/>
        </p:nvSpPr>
        <p:spPr bwMode="auto">
          <a:xfrm>
            <a:off x="9726613" y="4505325"/>
            <a:ext cx="17462" cy="1588"/>
          </a:xfrm>
          <a:prstGeom prst="line">
            <a:avLst/>
          </a:prstGeom>
          <a:noFill/>
          <a:ln w="0">
            <a:solidFill>
              <a:srgbClr val="000000"/>
            </a:solidFill>
            <a:round/>
            <a:headEnd/>
            <a:tailEnd/>
          </a:ln>
        </p:spPr>
        <p:txBody>
          <a:bodyPr/>
          <a:lstStyle/>
          <a:p>
            <a:endParaRPr lang="en-US"/>
          </a:p>
        </p:txBody>
      </p:sp>
      <p:sp>
        <p:nvSpPr>
          <p:cNvPr id="21796" name="Rectangle 293"/>
          <p:cNvSpPr>
            <a:spLocks noChangeArrowheads="1"/>
          </p:cNvSpPr>
          <p:nvPr/>
        </p:nvSpPr>
        <p:spPr bwMode="auto">
          <a:xfrm>
            <a:off x="4651376" y="4513263"/>
            <a:ext cx="17463" cy="328612"/>
          </a:xfrm>
          <a:prstGeom prst="rect">
            <a:avLst/>
          </a:prstGeom>
          <a:solidFill>
            <a:srgbClr val="000000"/>
          </a:solidFill>
          <a:ln w="9525">
            <a:noFill/>
            <a:miter lim="800000"/>
            <a:headEnd/>
            <a:tailEnd/>
          </a:ln>
        </p:spPr>
        <p:txBody>
          <a:bodyPr/>
          <a:lstStyle/>
          <a:p>
            <a:endParaRPr lang="en-US"/>
          </a:p>
        </p:txBody>
      </p:sp>
      <p:sp>
        <p:nvSpPr>
          <p:cNvPr id="21797" name="Line 294"/>
          <p:cNvSpPr>
            <a:spLocks noChangeShapeType="1"/>
          </p:cNvSpPr>
          <p:nvPr/>
        </p:nvSpPr>
        <p:spPr bwMode="auto">
          <a:xfrm>
            <a:off x="4651375" y="4513263"/>
            <a:ext cx="1588" cy="328612"/>
          </a:xfrm>
          <a:prstGeom prst="line">
            <a:avLst/>
          </a:prstGeom>
          <a:noFill/>
          <a:ln w="0">
            <a:solidFill>
              <a:srgbClr val="000000"/>
            </a:solidFill>
            <a:round/>
            <a:headEnd/>
            <a:tailEnd/>
          </a:ln>
        </p:spPr>
        <p:txBody>
          <a:bodyPr/>
          <a:lstStyle/>
          <a:p>
            <a:endParaRPr lang="en-US"/>
          </a:p>
        </p:txBody>
      </p:sp>
      <p:sp>
        <p:nvSpPr>
          <p:cNvPr id="21798" name="Line 295"/>
          <p:cNvSpPr>
            <a:spLocks noChangeShapeType="1"/>
          </p:cNvSpPr>
          <p:nvPr/>
        </p:nvSpPr>
        <p:spPr bwMode="auto">
          <a:xfrm>
            <a:off x="6348414" y="4513263"/>
            <a:ext cx="1587" cy="328612"/>
          </a:xfrm>
          <a:prstGeom prst="line">
            <a:avLst/>
          </a:prstGeom>
          <a:noFill/>
          <a:ln w="0">
            <a:solidFill>
              <a:srgbClr val="000000"/>
            </a:solidFill>
            <a:round/>
            <a:headEnd/>
            <a:tailEnd/>
          </a:ln>
        </p:spPr>
        <p:txBody>
          <a:bodyPr/>
          <a:lstStyle/>
          <a:p>
            <a:endParaRPr lang="en-US"/>
          </a:p>
        </p:txBody>
      </p:sp>
      <p:sp>
        <p:nvSpPr>
          <p:cNvPr id="21799" name="Rectangle 296"/>
          <p:cNvSpPr>
            <a:spLocks noChangeArrowheads="1"/>
          </p:cNvSpPr>
          <p:nvPr/>
        </p:nvSpPr>
        <p:spPr bwMode="auto">
          <a:xfrm>
            <a:off x="7192964" y="4513263"/>
            <a:ext cx="9525" cy="328612"/>
          </a:xfrm>
          <a:prstGeom prst="rect">
            <a:avLst/>
          </a:prstGeom>
          <a:solidFill>
            <a:srgbClr val="000000"/>
          </a:solidFill>
          <a:ln w="9525">
            <a:noFill/>
            <a:miter lim="800000"/>
            <a:headEnd/>
            <a:tailEnd/>
          </a:ln>
        </p:spPr>
        <p:txBody>
          <a:bodyPr/>
          <a:lstStyle/>
          <a:p>
            <a:endParaRPr lang="en-US"/>
          </a:p>
        </p:txBody>
      </p:sp>
      <p:sp>
        <p:nvSpPr>
          <p:cNvPr id="21800" name="Line 297"/>
          <p:cNvSpPr>
            <a:spLocks noChangeShapeType="1"/>
          </p:cNvSpPr>
          <p:nvPr/>
        </p:nvSpPr>
        <p:spPr bwMode="auto">
          <a:xfrm>
            <a:off x="7192964" y="4513263"/>
            <a:ext cx="1587" cy="328612"/>
          </a:xfrm>
          <a:prstGeom prst="line">
            <a:avLst/>
          </a:prstGeom>
          <a:noFill/>
          <a:ln w="0">
            <a:solidFill>
              <a:srgbClr val="000000"/>
            </a:solidFill>
            <a:round/>
            <a:headEnd/>
            <a:tailEnd/>
          </a:ln>
        </p:spPr>
        <p:txBody>
          <a:bodyPr/>
          <a:lstStyle/>
          <a:p>
            <a:endParaRPr lang="en-US"/>
          </a:p>
        </p:txBody>
      </p:sp>
      <p:sp>
        <p:nvSpPr>
          <p:cNvPr id="21801" name="Rectangle 298"/>
          <p:cNvSpPr>
            <a:spLocks noChangeArrowheads="1"/>
          </p:cNvSpPr>
          <p:nvPr/>
        </p:nvSpPr>
        <p:spPr bwMode="auto">
          <a:xfrm>
            <a:off x="8885239" y="4513263"/>
            <a:ext cx="7937" cy="328612"/>
          </a:xfrm>
          <a:prstGeom prst="rect">
            <a:avLst/>
          </a:prstGeom>
          <a:solidFill>
            <a:srgbClr val="000000"/>
          </a:solidFill>
          <a:ln w="9525">
            <a:noFill/>
            <a:miter lim="800000"/>
            <a:headEnd/>
            <a:tailEnd/>
          </a:ln>
        </p:spPr>
        <p:txBody>
          <a:bodyPr/>
          <a:lstStyle/>
          <a:p>
            <a:endParaRPr lang="en-US"/>
          </a:p>
        </p:txBody>
      </p:sp>
      <p:sp>
        <p:nvSpPr>
          <p:cNvPr id="21802" name="Line 299"/>
          <p:cNvSpPr>
            <a:spLocks noChangeShapeType="1"/>
          </p:cNvSpPr>
          <p:nvPr/>
        </p:nvSpPr>
        <p:spPr bwMode="auto">
          <a:xfrm>
            <a:off x="8885239" y="4513263"/>
            <a:ext cx="1587" cy="328612"/>
          </a:xfrm>
          <a:prstGeom prst="line">
            <a:avLst/>
          </a:prstGeom>
          <a:noFill/>
          <a:ln w="0">
            <a:solidFill>
              <a:srgbClr val="000000"/>
            </a:solidFill>
            <a:round/>
            <a:headEnd/>
            <a:tailEnd/>
          </a:ln>
        </p:spPr>
        <p:txBody>
          <a:bodyPr/>
          <a:lstStyle/>
          <a:p>
            <a:endParaRPr lang="en-US"/>
          </a:p>
        </p:txBody>
      </p:sp>
      <p:sp>
        <p:nvSpPr>
          <p:cNvPr id="21803" name="Rectangle 300"/>
          <p:cNvSpPr>
            <a:spLocks noChangeArrowheads="1"/>
          </p:cNvSpPr>
          <p:nvPr/>
        </p:nvSpPr>
        <p:spPr bwMode="auto">
          <a:xfrm>
            <a:off x="9726613" y="4513263"/>
            <a:ext cx="17462" cy="328612"/>
          </a:xfrm>
          <a:prstGeom prst="rect">
            <a:avLst/>
          </a:prstGeom>
          <a:solidFill>
            <a:srgbClr val="000000"/>
          </a:solidFill>
          <a:ln w="9525">
            <a:noFill/>
            <a:miter lim="800000"/>
            <a:headEnd/>
            <a:tailEnd/>
          </a:ln>
        </p:spPr>
        <p:txBody>
          <a:bodyPr/>
          <a:lstStyle/>
          <a:p>
            <a:endParaRPr lang="en-US"/>
          </a:p>
        </p:txBody>
      </p:sp>
      <p:sp>
        <p:nvSpPr>
          <p:cNvPr id="21804" name="Line 301"/>
          <p:cNvSpPr>
            <a:spLocks noChangeShapeType="1"/>
          </p:cNvSpPr>
          <p:nvPr/>
        </p:nvSpPr>
        <p:spPr bwMode="auto">
          <a:xfrm>
            <a:off x="9726614" y="4513263"/>
            <a:ext cx="1587" cy="328612"/>
          </a:xfrm>
          <a:prstGeom prst="line">
            <a:avLst/>
          </a:prstGeom>
          <a:noFill/>
          <a:ln w="0">
            <a:solidFill>
              <a:srgbClr val="000000"/>
            </a:solidFill>
            <a:round/>
            <a:headEnd/>
            <a:tailEnd/>
          </a:ln>
        </p:spPr>
        <p:txBody>
          <a:bodyPr/>
          <a:lstStyle/>
          <a:p>
            <a:endParaRPr lang="en-US"/>
          </a:p>
        </p:txBody>
      </p:sp>
      <p:sp>
        <p:nvSpPr>
          <p:cNvPr id="21805" name="Rectangle 302"/>
          <p:cNvSpPr>
            <a:spLocks noChangeArrowheads="1"/>
          </p:cNvSpPr>
          <p:nvPr/>
        </p:nvSpPr>
        <p:spPr bwMode="auto">
          <a:xfrm>
            <a:off x="4919664" y="4860925"/>
            <a:ext cx="282129" cy="338554"/>
          </a:xfrm>
          <a:prstGeom prst="rect">
            <a:avLst/>
          </a:prstGeom>
          <a:noFill/>
          <a:ln w="9525">
            <a:noFill/>
            <a:miter lim="800000"/>
            <a:headEnd/>
            <a:tailEnd/>
          </a:ln>
        </p:spPr>
        <p:txBody>
          <a:bodyPr wrap="none" lIns="0" tIns="0" rIns="0" bIns="0">
            <a:spAutoFit/>
          </a:bodyPr>
          <a:lstStyle/>
          <a:p>
            <a:r>
              <a:rPr lang="en-US" sz="2200" b="1">
                <a:solidFill>
                  <a:srgbClr val="000000"/>
                </a:solidFill>
              </a:rPr>
              <a:t>T4</a:t>
            </a:r>
            <a:endParaRPr lang="en-US" sz="800" b="1" i="1" baseline="-25000"/>
          </a:p>
        </p:txBody>
      </p:sp>
      <p:sp>
        <p:nvSpPr>
          <p:cNvPr id="21806" name="Rectangle 303"/>
          <p:cNvSpPr>
            <a:spLocks noChangeArrowheads="1"/>
          </p:cNvSpPr>
          <p:nvPr/>
        </p:nvSpPr>
        <p:spPr bwMode="auto">
          <a:xfrm>
            <a:off x="5248275" y="486092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807" name="Rectangle 304"/>
          <p:cNvSpPr>
            <a:spLocks noChangeArrowheads="1"/>
          </p:cNvSpPr>
          <p:nvPr/>
        </p:nvSpPr>
        <p:spPr bwMode="auto">
          <a:xfrm>
            <a:off x="5857875" y="4860925"/>
            <a:ext cx="142668" cy="338554"/>
          </a:xfrm>
          <a:prstGeom prst="rect">
            <a:avLst/>
          </a:prstGeom>
          <a:noFill/>
          <a:ln w="9525">
            <a:noFill/>
            <a:miter lim="800000"/>
            <a:headEnd/>
            <a:tailEnd/>
          </a:ln>
        </p:spPr>
        <p:txBody>
          <a:bodyPr wrap="none" lIns="0" tIns="0" rIns="0" bIns="0">
            <a:spAutoFit/>
          </a:bodyPr>
          <a:lstStyle/>
          <a:p>
            <a:r>
              <a:rPr lang="en-US" sz="2200" b="1">
                <a:solidFill>
                  <a:srgbClr val="000000"/>
                </a:solidFill>
              </a:rPr>
              <a:t>1</a:t>
            </a:r>
            <a:endParaRPr lang="en-US" sz="800" b="1" i="1" baseline="-25000"/>
          </a:p>
        </p:txBody>
      </p:sp>
      <p:sp>
        <p:nvSpPr>
          <p:cNvPr id="21808" name="Rectangle 305"/>
          <p:cNvSpPr>
            <a:spLocks noChangeArrowheads="1"/>
          </p:cNvSpPr>
          <p:nvPr/>
        </p:nvSpPr>
        <p:spPr bwMode="auto">
          <a:xfrm>
            <a:off x="5999163" y="486092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809" name="Rectangle 306"/>
          <p:cNvSpPr>
            <a:spLocks noChangeArrowheads="1"/>
          </p:cNvSpPr>
          <p:nvPr/>
        </p:nvSpPr>
        <p:spPr bwMode="auto">
          <a:xfrm>
            <a:off x="6843713" y="486092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810" name="Rectangle 307"/>
          <p:cNvSpPr>
            <a:spLocks noChangeArrowheads="1"/>
          </p:cNvSpPr>
          <p:nvPr/>
        </p:nvSpPr>
        <p:spPr bwMode="auto">
          <a:xfrm>
            <a:off x="8534400" y="486092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811" name="Rectangle 308"/>
          <p:cNvSpPr>
            <a:spLocks noChangeArrowheads="1"/>
          </p:cNvSpPr>
          <p:nvPr/>
        </p:nvSpPr>
        <p:spPr bwMode="auto">
          <a:xfrm>
            <a:off x="9380538" y="486092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812" name="Rectangle 309"/>
          <p:cNvSpPr>
            <a:spLocks noChangeArrowheads="1"/>
          </p:cNvSpPr>
          <p:nvPr/>
        </p:nvSpPr>
        <p:spPr bwMode="auto">
          <a:xfrm>
            <a:off x="4651376" y="4841875"/>
            <a:ext cx="17463" cy="7938"/>
          </a:xfrm>
          <a:prstGeom prst="rect">
            <a:avLst/>
          </a:prstGeom>
          <a:solidFill>
            <a:srgbClr val="000000"/>
          </a:solidFill>
          <a:ln w="9525">
            <a:noFill/>
            <a:miter lim="800000"/>
            <a:headEnd/>
            <a:tailEnd/>
          </a:ln>
        </p:spPr>
        <p:txBody>
          <a:bodyPr/>
          <a:lstStyle/>
          <a:p>
            <a:endParaRPr lang="en-US"/>
          </a:p>
        </p:txBody>
      </p:sp>
      <p:sp>
        <p:nvSpPr>
          <p:cNvPr id="21813" name="Line 310"/>
          <p:cNvSpPr>
            <a:spLocks noChangeShapeType="1"/>
          </p:cNvSpPr>
          <p:nvPr/>
        </p:nvSpPr>
        <p:spPr bwMode="auto">
          <a:xfrm>
            <a:off x="4651376" y="4841875"/>
            <a:ext cx="17463" cy="1588"/>
          </a:xfrm>
          <a:prstGeom prst="line">
            <a:avLst/>
          </a:prstGeom>
          <a:noFill/>
          <a:ln w="0">
            <a:solidFill>
              <a:srgbClr val="000000"/>
            </a:solidFill>
            <a:round/>
            <a:headEnd/>
            <a:tailEnd/>
          </a:ln>
        </p:spPr>
        <p:txBody>
          <a:bodyPr/>
          <a:lstStyle/>
          <a:p>
            <a:endParaRPr lang="en-US"/>
          </a:p>
        </p:txBody>
      </p:sp>
      <p:sp>
        <p:nvSpPr>
          <p:cNvPr id="21814" name="Rectangle 311"/>
          <p:cNvSpPr>
            <a:spLocks noChangeArrowheads="1"/>
          </p:cNvSpPr>
          <p:nvPr/>
        </p:nvSpPr>
        <p:spPr bwMode="auto">
          <a:xfrm>
            <a:off x="4668839" y="4841875"/>
            <a:ext cx="833437" cy="7938"/>
          </a:xfrm>
          <a:prstGeom prst="rect">
            <a:avLst/>
          </a:prstGeom>
          <a:solidFill>
            <a:srgbClr val="000000"/>
          </a:solidFill>
          <a:ln w="9525">
            <a:noFill/>
            <a:miter lim="800000"/>
            <a:headEnd/>
            <a:tailEnd/>
          </a:ln>
        </p:spPr>
        <p:txBody>
          <a:bodyPr/>
          <a:lstStyle/>
          <a:p>
            <a:endParaRPr lang="en-US"/>
          </a:p>
        </p:txBody>
      </p:sp>
      <p:sp>
        <p:nvSpPr>
          <p:cNvPr id="21815" name="Line 312"/>
          <p:cNvSpPr>
            <a:spLocks noChangeShapeType="1"/>
          </p:cNvSpPr>
          <p:nvPr/>
        </p:nvSpPr>
        <p:spPr bwMode="auto">
          <a:xfrm>
            <a:off x="4668839" y="4841875"/>
            <a:ext cx="833437" cy="1588"/>
          </a:xfrm>
          <a:prstGeom prst="line">
            <a:avLst/>
          </a:prstGeom>
          <a:noFill/>
          <a:ln w="0">
            <a:solidFill>
              <a:srgbClr val="000000"/>
            </a:solidFill>
            <a:round/>
            <a:headEnd/>
            <a:tailEnd/>
          </a:ln>
        </p:spPr>
        <p:txBody>
          <a:bodyPr/>
          <a:lstStyle/>
          <a:p>
            <a:endParaRPr lang="en-US"/>
          </a:p>
        </p:txBody>
      </p:sp>
      <p:sp>
        <p:nvSpPr>
          <p:cNvPr id="21816" name="Rectangle 313"/>
          <p:cNvSpPr>
            <a:spLocks noChangeArrowheads="1"/>
          </p:cNvSpPr>
          <p:nvPr/>
        </p:nvSpPr>
        <p:spPr bwMode="auto">
          <a:xfrm>
            <a:off x="5510213" y="4841875"/>
            <a:ext cx="838200" cy="7938"/>
          </a:xfrm>
          <a:prstGeom prst="rect">
            <a:avLst/>
          </a:prstGeom>
          <a:solidFill>
            <a:srgbClr val="000000"/>
          </a:solidFill>
          <a:ln w="9525">
            <a:noFill/>
            <a:miter lim="800000"/>
            <a:headEnd/>
            <a:tailEnd/>
          </a:ln>
        </p:spPr>
        <p:txBody>
          <a:bodyPr/>
          <a:lstStyle/>
          <a:p>
            <a:endParaRPr lang="en-US"/>
          </a:p>
        </p:txBody>
      </p:sp>
      <p:sp>
        <p:nvSpPr>
          <p:cNvPr id="21817" name="Line 314"/>
          <p:cNvSpPr>
            <a:spLocks noChangeShapeType="1"/>
          </p:cNvSpPr>
          <p:nvPr/>
        </p:nvSpPr>
        <p:spPr bwMode="auto">
          <a:xfrm>
            <a:off x="5510213" y="4841875"/>
            <a:ext cx="838200" cy="1588"/>
          </a:xfrm>
          <a:prstGeom prst="line">
            <a:avLst/>
          </a:prstGeom>
          <a:noFill/>
          <a:ln w="0">
            <a:solidFill>
              <a:srgbClr val="000000"/>
            </a:solidFill>
            <a:round/>
            <a:headEnd/>
            <a:tailEnd/>
          </a:ln>
        </p:spPr>
        <p:txBody>
          <a:bodyPr/>
          <a:lstStyle/>
          <a:p>
            <a:endParaRPr lang="en-US"/>
          </a:p>
        </p:txBody>
      </p:sp>
      <p:sp>
        <p:nvSpPr>
          <p:cNvPr id="21818" name="Line 315"/>
          <p:cNvSpPr>
            <a:spLocks noChangeShapeType="1"/>
          </p:cNvSpPr>
          <p:nvPr/>
        </p:nvSpPr>
        <p:spPr bwMode="auto">
          <a:xfrm>
            <a:off x="6348414" y="4841875"/>
            <a:ext cx="7937" cy="1588"/>
          </a:xfrm>
          <a:prstGeom prst="line">
            <a:avLst/>
          </a:prstGeom>
          <a:noFill/>
          <a:ln w="0">
            <a:solidFill>
              <a:srgbClr val="000000"/>
            </a:solidFill>
            <a:round/>
            <a:headEnd/>
            <a:tailEnd/>
          </a:ln>
        </p:spPr>
        <p:txBody>
          <a:bodyPr/>
          <a:lstStyle/>
          <a:p>
            <a:endParaRPr lang="en-US"/>
          </a:p>
        </p:txBody>
      </p:sp>
      <p:sp>
        <p:nvSpPr>
          <p:cNvPr id="21819" name="Line 316"/>
          <p:cNvSpPr>
            <a:spLocks noChangeShapeType="1"/>
          </p:cNvSpPr>
          <p:nvPr/>
        </p:nvSpPr>
        <p:spPr bwMode="auto">
          <a:xfrm>
            <a:off x="6348414" y="4841875"/>
            <a:ext cx="1587" cy="7938"/>
          </a:xfrm>
          <a:prstGeom prst="line">
            <a:avLst/>
          </a:prstGeom>
          <a:noFill/>
          <a:ln w="0">
            <a:solidFill>
              <a:srgbClr val="000000"/>
            </a:solidFill>
            <a:round/>
            <a:headEnd/>
            <a:tailEnd/>
          </a:ln>
        </p:spPr>
        <p:txBody>
          <a:bodyPr/>
          <a:lstStyle/>
          <a:p>
            <a:endParaRPr lang="en-US"/>
          </a:p>
        </p:txBody>
      </p:sp>
      <p:sp>
        <p:nvSpPr>
          <p:cNvPr id="21820" name="Rectangle 317"/>
          <p:cNvSpPr>
            <a:spLocks noChangeArrowheads="1"/>
          </p:cNvSpPr>
          <p:nvPr/>
        </p:nvSpPr>
        <p:spPr bwMode="auto">
          <a:xfrm>
            <a:off x="6356351" y="4841875"/>
            <a:ext cx="836613" cy="7938"/>
          </a:xfrm>
          <a:prstGeom prst="rect">
            <a:avLst/>
          </a:prstGeom>
          <a:solidFill>
            <a:srgbClr val="000000"/>
          </a:solidFill>
          <a:ln w="9525">
            <a:noFill/>
            <a:miter lim="800000"/>
            <a:headEnd/>
            <a:tailEnd/>
          </a:ln>
        </p:spPr>
        <p:txBody>
          <a:bodyPr/>
          <a:lstStyle/>
          <a:p>
            <a:endParaRPr lang="en-US"/>
          </a:p>
        </p:txBody>
      </p:sp>
      <p:sp>
        <p:nvSpPr>
          <p:cNvPr id="21821" name="Line 318"/>
          <p:cNvSpPr>
            <a:spLocks noChangeShapeType="1"/>
          </p:cNvSpPr>
          <p:nvPr/>
        </p:nvSpPr>
        <p:spPr bwMode="auto">
          <a:xfrm>
            <a:off x="6356351" y="4841875"/>
            <a:ext cx="836613" cy="1588"/>
          </a:xfrm>
          <a:prstGeom prst="line">
            <a:avLst/>
          </a:prstGeom>
          <a:noFill/>
          <a:ln w="0">
            <a:solidFill>
              <a:srgbClr val="000000"/>
            </a:solidFill>
            <a:round/>
            <a:headEnd/>
            <a:tailEnd/>
          </a:ln>
        </p:spPr>
        <p:txBody>
          <a:bodyPr/>
          <a:lstStyle/>
          <a:p>
            <a:endParaRPr lang="en-US"/>
          </a:p>
        </p:txBody>
      </p:sp>
      <p:sp>
        <p:nvSpPr>
          <p:cNvPr id="21822" name="Rectangle 319"/>
          <p:cNvSpPr>
            <a:spLocks noChangeArrowheads="1"/>
          </p:cNvSpPr>
          <p:nvPr/>
        </p:nvSpPr>
        <p:spPr bwMode="auto">
          <a:xfrm>
            <a:off x="7192964" y="4841875"/>
            <a:ext cx="9525" cy="7938"/>
          </a:xfrm>
          <a:prstGeom prst="rect">
            <a:avLst/>
          </a:prstGeom>
          <a:solidFill>
            <a:srgbClr val="000000"/>
          </a:solidFill>
          <a:ln w="9525">
            <a:noFill/>
            <a:miter lim="800000"/>
            <a:headEnd/>
            <a:tailEnd/>
          </a:ln>
        </p:spPr>
        <p:txBody>
          <a:bodyPr/>
          <a:lstStyle/>
          <a:p>
            <a:endParaRPr lang="en-US"/>
          </a:p>
        </p:txBody>
      </p:sp>
      <p:sp>
        <p:nvSpPr>
          <p:cNvPr id="21823" name="Line 320"/>
          <p:cNvSpPr>
            <a:spLocks noChangeShapeType="1"/>
          </p:cNvSpPr>
          <p:nvPr/>
        </p:nvSpPr>
        <p:spPr bwMode="auto">
          <a:xfrm>
            <a:off x="7192964" y="4841875"/>
            <a:ext cx="9525" cy="1588"/>
          </a:xfrm>
          <a:prstGeom prst="line">
            <a:avLst/>
          </a:prstGeom>
          <a:noFill/>
          <a:ln w="0">
            <a:solidFill>
              <a:srgbClr val="000000"/>
            </a:solidFill>
            <a:round/>
            <a:headEnd/>
            <a:tailEnd/>
          </a:ln>
        </p:spPr>
        <p:txBody>
          <a:bodyPr/>
          <a:lstStyle/>
          <a:p>
            <a:endParaRPr lang="en-US"/>
          </a:p>
        </p:txBody>
      </p:sp>
      <p:sp>
        <p:nvSpPr>
          <p:cNvPr id="21824" name="Line 321"/>
          <p:cNvSpPr>
            <a:spLocks noChangeShapeType="1"/>
          </p:cNvSpPr>
          <p:nvPr/>
        </p:nvSpPr>
        <p:spPr bwMode="auto">
          <a:xfrm>
            <a:off x="7192964" y="4841875"/>
            <a:ext cx="1587" cy="7938"/>
          </a:xfrm>
          <a:prstGeom prst="line">
            <a:avLst/>
          </a:prstGeom>
          <a:noFill/>
          <a:ln w="0">
            <a:solidFill>
              <a:srgbClr val="000000"/>
            </a:solidFill>
            <a:round/>
            <a:headEnd/>
            <a:tailEnd/>
          </a:ln>
        </p:spPr>
        <p:txBody>
          <a:bodyPr/>
          <a:lstStyle/>
          <a:p>
            <a:endParaRPr lang="en-US"/>
          </a:p>
        </p:txBody>
      </p:sp>
      <p:sp>
        <p:nvSpPr>
          <p:cNvPr id="21825" name="Rectangle 322"/>
          <p:cNvSpPr>
            <a:spLocks noChangeArrowheads="1"/>
          </p:cNvSpPr>
          <p:nvPr/>
        </p:nvSpPr>
        <p:spPr bwMode="auto">
          <a:xfrm>
            <a:off x="7202488" y="4841875"/>
            <a:ext cx="836612" cy="7938"/>
          </a:xfrm>
          <a:prstGeom prst="rect">
            <a:avLst/>
          </a:prstGeom>
          <a:solidFill>
            <a:srgbClr val="000000"/>
          </a:solidFill>
          <a:ln w="9525">
            <a:noFill/>
            <a:miter lim="800000"/>
            <a:headEnd/>
            <a:tailEnd/>
          </a:ln>
        </p:spPr>
        <p:txBody>
          <a:bodyPr/>
          <a:lstStyle/>
          <a:p>
            <a:endParaRPr lang="en-US"/>
          </a:p>
        </p:txBody>
      </p:sp>
      <p:sp>
        <p:nvSpPr>
          <p:cNvPr id="21826" name="Line 323"/>
          <p:cNvSpPr>
            <a:spLocks noChangeShapeType="1"/>
          </p:cNvSpPr>
          <p:nvPr/>
        </p:nvSpPr>
        <p:spPr bwMode="auto">
          <a:xfrm>
            <a:off x="7202488" y="4841875"/>
            <a:ext cx="836612" cy="1588"/>
          </a:xfrm>
          <a:prstGeom prst="line">
            <a:avLst/>
          </a:prstGeom>
          <a:noFill/>
          <a:ln w="0">
            <a:solidFill>
              <a:srgbClr val="000000"/>
            </a:solidFill>
            <a:round/>
            <a:headEnd/>
            <a:tailEnd/>
          </a:ln>
        </p:spPr>
        <p:txBody>
          <a:bodyPr/>
          <a:lstStyle/>
          <a:p>
            <a:endParaRPr lang="en-US"/>
          </a:p>
        </p:txBody>
      </p:sp>
      <p:sp>
        <p:nvSpPr>
          <p:cNvPr id="21827" name="Rectangle 324"/>
          <p:cNvSpPr>
            <a:spLocks noChangeArrowheads="1"/>
          </p:cNvSpPr>
          <p:nvPr/>
        </p:nvSpPr>
        <p:spPr bwMode="auto">
          <a:xfrm>
            <a:off x="8047038" y="4841875"/>
            <a:ext cx="838200" cy="7938"/>
          </a:xfrm>
          <a:prstGeom prst="rect">
            <a:avLst/>
          </a:prstGeom>
          <a:solidFill>
            <a:srgbClr val="000000"/>
          </a:solidFill>
          <a:ln w="9525">
            <a:noFill/>
            <a:miter lim="800000"/>
            <a:headEnd/>
            <a:tailEnd/>
          </a:ln>
        </p:spPr>
        <p:txBody>
          <a:bodyPr/>
          <a:lstStyle/>
          <a:p>
            <a:endParaRPr lang="en-US"/>
          </a:p>
        </p:txBody>
      </p:sp>
      <p:sp>
        <p:nvSpPr>
          <p:cNvPr id="21828" name="Line 325"/>
          <p:cNvSpPr>
            <a:spLocks noChangeShapeType="1"/>
          </p:cNvSpPr>
          <p:nvPr/>
        </p:nvSpPr>
        <p:spPr bwMode="auto">
          <a:xfrm>
            <a:off x="8047038" y="4841875"/>
            <a:ext cx="838200" cy="1588"/>
          </a:xfrm>
          <a:prstGeom prst="line">
            <a:avLst/>
          </a:prstGeom>
          <a:noFill/>
          <a:ln w="0">
            <a:solidFill>
              <a:srgbClr val="000000"/>
            </a:solidFill>
            <a:round/>
            <a:headEnd/>
            <a:tailEnd/>
          </a:ln>
        </p:spPr>
        <p:txBody>
          <a:bodyPr/>
          <a:lstStyle/>
          <a:p>
            <a:endParaRPr lang="en-US"/>
          </a:p>
        </p:txBody>
      </p:sp>
      <p:sp>
        <p:nvSpPr>
          <p:cNvPr id="21829" name="Rectangle 326"/>
          <p:cNvSpPr>
            <a:spLocks noChangeArrowheads="1"/>
          </p:cNvSpPr>
          <p:nvPr/>
        </p:nvSpPr>
        <p:spPr bwMode="auto">
          <a:xfrm>
            <a:off x="8885239" y="4841875"/>
            <a:ext cx="7937" cy="7938"/>
          </a:xfrm>
          <a:prstGeom prst="rect">
            <a:avLst/>
          </a:prstGeom>
          <a:solidFill>
            <a:srgbClr val="000000"/>
          </a:solidFill>
          <a:ln w="9525">
            <a:noFill/>
            <a:miter lim="800000"/>
            <a:headEnd/>
            <a:tailEnd/>
          </a:ln>
        </p:spPr>
        <p:txBody>
          <a:bodyPr/>
          <a:lstStyle/>
          <a:p>
            <a:endParaRPr lang="en-US"/>
          </a:p>
        </p:txBody>
      </p:sp>
      <p:sp>
        <p:nvSpPr>
          <p:cNvPr id="21830" name="Line 327"/>
          <p:cNvSpPr>
            <a:spLocks noChangeShapeType="1"/>
          </p:cNvSpPr>
          <p:nvPr/>
        </p:nvSpPr>
        <p:spPr bwMode="auto">
          <a:xfrm>
            <a:off x="8885239" y="4841875"/>
            <a:ext cx="7937" cy="1588"/>
          </a:xfrm>
          <a:prstGeom prst="line">
            <a:avLst/>
          </a:prstGeom>
          <a:noFill/>
          <a:ln w="0">
            <a:solidFill>
              <a:srgbClr val="000000"/>
            </a:solidFill>
            <a:round/>
            <a:headEnd/>
            <a:tailEnd/>
          </a:ln>
        </p:spPr>
        <p:txBody>
          <a:bodyPr/>
          <a:lstStyle/>
          <a:p>
            <a:endParaRPr lang="en-US"/>
          </a:p>
        </p:txBody>
      </p:sp>
      <p:sp>
        <p:nvSpPr>
          <p:cNvPr id="21831" name="Line 328"/>
          <p:cNvSpPr>
            <a:spLocks noChangeShapeType="1"/>
          </p:cNvSpPr>
          <p:nvPr/>
        </p:nvSpPr>
        <p:spPr bwMode="auto">
          <a:xfrm>
            <a:off x="8885239" y="4841875"/>
            <a:ext cx="1587" cy="7938"/>
          </a:xfrm>
          <a:prstGeom prst="line">
            <a:avLst/>
          </a:prstGeom>
          <a:noFill/>
          <a:ln w="0">
            <a:solidFill>
              <a:srgbClr val="000000"/>
            </a:solidFill>
            <a:round/>
            <a:headEnd/>
            <a:tailEnd/>
          </a:ln>
        </p:spPr>
        <p:txBody>
          <a:bodyPr/>
          <a:lstStyle/>
          <a:p>
            <a:endParaRPr lang="en-US"/>
          </a:p>
        </p:txBody>
      </p:sp>
      <p:sp>
        <p:nvSpPr>
          <p:cNvPr id="21832" name="Rectangle 329"/>
          <p:cNvSpPr>
            <a:spLocks noChangeArrowheads="1"/>
          </p:cNvSpPr>
          <p:nvPr/>
        </p:nvSpPr>
        <p:spPr bwMode="auto">
          <a:xfrm>
            <a:off x="8893175" y="4841875"/>
            <a:ext cx="833438" cy="7938"/>
          </a:xfrm>
          <a:prstGeom prst="rect">
            <a:avLst/>
          </a:prstGeom>
          <a:solidFill>
            <a:srgbClr val="000000"/>
          </a:solidFill>
          <a:ln w="9525">
            <a:noFill/>
            <a:miter lim="800000"/>
            <a:headEnd/>
            <a:tailEnd/>
          </a:ln>
        </p:spPr>
        <p:txBody>
          <a:bodyPr/>
          <a:lstStyle/>
          <a:p>
            <a:endParaRPr lang="en-US"/>
          </a:p>
        </p:txBody>
      </p:sp>
      <p:sp>
        <p:nvSpPr>
          <p:cNvPr id="21833" name="Line 330"/>
          <p:cNvSpPr>
            <a:spLocks noChangeShapeType="1"/>
          </p:cNvSpPr>
          <p:nvPr/>
        </p:nvSpPr>
        <p:spPr bwMode="auto">
          <a:xfrm>
            <a:off x="8893175" y="4841875"/>
            <a:ext cx="833438" cy="1588"/>
          </a:xfrm>
          <a:prstGeom prst="line">
            <a:avLst/>
          </a:prstGeom>
          <a:noFill/>
          <a:ln w="0">
            <a:solidFill>
              <a:srgbClr val="000000"/>
            </a:solidFill>
            <a:round/>
            <a:headEnd/>
            <a:tailEnd/>
          </a:ln>
        </p:spPr>
        <p:txBody>
          <a:bodyPr/>
          <a:lstStyle/>
          <a:p>
            <a:endParaRPr lang="en-US"/>
          </a:p>
        </p:txBody>
      </p:sp>
      <p:sp>
        <p:nvSpPr>
          <p:cNvPr id="21834" name="Rectangle 331"/>
          <p:cNvSpPr>
            <a:spLocks noChangeArrowheads="1"/>
          </p:cNvSpPr>
          <p:nvPr/>
        </p:nvSpPr>
        <p:spPr bwMode="auto">
          <a:xfrm>
            <a:off x="9726613" y="4841875"/>
            <a:ext cx="17462" cy="7938"/>
          </a:xfrm>
          <a:prstGeom prst="rect">
            <a:avLst/>
          </a:prstGeom>
          <a:solidFill>
            <a:srgbClr val="000000"/>
          </a:solidFill>
          <a:ln w="9525">
            <a:noFill/>
            <a:miter lim="800000"/>
            <a:headEnd/>
            <a:tailEnd/>
          </a:ln>
        </p:spPr>
        <p:txBody>
          <a:bodyPr/>
          <a:lstStyle/>
          <a:p>
            <a:endParaRPr lang="en-US"/>
          </a:p>
        </p:txBody>
      </p:sp>
      <p:sp>
        <p:nvSpPr>
          <p:cNvPr id="21835" name="Line 332"/>
          <p:cNvSpPr>
            <a:spLocks noChangeShapeType="1"/>
          </p:cNvSpPr>
          <p:nvPr/>
        </p:nvSpPr>
        <p:spPr bwMode="auto">
          <a:xfrm>
            <a:off x="9726613" y="4841875"/>
            <a:ext cx="17462" cy="1588"/>
          </a:xfrm>
          <a:prstGeom prst="line">
            <a:avLst/>
          </a:prstGeom>
          <a:noFill/>
          <a:ln w="0">
            <a:solidFill>
              <a:srgbClr val="000000"/>
            </a:solidFill>
            <a:round/>
            <a:headEnd/>
            <a:tailEnd/>
          </a:ln>
        </p:spPr>
        <p:txBody>
          <a:bodyPr/>
          <a:lstStyle/>
          <a:p>
            <a:endParaRPr lang="en-US"/>
          </a:p>
        </p:txBody>
      </p:sp>
      <p:sp>
        <p:nvSpPr>
          <p:cNvPr id="21836" name="Rectangle 333"/>
          <p:cNvSpPr>
            <a:spLocks noChangeArrowheads="1"/>
          </p:cNvSpPr>
          <p:nvPr/>
        </p:nvSpPr>
        <p:spPr bwMode="auto">
          <a:xfrm>
            <a:off x="4651376" y="4849813"/>
            <a:ext cx="17463" cy="328612"/>
          </a:xfrm>
          <a:prstGeom prst="rect">
            <a:avLst/>
          </a:prstGeom>
          <a:solidFill>
            <a:srgbClr val="000000"/>
          </a:solidFill>
          <a:ln w="9525">
            <a:noFill/>
            <a:miter lim="800000"/>
            <a:headEnd/>
            <a:tailEnd/>
          </a:ln>
        </p:spPr>
        <p:txBody>
          <a:bodyPr/>
          <a:lstStyle/>
          <a:p>
            <a:endParaRPr lang="en-US"/>
          </a:p>
        </p:txBody>
      </p:sp>
      <p:sp>
        <p:nvSpPr>
          <p:cNvPr id="21837" name="Line 334"/>
          <p:cNvSpPr>
            <a:spLocks noChangeShapeType="1"/>
          </p:cNvSpPr>
          <p:nvPr/>
        </p:nvSpPr>
        <p:spPr bwMode="auto">
          <a:xfrm>
            <a:off x="4651375" y="4849813"/>
            <a:ext cx="1588" cy="328612"/>
          </a:xfrm>
          <a:prstGeom prst="line">
            <a:avLst/>
          </a:prstGeom>
          <a:noFill/>
          <a:ln w="0">
            <a:solidFill>
              <a:srgbClr val="000000"/>
            </a:solidFill>
            <a:round/>
            <a:headEnd/>
            <a:tailEnd/>
          </a:ln>
        </p:spPr>
        <p:txBody>
          <a:bodyPr/>
          <a:lstStyle/>
          <a:p>
            <a:endParaRPr lang="en-US"/>
          </a:p>
        </p:txBody>
      </p:sp>
      <p:sp>
        <p:nvSpPr>
          <p:cNvPr id="21838" name="Line 335"/>
          <p:cNvSpPr>
            <a:spLocks noChangeShapeType="1"/>
          </p:cNvSpPr>
          <p:nvPr/>
        </p:nvSpPr>
        <p:spPr bwMode="auto">
          <a:xfrm>
            <a:off x="6348414" y="4849813"/>
            <a:ext cx="1587" cy="328612"/>
          </a:xfrm>
          <a:prstGeom prst="line">
            <a:avLst/>
          </a:prstGeom>
          <a:noFill/>
          <a:ln w="0">
            <a:solidFill>
              <a:srgbClr val="000000"/>
            </a:solidFill>
            <a:round/>
            <a:headEnd/>
            <a:tailEnd/>
          </a:ln>
        </p:spPr>
        <p:txBody>
          <a:bodyPr/>
          <a:lstStyle/>
          <a:p>
            <a:endParaRPr lang="en-US"/>
          </a:p>
        </p:txBody>
      </p:sp>
      <p:sp>
        <p:nvSpPr>
          <p:cNvPr id="21839" name="Rectangle 336"/>
          <p:cNvSpPr>
            <a:spLocks noChangeArrowheads="1"/>
          </p:cNvSpPr>
          <p:nvPr/>
        </p:nvSpPr>
        <p:spPr bwMode="auto">
          <a:xfrm>
            <a:off x="7192964" y="4849813"/>
            <a:ext cx="9525" cy="328612"/>
          </a:xfrm>
          <a:prstGeom prst="rect">
            <a:avLst/>
          </a:prstGeom>
          <a:solidFill>
            <a:srgbClr val="000000"/>
          </a:solidFill>
          <a:ln w="9525">
            <a:noFill/>
            <a:miter lim="800000"/>
            <a:headEnd/>
            <a:tailEnd/>
          </a:ln>
        </p:spPr>
        <p:txBody>
          <a:bodyPr/>
          <a:lstStyle/>
          <a:p>
            <a:endParaRPr lang="en-US"/>
          </a:p>
        </p:txBody>
      </p:sp>
      <p:sp>
        <p:nvSpPr>
          <p:cNvPr id="21840" name="Line 337"/>
          <p:cNvSpPr>
            <a:spLocks noChangeShapeType="1"/>
          </p:cNvSpPr>
          <p:nvPr/>
        </p:nvSpPr>
        <p:spPr bwMode="auto">
          <a:xfrm>
            <a:off x="7192964" y="4849813"/>
            <a:ext cx="1587" cy="328612"/>
          </a:xfrm>
          <a:prstGeom prst="line">
            <a:avLst/>
          </a:prstGeom>
          <a:noFill/>
          <a:ln w="0">
            <a:solidFill>
              <a:srgbClr val="000000"/>
            </a:solidFill>
            <a:round/>
            <a:headEnd/>
            <a:tailEnd/>
          </a:ln>
        </p:spPr>
        <p:txBody>
          <a:bodyPr/>
          <a:lstStyle/>
          <a:p>
            <a:endParaRPr lang="en-US"/>
          </a:p>
        </p:txBody>
      </p:sp>
      <p:sp>
        <p:nvSpPr>
          <p:cNvPr id="21841" name="Rectangle 338"/>
          <p:cNvSpPr>
            <a:spLocks noChangeArrowheads="1"/>
          </p:cNvSpPr>
          <p:nvPr/>
        </p:nvSpPr>
        <p:spPr bwMode="auto">
          <a:xfrm>
            <a:off x="8885239" y="4849813"/>
            <a:ext cx="7937" cy="328612"/>
          </a:xfrm>
          <a:prstGeom prst="rect">
            <a:avLst/>
          </a:prstGeom>
          <a:solidFill>
            <a:srgbClr val="000000"/>
          </a:solidFill>
          <a:ln w="9525">
            <a:noFill/>
            <a:miter lim="800000"/>
            <a:headEnd/>
            <a:tailEnd/>
          </a:ln>
        </p:spPr>
        <p:txBody>
          <a:bodyPr/>
          <a:lstStyle/>
          <a:p>
            <a:endParaRPr lang="en-US"/>
          </a:p>
        </p:txBody>
      </p:sp>
      <p:sp>
        <p:nvSpPr>
          <p:cNvPr id="21842" name="Line 339"/>
          <p:cNvSpPr>
            <a:spLocks noChangeShapeType="1"/>
          </p:cNvSpPr>
          <p:nvPr/>
        </p:nvSpPr>
        <p:spPr bwMode="auto">
          <a:xfrm>
            <a:off x="8885239" y="4849813"/>
            <a:ext cx="1587" cy="328612"/>
          </a:xfrm>
          <a:prstGeom prst="line">
            <a:avLst/>
          </a:prstGeom>
          <a:noFill/>
          <a:ln w="0">
            <a:solidFill>
              <a:srgbClr val="000000"/>
            </a:solidFill>
            <a:round/>
            <a:headEnd/>
            <a:tailEnd/>
          </a:ln>
        </p:spPr>
        <p:txBody>
          <a:bodyPr/>
          <a:lstStyle/>
          <a:p>
            <a:endParaRPr lang="en-US"/>
          </a:p>
        </p:txBody>
      </p:sp>
      <p:sp>
        <p:nvSpPr>
          <p:cNvPr id="21843" name="Rectangle 340"/>
          <p:cNvSpPr>
            <a:spLocks noChangeArrowheads="1"/>
          </p:cNvSpPr>
          <p:nvPr/>
        </p:nvSpPr>
        <p:spPr bwMode="auto">
          <a:xfrm>
            <a:off x="9726613" y="4849813"/>
            <a:ext cx="17462" cy="328612"/>
          </a:xfrm>
          <a:prstGeom prst="rect">
            <a:avLst/>
          </a:prstGeom>
          <a:solidFill>
            <a:srgbClr val="000000"/>
          </a:solidFill>
          <a:ln w="9525">
            <a:noFill/>
            <a:miter lim="800000"/>
            <a:headEnd/>
            <a:tailEnd/>
          </a:ln>
        </p:spPr>
        <p:txBody>
          <a:bodyPr/>
          <a:lstStyle/>
          <a:p>
            <a:endParaRPr lang="en-US"/>
          </a:p>
        </p:txBody>
      </p:sp>
      <p:sp>
        <p:nvSpPr>
          <p:cNvPr id="21844" name="Line 341"/>
          <p:cNvSpPr>
            <a:spLocks noChangeShapeType="1"/>
          </p:cNvSpPr>
          <p:nvPr/>
        </p:nvSpPr>
        <p:spPr bwMode="auto">
          <a:xfrm>
            <a:off x="9726614" y="4849813"/>
            <a:ext cx="1587" cy="328612"/>
          </a:xfrm>
          <a:prstGeom prst="line">
            <a:avLst/>
          </a:prstGeom>
          <a:noFill/>
          <a:ln w="0">
            <a:solidFill>
              <a:srgbClr val="000000"/>
            </a:solidFill>
            <a:round/>
            <a:headEnd/>
            <a:tailEnd/>
          </a:ln>
        </p:spPr>
        <p:txBody>
          <a:bodyPr/>
          <a:lstStyle/>
          <a:p>
            <a:endParaRPr lang="en-US"/>
          </a:p>
        </p:txBody>
      </p:sp>
      <p:sp>
        <p:nvSpPr>
          <p:cNvPr id="21845" name="Rectangle 342"/>
          <p:cNvSpPr>
            <a:spLocks noChangeArrowheads="1"/>
          </p:cNvSpPr>
          <p:nvPr/>
        </p:nvSpPr>
        <p:spPr bwMode="auto">
          <a:xfrm>
            <a:off x="4919664" y="5197475"/>
            <a:ext cx="282129" cy="338554"/>
          </a:xfrm>
          <a:prstGeom prst="rect">
            <a:avLst/>
          </a:prstGeom>
          <a:noFill/>
          <a:ln w="9525">
            <a:noFill/>
            <a:miter lim="800000"/>
            <a:headEnd/>
            <a:tailEnd/>
          </a:ln>
        </p:spPr>
        <p:txBody>
          <a:bodyPr wrap="none" lIns="0" tIns="0" rIns="0" bIns="0">
            <a:spAutoFit/>
          </a:bodyPr>
          <a:lstStyle/>
          <a:p>
            <a:r>
              <a:rPr lang="en-US" sz="2200" b="1">
                <a:solidFill>
                  <a:srgbClr val="000000"/>
                </a:solidFill>
              </a:rPr>
              <a:t>T5</a:t>
            </a:r>
            <a:endParaRPr lang="en-US" sz="800" b="1" i="1" baseline="-25000"/>
          </a:p>
        </p:txBody>
      </p:sp>
      <p:sp>
        <p:nvSpPr>
          <p:cNvPr id="21846" name="Rectangle 343"/>
          <p:cNvSpPr>
            <a:spLocks noChangeArrowheads="1"/>
          </p:cNvSpPr>
          <p:nvPr/>
        </p:nvSpPr>
        <p:spPr bwMode="auto">
          <a:xfrm>
            <a:off x="5248275" y="519747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847" name="Rectangle 344"/>
          <p:cNvSpPr>
            <a:spLocks noChangeArrowheads="1"/>
          </p:cNvSpPr>
          <p:nvPr/>
        </p:nvSpPr>
        <p:spPr bwMode="auto">
          <a:xfrm>
            <a:off x="5857875" y="5197475"/>
            <a:ext cx="142668" cy="338554"/>
          </a:xfrm>
          <a:prstGeom prst="rect">
            <a:avLst/>
          </a:prstGeom>
          <a:noFill/>
          <a:ln w="9525">
            <a:noFill/>
            <a:miter lim="800000"/>
            <a:headEnd/>
            <a:tailEnd/>
          </a:ln>
        </p:spPr>
        <p:txBody>
          <a:bodyPr wrap="none" lIns="0" tIns="0" rIns="0" bIns="0">
            <a:spAutoFit/>
          </a:bodyPr>
          <a:lstStyle/>
          <a:p>
            <a:r>
              <a:rPr lang="en-US" sz="2200" b="1">
                <a:solidFill>
                  <a:srgbClr val="000000"/>
                </a:solidFill>
              </a:rPr>
              <a:t>1</a:t>
            </a:r>
            <a:endParaRPr lang="en-US" sz="800" b="1" i="1" baseline="-25000"/>
          </a:p>
        </p:txBody>
      </p:sp>
      <p:sp>
        <p:nvSpPr>
          <p:cNvPr id="21848" name="Rectangle 345"/>
          <p:cNvSpPr>
            <a:spLocks noChangeArrowheads="1"/>
          </p:cNvSpPr>
          <p:nvPr/>
        </p:nvSpPr>
        <p:spPr bwMode="auto">
          <a:xfrm>
            <a:off x="5999163" y="519747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849" name="Rectangle 346"/>
          <p:cNvSpPr>
            <a:spLocks noChangeArrowheads="1"/>
          </p:cNvSpPr>
          <p:nvPr/>
        </p:nvSpPr>
        <p:spPr bwMode="auto">
          <a:xfrm>
            <a:off x="6843713" y="519747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850" name="Rectangle 347"/>
          <p:cNvSpPr>
            <a:spLocks noChangeArrowheads="1"/>
          </p:cNvSpPr>
          <p:nvPr/>
        </p:nvSpPr>
        <p:spPr bwMode="auto">
          <a:xfrm>
            <a:off x="7689850" y="519747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851" name="Rectangle 348"/>
          <p:cNvSpPr>
            <a:spLocks noChangeArrowheads="1"/>
          </p:cNvSpPr>
          <p:nvPr/>
        </p:nvSpPr>
        <p:spPr bwMode="auto">
          <a:xfrm>
            <a:off x="8534400" y="519747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852" name="Rectangle 349"/>
          <p:cNvSpPr>
            <a:spLocks noChangeArrowheads="1"/>
          </p:cNvSpPr>
          <p:nvPr/>
        </p:nvSpPr>
        <p:spPr bwMode="auto">
          <a:xfrm>
            <a:off x="9380538" y="5197475"/>
            <a:ext cx="64120" cy="338554"/>
          </a:xfrm>
          <a:prstGeom prst="rect">
            <a:avLst/>
          </a:prstGeom>
          <a:noFill/>
          <a:ln w="9525">
            <a:noFill/>
            <a:miter lim="800000"/>
            <a:headEnd/>
            <a:tailEnd/>
          </a:ln>
        </p:spPr>
        <p:txBody>
          <a:bodyPr wrap="none" lIns="0" tIns="0" rIns="0" bIns="0">
            <a:spAutoFit/>
          </a:bodyPr>
          <a:lstStyle/>
          <a:p>
            <a:r>
              <a:rPr lang="en-US" sz="2200" b="1">
                <a:solidFill>
                  <a:srgbClr val="000000"/>
                </a:solidFill>
              </a:rPr>
              <a:t> </a:t>
            </a:r>
            <a:endParaRPr lang="en-US" sz="800" b="1" i="1" baseline="-25000"/>
          </a:p>
        </p:txBody>
      </p:sp>
      <p:sp>
        <p:nvSpPr>
          <p:cNvPr id="21853" name="Line 350"/>
          <p:cNvSpPr>
            <a:spLocks noChangeShapeType="1"/>
          </p:cNvSpPr>
          <p:nvPr/>
        </p:nvSpPr>
        <p:spPr bwMode="auto">
          <a:xfrm>
            <a:off x="4651376" y="5178425"/>
            <a:ext cx="17463" cy="1588"/>
          </a:xfrm>
          <a:prstGeom prst="line">
            <a:avLst/>
          </a:prstGeom>
          <a:noFill/>
          <a:ln w="0">
            <a:solidFill>
              <a:srgbClr val="000000"/>
            </a:solidFill>
            <a:round/>
            <a:headEnd/>
            <a:tailEnd/>
          </a:ln>
        </p:spPr>
        <p:txBody>
          <a:bodyPr/>
          <a:lstStyle/>
          <a:p>
            <a:endParaRPr lang="en-US"/>
          </a:p>
        </p:txBody>
      </p:sp>
      <p:sp>
        <p:nvSpPr>
          <p:cNvPr id="21854" name="Line 351"/>
          <p:cNvSpPr>
            <a:spLocks noChangeShapeType="1"/>
          </p:cNvSpPr>
          <p:nvPr/>
        </p:nvSpPr>
        <p:spPr bwMode="auto">
          <a:xfrm>
            <a:off x="4668839" y="5178425"/>
            <a:ext cx="833437" cy="1588"/>
          </a:xfrm>
          <a:prstGeom prst="line">
            <a:avLst/>
          </a:prstGeom>
          <a:noFill/>
          <a:ln w="0">
            <a:solidFill>
              <a:srgbClr val="000000"/>
            </a:solidFill>
            <a:round/>
            <a:headEnd/>
            <a:tailEnd/>
          </a:ln>
        </p:spPr>
        <p:txBody>
          <a:bodyPr/>
          <a:lstStyle/>
          <a:p>
            <a:endParaRPr lang="en-US"/>
          </a:p>
        </p:txBody>
      </p:sp>
      <p:sp>
        <p:nvSpPr>
          <p:cNvPr id="21855" name="Line 352"/>
          <p:cNvSpPr>
            <a:spLocks noChangeShapeType="1"/>
          </p:cNvSpPr>
          <p:nvPr/>
        </p:nvSpPr>
        <p:spPr bwMode="auto">
          <a:xfrm>
            <a:off x="5510213" y="5178425"/>
            <a:ext cx="838200" cy="1588"/>
          </a:xfrm>
          <a:prstGeom prst="line">
            <a:avLst/>
          </a:prstGeom>
          <a:noFill/>
          <a:ln w="0">
            <a:solidFill>
              <a:srgbClr val="000000"/>
            </a:solidFill>
            <a:round/>
            <a:headEnd/>
            <a:tailEnd/>
          </a:ln>
        </p:spPr>
        <p:txBody>
          <a:bodyPr/>
          <a:lstStyle/>
          <a:p>
            <a:endParaRPr lang="en-US"/>
          </a:p>
        </p:txBody>
      </p:sp>
      <p:sp>
        <p:nvSpPr>
          <p:cNvPr id="21856" name="Line 353"/>
          <p:cNvSpPr>
            <a:spLocks noChangeShapeType="1"/>
          </p:cNvSpPr>
          <p:nvPr/>
        </p:nvSpPr>
        <p:spPr bwMode="auto">
          <a:xfrm>
            <a:off x="6348414" y="5178425"/>
            <a:ext cx="7937" cy="1588"/>
          </a:xfrm>
          <a:prstGeom prst="line">
            <a:avLst/>
          </a:prstGeom>
          <a:noFill/>
          <a:ln w="0">
            <a:solidFill>
              <a:srgbClr val="000000"/>
            </a:solidFill>
            <a:round/>
            <a:headEnd/>
            <a:tailEnd/>
          </a:ln>
        </p:spPr>
        <p:txBody>
          <a:bodyPr/>
          <a:lstStyle/>
          <a:p>
            <a:endParaRPr lang="en-US"/>
          </a:p>
        </p:txBody>
      </p:sp>
      <p:sp>
        <p:nvSpPr>
          <p:cNvPr id="21857" name="Line 354"/>
          <p:cNvSpPr>
            <a:spLocks noChangeShapeType="1"/>
          </p:cNvSpPr>
          <p:nvPr/>
        </p:nvSpPr>
        <p:spPr bwMode="auto">
          <a:xfrm>
            <a:off x="6348414" y="5178425"/>
            <a:ext cx="1587" cy="7938"/>
          </a:xfrm>
          <a:prstGeom prst="line">
            <a:avLst/>
          </a:prstGeom>
          <a:noFill/>
          <a:ln w="0">
            <a:solidFill>
              <a:srgbClr val="000000"/>
            </a:solidFill>
            <a:round/>
            <a:headEnd/>
            <a:tailEnd/>
          </a:ln>
        </p:spPr>
        <p:txBody>
          <a:bodyPr/>
          <a:lstStyle/>
          <a:p>
            <a:endParaRPr lang="en-US"/>
          </a:p>
        </p:txBody>
      </p:sp>
      <p:sp>
        <p:nvSpPr>
          <p:cNvPr id="21858" name="Line 355"/>
          <p:cNvSpPr>
            <a:spLocks noChangeShapeType="1"/>
          </p:cNvSpPr>
          <p:nvPr/>
        </p:nvSpPr>
        <p:spPr bwMode="auto">
          <a:xfrm>
            <a:off x="6356351" y="5178425"/>
            <a:ext cx="836613" cy="1588"/>
          </a:xfrm>
          <a:prstGeom prst="line">
            <a:avLst/>
          </a:prstGeom>
          <a:noFill/>
          <a:ln w="0">
            <a:solidFill>
              <a:srgbClr val="000000"/>
            </a:solidFill>
            <a:round/>
            <a:headEnd/>
            <a:tailEnd/>
          </a:ln>
        </p:spPr>
        <p:txBody>
          <a:bodyPr/>
          <a:lstStyle/>
          <a:p>
            <a:endParaRPr lang="en-US"/>
          </a:p>
        </p:txBody>
      </p:sp>
      <p:sp>
        <p:nvSpPr>
          <p:cNvPr id="21859" name="Line 356"/>
          <p:cNvSpPr>
            <a:spLocks noChangeShapeType="1"/>
          </p:cNvSpPr>
          <p:nvPr/>
        </p:nvSpPr>
        <p:spPr bwMode="auto">
          <a:xfrm>
            <a:off x="7192964" y="5178425"/>
            <a:ext cx="9525" cy="1588"/>
          </a:xfrm>
          <a:prstGeom prst="line">
            <a:avLst/>
          </a:prstGeom>
          <a:noFill/>
          <a:ln w="0">
            <a:solidFill>
              <a:srgbClr val="000000"/>
            </a:solidFill>
            <a:round/>
            <a:headEnd/>
            <a:tailEnd/>
          </a:ln>
        </p:spPr>
        <p:txBody>
          <a:bodyPr/>
          <a:lstStyle/>
          <a:p>
            <a:endParaRPr lang="en-US"/>
          </a:p>
        </p:txBody>
      </p:sp>
      <p:sp>
        <p:nvSpPr>
          <p:cNvPr id="21860" name="Line 357"/>
          <p:cNvSpPr>
            <a:spLocks noChangeShapeType="1"/>
          </p:cNvSpPr>
          <p:nvPr/>
        </p:nvSpPr>
        <p:spPr bwMode="auto">
          <a:xfrm>
            <a:off x="7192964" y="5178425"/>
            <a:ext cx="1587" cy="7938"/>
          </a:xfrm>
          <a:prstGeom prst="line">
            <a:avLst/>
          </a:prstGeom>
          <a:noFill/>
          <a:ln w="0">
            <a:solidFill>
              <a:srgbClr val="000000"/>
            </a:solidFill>
            <a:round/>
            <a:headEnd/>
            <a:tailEnd/>
          </a:ln>
        </p:spPr>
        <p:txBody>
          <a:bodyPr/>
          <a:lstStyle/>
          <a:p>
            <a:endParaRPr lang="en-US"/>
          </a:p>
        </p:txBody>
      </p:sp>
      <p:sp>
        <p:nvSpPr>
          <p:cNvPr id="21861" name="Line 358"/>
          <p:cNvSpPr>
            <a:spLocks noChangeShapeType="1"/>
          </p:cNvSpPr>
          <p:nvPr/>
        </p:nvSpPr>
        <p:spPr bwMode="auto">
          <a:xfrm>
            <a:off x="7202488" y="5178425"/>
            <a:ext cx="836612" cy="1588"/>
          </a:xfrm>
          <a:prstGeom prst="line">
            <a:avLst/>
          </a:prstGeom>
          <a:noFill/>
          <a:ln w="0">
            <a:solidFill>
              <a:srgbClr val="000000"/>
            </a:solidFill>
            <a:round/>
            <a:headEnd/>
            <a:tailEnd/>
          </a:ln>
        </p:spPr>
        <p:txBody>
          <a:bodyPr/>
          <a:lstStyle/>
          <a:p>
            <a:endParaRPr lang="en-US"/>
          </a:p>
        </p:txBody>
      </p:sp>
      <p:sp>
        <p:nvSpPr>
          <p:cNvPr id="21862" name="Line 359"/>
          <p:cNvSpPr>
            <a:spLocks noChangeShapeType="1"/>
          </p:cNvSpPr>
          <p:nvPr/>
        </p:nvSpPr>
        <p:spPr bwMode="auto">
          <a:xfrm>
            <a:off x="8047038" y="5178425"/>
            <a:ext cx="838200" cy="1588"/>
          </a:xfrm>
          <a:prstGeom prst="line">
            <a:avLst/>
          </a:prstGeom>
          <a:noFill/>
          <a:ln w="0">
            <a:solidFill>
              <a:srgbClr val="000000"/>
            </a:solidFill>
            <a:round/>
            <a:headEnd/>
            <a:tailEnd/>
          </a:ln>
        </p:spPr>
        <p:txBody>
          <a:bodyPr/>
          <a:lstStyle/>
          <a:p>
            <a:endParaRPr lang="en-US"/>
          </a:p>
        </p:txBody>
      </p:sp>
      <p:sp>
        <p:nvSpPr>
          <p:cNvPr id="21863" name="Line 360"/>
          <p:cNvSpPr>
            <a:spLocks noChangeShapeType="1"/>
          </p:cNvSpPr>
          <p:nvPr/>
        </p:nvSpPr>
        <p:spPr bwMode="auto">
          <a:xfrm>
            <a:off x="8885239" y="5178425"/>
            <a:ext cx="7937" cy="1588"/>
          </a:xfrm>
          <a:prstGeom prst="line">
            <a:avLst/>
          </a:prstGeom>
          <a:noFill/>
          <a:ln w="0">
            <a:solidFill>
              <a:srgbClr val="000000"/>
            </a:solidFill>
            <a:round/>
            <a:headEnd/>
            <a:tailEnd/>
          </a:ln>
        </p:spPr>
        <p:txBody>
          <a:bodyPr/>
          <a:lstStyle/>
          <a:p>
            <a:endParaRPr lang="en-US"/>
          </a:p>
        </p:txBody>
      </p:sp>
      <p:sp>
        <p:nvSpPr>
          <p:cNvPr id="21864" name="Line 361"/>
          <p:cNvSpPr>
            <a:spLocks noChangeShapeType="1"/>
          </p:cNvSpPr>
          <p:nvPr/>
        </p:nvSpPr>
        <p:spPr bwMode="auto">
          <a:xfrm>
            <a:off x="8885239" y="5178425"/>
            <a:ext cx="1587" cy="7938"/>
          </a:xfrm>
          <a:prstGeom prst="line">
            <a:avLst/>
          </a:prstGeom>
          <a:noFill/>
          <a:ln w="0">
            <a:solidFill>
              <a:srgbClr val="000000"/>
            </a:solidFill>
            <a:round/>
            <a:headEnd/>
            <a:tailEnd/>
          </a:ln>
        </p:spPr>
        <p:txBody>
          <a:bodyPr/>
          <a:lstStyle/>
          <a:p>
            <a:endParaRPr lang="en-US"/>
          </a:p>
        </p:txBody>
      </p:sp>
      <p:sp>
        <p:nvSpPr>
          <p:cNvPr id="21865" name="Line 362"/>
          <p:cNvSpPr>
            <a:spLocks noChangeShapeType="1"/>
          </p:cNvSpPr>
          <p:nvPr/>
        </p:nvSpPr>
        <p:spPr bwMode="auto">
          <a:xfrm>
            <a:off x="8893175" y="5178425"/>
            <a:ext cx="833438" cy="1588"/>
          </a:xfrm>
          <a:prstGeom prst="line">
            <a:avLst/>
          </a:prstGeom>
          <a:noFill/>
          <a:ln w="0">
            <a:solidFill>
              <a:srgbClr val="000000"/>
            </a:solidFill>
            <a:round/>
            <a:headEnd/>
            <a:tailEnd/>
          </a:ln>
        </p:spPr>
        <p:txBody>
          <a:bodyPr/>
          <a:lstStyle/>
          <a:p>
            <a:endParaRPr lang="en-US"/>
          </a:p>
        </p:txBody>
      </p:sp>
      <p:sp>
        <p:nvSpPr>
          <p:cNvPr id="21866" name="Line 363"/>
          <p:cNvSpPr>
            <a:spLocks noChangeShapeType="1"/>
          </p:cNvSpPr>
          <p:nvPr/>
        </p:nvSpPr>
        <p:spPr bwMode="auto">
          <a:xfrm>
            <a:off x="9726613" y="5178425"/>
            <a:ext cx="17462" cy="1588"/>
          </a:xfrm>
          <a:prstGeom prst="line">
            <a:avLst/>
          </a:prstGeom>
          <a:noFill/>
          <a:ln w="0">
            <a:solidFill>
              <a:srgbClr val="000000"/>
            </a:solidFill>
            <a:round/>
            <a:headEnd/>
            <a:tailEnd/>
          </a:ln>
        </p:spPr>
        <p:txBody>
          <a:bodyPr/>
          <a:lstStyle/>
          <a:p>
            <a:endParaRPr lang="en-US"/>
          </a:p>
        </p:txBody>
      </p:sp>
      <p:sp>
        <p:nvSpPr>
          <p:cNvPr id="21867" name="Rectangle 364"/>
          <p:cNvSpPr>
            <a:spLocks noChangeArrowheads="1"/>
          </p:cNvSpPr>
          <p:nvPr/>
        </p:nvSpPr>
        <p:spPr bwMode="auto">
          <a:xfrm>
            <a:off x="4651376" y="5186363"/>
            <a:ext cx="17463" cy="328612"/>
          </a:xfrm>
          <a:prstGeom prst="rect">
            <a:avLst/>
          </a:prstGeom>
          <a:solidFill>
            <a:srgbClr val="000000"/>
          </a:solidFill>
          <a:ln w="9525">
            <a:noFill/>
            <a:miter lim="800000"/>
            <a:headEnd/>
            <a:tailEnd/>
          </a:ln>
        </p:spPr>
        <p:txBody>
          <a:bodyPr/>
          <a:lstStyle/>
          <a:p>
            <a:endParaRPr lang="en-US"/>
          </a:p>
        </p:txBody>
      </p:sp>
      <p:sp>
        <p:nvSpPr>
          <p:cNvPr id="21868" name="Line 365"/>
          <p:cNvSpPr>
            <a:spLocks noChangeShapeType="1"/>
          </p:cNvSpPr>
          <p:nvPr/>
        </p:nvSpPr>
        <p:spPr bwMode="auto">
          <a:xfrm>
            <a:off x="4651375" y="5186363"/>
            <a:ext cx="1588" cy="328612"/>
          </a:xfrm>
          <a:prstGeom prst="line">
            <a:avLst/>
          </a:prstGeom>
          <a:noFill/>
          <a:ln w="0">
            <a:solidFill>
              <a:srgbClr val="000000"/>
            </a:solidFill>
            <a:round/>
            <a:headEnd/>
            <a:tailEnd/>
          </a:ln>
        </p:spPr>
        <p:txBody>
          <a:bodyPr/>
          <a:lstStyle/>
          <a:p>
            <a:endParaRPr lang="en-US"/>
          </a:p>
        </p:txBody>
      </p:sp>
      <p:sp>
        <p:nvSpPr>
          <p:cNvPr id="21869" name="Line 366"/>
          <p:cNvSpPr>
            <a:spLocks noChangeShapeType="1"/>
          </p:cNvSpPr>
          <p:nvPr/>
        </p:nvSpPr>
        <p:spPr bwMode="auto">
          <a:xfrm>
            <a:off x="6348414" y="5186363"/>
            <a:ext cx="1587" cy="328612"/>
          </a:xfrm>
          <a:prstGeom prst="line">
            <a:avLst/>
          </a:prstGeom>
          <a:noFill/>
          <a:ln w="0">
            <a:solidFill>
              <a:srgbClr val="000000"/>
            </a:solidFill>
            <a:round/>
            <a:headEnd/>
            <a:tailEnd/>
          </a:ln>
        </p:spPr>
        <p:txBody>
          <a:bodyPr/>
          <a:lstStyle/>
          <a:p>
            <a:endParaRPr lang="en-US"/>
          </a:p>
        </p:txBody>
      </p:sp>
      <p:sp>
        <p:nvSpPr>
          <p:cNvPr id="21870" name="Rectangle 367"/>
          <p:cNvSpPr>
            <a:spLocks noChangeArrowheads="1"/>
          </p:cNvSpPr>
          <p:nvPr/>
        </p:nvSpPr>
        <p:spPr bwMode="auto">
          <a:xfrm>
            <a:off x="7192964" y="5186363"/>
            <a:ext cx="9525" cy="328612"/>
          </a:xfrm>
          <a:prstGeom prst="rect">
            <a:avLst/>
          </a:prstGeom>
          <a:solidFill>
            <a:srgbClr val="000000"/>
          </a:solidFill>
          <a:ln w="9525">
            <a:noFill/>
            <a:miter lim="800000"/>
            <a:headEnd/>
            <a:tailEnd/>
          </a:ln>
        </p:spPr>
        <p:txBody>
          <a:bodyPr/>
          <a:lstStyle/>
          <a:p>
            <a:endParaRPr lang="en-US"/>
          </a:p>
        </p:txBody>
      </p:sp>
      <p:sp>
        <p:nvSpPr>
          <p:cNvPr id="21871" name="Line 368"/>
          <p:cNvSpPr>
            <a:spLocks noChangeShapeType="1"/>
          </p:cNvSpPr>
          <p:nvPr/>
        </p:nvSpPr>
        <p:spPr bwMode="auto">
          <a:xfrm>
            <a:off x="7192964" y="5186363"/>
            <a:ext cx="1587" cy="328612"/>
          </a:xfrm>
          <a:prstGeom prst="line">
            <a:avLst/>
          </a:prstGeom>
          <a:noFill/>
          <a:ln w="0">
            <a:solidFill>
              <a:srgbClr val="000000"/>
            </a:solidFill>
            <a:round/>
            <a:headEnd/>
            <a:tailEnd/>
          </a:ln>
        </p:spPr>
        <p:txBody>
          <a:bodyPr/>
          <a:lstStyle/>
          <a:p>
            <a:endParaRPr lang="en-US"/>
          </a:p>
        </p:txBody>
      </p:sp>
      <p:sp>
        <p:nvSpPr>
          <p:cNvPr id="21872" name="Rectangle 369"/>
          <p:cNvSpPr>
            <a:spLocks noChangeArrowheads="1"/>
          </p:cNvSpPr>
          <p:nvPr/>
        </p:nvSpPr>
        <p:spPr bwMode="auto">
          <a:xfrm>
            <a:off x="8885239" y="5186363"/>
            <a:ext cx="7937" cy="328612"/>
          </a:xfrm>
          <a:prstGeom prst="rect">
            <a:avLst/>
          </a:prstGeom>
          <a:solidFill>
            <a:srgbClr val="000000"/>
          </a:solidFill>
          <a:ln w="9525">
            <a:noFill/>
            <a:miter lim="800000"/>
            <a:headEnd/>
            <a:tailEnd/>
          </a:ln>
        </p:spPr>
        <p:txBody>
          <a:bodyPr/>
          <a:lstStyle/>
          <a:p>
            <a:endParaRPr lang="en-US"/>
          </a:p>
        </p:txBody>
      </p:sp>
      <p:sp>
        <p:nvSpPr>
          <p:cNvPr id="21873" name="Line 370"/>
          <p:cNvSpPr>
            <a:spLocks noChangeShapeType="1"/>
          </p:cNvSpPr>
          <p:nvPr/>
        </p:nvSpPr>
        <p:spPr bwMode="auto">
          <a:xfrm>
            <a:off x="8885239" y="5186363"/>
            <a:ext cx="1587" cy="328612"/>
          </a:xfrm>
          <a:prstGeom prst="line">
            <a:avLst/>
          </a:prstGeom>
          <a:noFill/>
          <a:ln w="0">
            <a:solidFill>
              <a:srgbClr val="000000"/>
            </a:solidFill>
            <a:round/>
            <a:headEnd/>
            <a:tailEnd/>
          </a:ln>
        </p:spPr>
        <p:txBody>
          <a:bodyPr/>
          <a:lstStyle/>
          <a:p>
            <a:endParaRPr lang="en-US"/>
          </a:p>
        </p:txBody>
      </p:sp>
      <p:sp>
        <p:nvSpPr>
          <p:cNvPr id="21874" name="Rectangle 371"/>
          <p:cNvSpPr>
            <a:spLocks noChangeArrowheads="1"/>
          </p:cNvSpPr>
          <p:nvPr/>
        </p:nvSpPr>
        <p:spPr bwMode="auto">
          <a:xfrm>
            <a:off x="9726613" y="5186363"/>
            <a:ext cx="17462" cy="328612"/>
          </a:xfrm>
          <a:prstGeom prst="rect">
            <a:avLst/>
          </a:prstGeom>
          <a:solidFill>
            <a:srgbClr val="000000"/>
          </a:solidFill>
          <a:ln w="9525">
            <a:noFill/>
            <a:miter lim="800000"/>
            <a:headEnd/>
            <a:tailEnd/>
          </a:ln>
        </p:spPr>
        <p:txBody>
          <a:bodyPr/>
          <a:lstStyle/>
          <a:p>
            <a:endParaRPr lang="en-US"/>
          </a:p>
        </p:txBody>
      </p:sp>
      <p:sp>
        <p:nvSpPr>
          <p:cNvPr id="21875" name="Line 372"/>
          <p:cNvSpPr>
            <a:spLocks noChangeShapeType="1"/>
          </p:cNvSpPr>
          <p:nvPr/>
        </p:nvSpPr>
        <p:spPr bwMode="auto">
          <a:xfrm>
            <a:off x="9726614" y="5186363"/>
            <a:ext cx="1587" cy="328612"/>
          </a:xfrm>
          <a:prstGeom prst="line">
            <a:avLst/>
          </a:prstGeom>
          <a:noFill/>
          <a:ln w="0">
            <a:solidFill>
              <a:srgbClr val="000000"/>
            </a:solidFill>
            <a:round/>
            <a:headEnd/>
            <a:tailEnd/>
          </a:ln>
        </p:spPr>
        <p:txBody>
          <a:bodyPr/>
          <a:lstStyle/>
          <a:p>
            <a:endParaRPr lang="en-US"/>
          </a:p>
        </p:txBody>
      </p:sp>
      <p:sp>
        <p:nvSpPr>
          <p:cNvPr id="21876" name="Rectangle 373"/>
          <p:cNvSpPr>
            <a:spLocks noChangeArrowheads="1"/>
          </p:cNvSpPr>
          <p:nvPr/>
        </p:nvSpPr>
        <p:spPr bwMode="auto">
          <a:xfrm>
            <a:off x="4933950" y="5534026"/>
            <a:ext cx="256480" cy="307777"/>
          </a:xfrm>
          <a:prstGeom prst="rect">
            <a:avLst/>
          </a:prstGeom>
          <a:noFill/>
          <a:ln w="9525">
            <a:noFill/>
            <a:miter lim="800000"/>
            <a:headEnd/>
            <a:tailEnd/>
          </a:ln>
        </p:spPr>
        <p:txBody>
          <a:bodyPr wrap="none" lIns="0" tIns="0" rIns="0" bIns="0">
            <a:spAutoFit/>
          </a:bodyPr>
          <a:lstStyle/>
          <a:p>
            <a:r>
              <a:rPr lang="en-US" sz="2000" b="1">
                <a:solidFill>
                  <a:srgbClr val="000000"/>
                </a:solidFill>
              </a:rPr>
              <a:t>T6</a:t>
            </a:r>
            <a:endParaRPr lang="en-US" sz="800" b="1" i="1" baseline="-25000"/>
          </a:p>
        </p:txBody>
      </p:sp>
      <p:sp>
        <p:nvSpPr>
          <p:cNvPr id="21877" name="Rectangle 374"/>
          <p:cNvSpPr>
            <a:spLocks noChangeArrowheads="1"/>
          </p:cNvSpPr>
          <p:nvPr/>
        </p:nvSpPr>
        <p:spPr bwMode="auto">
          <a:xfrm>
            <a:off x="5233988" y="5534026"/>
            <a:ext cx="57708" cy="307777"/>
          </a:xfrm>
          <a:prstGeom prst="rect">
            <a:avLst/>
          </a:prstGeom>
          <a:noFill/>
          <a:ln w="9525">
            <a:noFill/>
            <a:miter lim="800000"/>
            <a:headEnd/>
            <a:tailEnd/>
          </a:ln>
        </p:spPr>
        <p:txBody>
          <a:bodyPr wrap="none" lIns="0" tIns="0" rIns="0" bIns="0">
            <a:spAutoFit/>
          </a:bodyPr>
          <a:lstStyle/>
          <a:p>
            <a:r>
              <a:rPr lang="en-US" sz="2000" b="1">
                <a:solidFill>
                  <a:srgbClr val="000000"/>
                </a:solidFill>
              </a:rPr>
              <a:t> </a:t>
            </a:r>
            <a:endParaRPr lang="en-US" sz="800" b="1" i="1" baseline="-25000"/>
          </a:p>
        </p:txBody>
      </p:sp>
      <p:sp>
        <p:nvSpPr>
          <p:cNvPr id="21878" name="Rectangle 375"/>
          <p:cNvSpPr>
            <a:spLocks noChangeArrowheads="1"/>
          </p:cNvSpPr>
          <p:nvPr/>
        </p:nvSpPr>
        <p:spPr bwMode="auto">
          <a:xfrm>
            <a:off x="5862638" y="5534026"/>
            <a:ext cx="129844" cy="307777"/>
          </a:xfrm>
          <a:prstGeom prst="rect">
            <a:avLst/>
          </a:prstGeom>
          <a:noFill/>
          <a:ln w="9525">
            <a:noFill/>
            <a:miter lim="800000"/>
            <a:headEnd/>
            <a:tailEnd/>
          </a:ln>
        </p:spPr>
        <p:txBody>
          <a:bodyPr wrap="none" lIns="0" tIns="0" rIns="0" bIns="0">
            <a:spAutoFit/>
          </a:bodyPr>
          <a:lstStyle/>
          <a:p>
            <a:r>
              <a:rPr lang="en-US" sz="2000" b="1">
                <a:solidFill>
                  <a:srgbClr val="000000"/>
                </a:solidFill>
              </a:rPr>
              <a:t>1</a:t>
            </a:r>
            <a:endParaRPr lang="en-US" sz="800" b="1" i="1" baseline="-25000"/>
          </a:p>
        </p:txBody>
      </p:sp>
      <p:sp>
        <p:nvSpPr>
          <p:cNvPr id="21879" name="Rectangle 376"/>
          <p:cNvSpPr>
            <a:spLocks noChangeArrowheads="1"/>
          </p:cNvSpPr>
          <p:nvPr/>
        </p:nvSpPr>
        <p:spPr bwMode="auto">
          <a:xfrm>
            <a:off x="5992813" y="5534026"/>
            <a:ext cx="57708" cy="307777"/>
          </a:xfrm>
          <a:prstGeom prst="rect">
            <a:avLst/>
          </a:prstGeom>
          <a:noFill/>
          <a:ln w="9525">
            <a:noFill/>
            <a:miter lim="800000"/>
            <a:headEnd/>
            <a:tailEnd/>
          </a:ln>
        </p:spPr>
        <p:txBody>
          <a:bodyPr wrap="none" lIns="0" tIns="0" rIns="0" bIns="0">
            <a:spAutoFit/>
          </a:bodyPr>
          <a:lstStyle/>
          <a:p>
            <a:r>
              <a:rPr lang="en-US" sz="2000" b="1">
                <a:solidFill>
                  <a:srgbClr val="000000"/>
                </a:solidFill>
              </a:rPr>
              <a:t> </a:t>
            </a:r>
            <a:endParaRPr lang="en-US" sz="800" b="1" i="1" baseline="-25000"/>
          </a:p>
        </p:txBody>
      </p:sp>
      <p:sp>
        <p:nvSpPr>
          <p:cNvPr id="21880" name="Rectangle 377"/>
          <p:cNvSpPr>
            <a:spLocks noChangeArrowheads="1"/>
          </p:cNvSpPr>
          <p:nvPr/>
        </p:nvSpPr>
        <p:spPr bwMode="auto">
          <a:xfrm>
            <a:off x="6838950" y="5534026"/>
            <a:ext cx="57708" cy="307777"/>
          </a:xfrm>
          <a:prstGeom prst="rect">
            <a:avLst/>
          </a:prstGeom>
          <a:noFill/>
          <a:ln w="9525">
            <a:noFill/>
            <a:miter lim="800000"/>
            <a:headEnd/>
            <a:tailEnd/>
          </a:ln>
        </p:spPr>
        <p:txBody>
          <a:bodyPr wrap="none" lIns="0" tIns="0" rIns="0" bIns="0">
            <a:spAutoFit/>
          </a:bodyPr>
          <a:lstStyle/>
          <a:p>
            <a:r>
              <a:rPr lang="en-US" sz="2000" b="1">
                <a:solidFill>
                  <a:srgbClr val="000000"/>
                </a:solidFill>
              </a:rPr>
              <a:t> </a:t>
            </a:r>
            <a:endParaRPr lang="en-US" sz="800" b="1" i="1" baseline="-25000"/>
          </a:p>
        </p:txBody>
      </p:sp>
      <p:sp>
        <p:nvSpPr>
          <p:cNvPr id="21881" name="Rectangle 378"/>
          <p:cNvSpPr>
            <a:spLocks noChangeArrowheads="1"/>
          </p:cNvSpPr>
          <p:nvPr/>
        </p:nvSpPr>
        <p:spPr bwMode="auto">
          <a:xfrm>
            <a:off x="8529638" y="5534026"/>
            <a:ext cx="57708" cy="307777"/>
          </a:xfrm>
          <a:prstGeom prst="rect">
            <a:avLst/>
          </a:prstGeom>
          <a:noFill/>
          <a:ln w="9525">
            <a:noFill/>
            <a:miter lim="800000"/>
            <a:headEnd/>
            <a:tailEnd/>
          </a:ln>
        </p:spPr>
        <p:txBody>
          <a:bodyPr wrap="none" lIns="0" tIns="0" rIns="0" bIns="0">
            <a:spAutoFit/>
          </a:bodyPr>
          <a:lstStyle/>
          <a:p>
            <a:r>
              <a:rPr lang="en-US" sz="2000" b="1">
                <a:solidFill>
                  <a:srgbClr val="000000"/>
                </a:solidFill>
              </a:rPr>
              <a:t> </a:t>
            </a:r>
            <a:endParaRPr lang="en-US" sz="800" b="1" i="1" baseline="-25000"/>
          </a:p>
        </p:txBody>
      </p:sp>
      <p:sp>
        <p:nvSpPr>
          <p:cNvPr id="21882" name="Rectangle 379"/>
          <p:cNvSpPr>
            <a:spLocks noChangeArrowheads="1"/>
          </p:cNvSpPr>
          <p:nvPr/>
        </p:nvSpPr>
        <p:spPr bwMode="auto">
          <a:xfrm>
            <a:off x="9374188" y="5534026"/>
            <a:ext cx="57708" cy="307777"/>
          </a:xfrm>
          <a:prstGeom prst="rect">
            <a:avLst/>
          </a:prstGeom>
          <a:noFill/>
          <a:ln w="9525">
            <a:noFill/>
            <a:miter lim="800000"/>
            <a:headEnd/>
            <a:tailEnd/>
          </a:ln>
        </p:spPr>
        <p:txBody>
          <a:bodyPr wrap="none" lIns="0" tIns="0" rIns="0" bIns="0">
            <a:spAutoFit/>
          </a:bodyPr>
          <a:lstStyle/>
          <a:p>
            <a:r>
              <a:rPr lang="en-US" sz="2000" b="1">
                <a:solidFill>
                  <a:srgbClr val="000000"/>
                </a:solidFill>
              </a:rPr>
              <a:t> </a:t>
            </a:r>
            <a:endParaRPr lang="en-US" sz="800" b="1" i="1" baseline="-25000"/>
          </a:p>
        </p:txBody>
      </p:sp>
      <p:sp>
        <p:nvSpPr>
          <p:cNvPr id="21883" name="Rectangle 380"/>
          <p:cNvSpPr>
            <a:spLocks noChangeArrowheads="1"/>
          </p:cNvSpPr>
          <p:nvPr/>
        </p:nvSpPr>
        <p:spPr bwMode="auto">
          <a:xfrm>
            <a:off x="4651376" y="5514975"/>
            <a:ext cx="17463" cy="7938"/>
          </a:xfrm>
          <a:prstGeom prst="rect">
            <a:avLst/>
          </a:prstGeom>
          <a:solidFill>
            <a:srgbClr val="000000"/>
          </a:solidFill>
          <a:ln w="9525">
            <a:noFill/>
            <a:miter lim="800000"/>
            <a:headEnd/>
            <a:tailEnd/>
          </a:ln>
        </p:spPr>
        <p:txBody>
          <a:bodyPr/>
          <a:lstStyle/>
          <a:p>
            <a:endParaRPr lang="en-US"/>
          </a:p>
        </p:txBody>
      </p:sp>
      <p:sp>
        <p:nvSpPr>
          <p:cNvPr id="21884" name="Line 381"/>
          <p:cNvSpPr>
            <a:spLocks noChangeShapeType="1"/>
          </p:cNvSpPr>
          <p:nvPr/>
        </p:nvSpPr>
        <p:spPr bwMode="auto">
          <a:xfrm>
            <a:off x="4651376" y="5514975"/>
            <a:ext cx="17463" cy="1588"/>
          </a:xfrm>
          <a:prstGeom prst="line">
            <a:avLst/>
          </a:prstGeom>
          <a:noFill/>
          <a:ln w="0">
            <a:solidFill>
              <a:srgbClr val="000000"/>
            </a:solidFill>
            <a:round/>
            <a:headEnd/>
            <a:tailEnd/>
          </a:ln>
        </p:spPr>
        <p:txBody>
          <a:bodyPr/>
          <a:lstStyle/>
          <a:p>
            <a:endParaRPr lang="en-US"/>
          </a:p>
        </p:txBody>
      </p:sp>
      <p:sp>
        <p:nvSpPr>
          <p:cNvPr id="21885" name="Rectangle 382"/>
          <p:cNvSpPr>
            <a:spLocks noChangeArrowheads="1"/>
          </p:cNvSpPr>
          <p:nvPr/>
        </p:nvSpPr>
        <p:spPr bwMode="auto">
          <a:xfrm>
            <a:off x="4668839" y="5514975"/>
            <a:ext cx="833437" cy="7938"/>
          </a:xfrm>
          <a:prstGeom prst="rect">
            <a:avLst/>
          </a:prstGeom>
          <a:solidFill>
            <a:srgbClr val="000000"/>
          </a:solidFill>
          <a:ln w="9525">
            <a:noFill/>
            <a:miter lim="800000"/>
            <a:headEnd/>
            <a:tailEnd/>
          </a:ln>
        </p:spPr>
        <p:txBody>
          <a:bodyPr/>
          <a:lstStyle/>
          <a:p>
            <a:endParaRPr lang="en-US"/>
          </a:p>
        </p:txBody>
      </p:sp>
      <p:sp>
        <p:nvSpPr>
          <p:cNvPr id="21886" name="Line 383"/>
          <p:cNvSpPr>
            <a:spLocks noChangeShapeType="1"/>
          </p:cNvSpPr>
          <p:nvPr/>
        </p:nvSpPr>
        <p:spPr bwMode="auto">
          <a:xfrm>
            <a:off x="4668839" y="5514975"/>
            <a:ext cx="833437" cy="1588"/>
          </a:xfrm>
          <a:prstGeom prst="line">
            <a:avLst/>
          </a:prstGeom>
          <a:noFill/>
          <a:ln w="0">
            <a:solidFill>
              <a:srgbClr val="000000"/>
            </a:solidFill>
            <a:round/>
            <a:headEnd/>
            <a:tailEnd/>
          </a:ln>
        </p:spPr>
        <p:txBody>
          <a:bodyPr/>
          <a:lstStyle/>
          <a:p>
            <a:endParaRPr lang="en-US"/>
          </a:p>
        </p:txBody>
      </p:sp>
      <p:sp>
        <p:nvSpPr>
          <p:cNvPr id="21887" name="Rectangle 384"/>
          <p:cNvSpPr>
            <a:spLocks noChangeArrowheads="1"/>
          </p:cNvSpPr>
          <p:nvPr/>
        </p:nvSpPr>
        <p:spPr bwMode="auto">
          <a:xfrm>
            <a:off x="5510213" y="5514975"/>
            <a:ext cx="838200" cy="7938"/>
          </a:xfrm>
          <a:prstGeom prst="rect">
            <a:avLst/>
          </a:prstGeom>
          <a:solidFill>
            <a:srgbClr val="000000"/>
          </a:solidFill>
          <a:ln w="9525">
            <a:noFill/>
            <a:miter lim="800000"/>
            <a:headEnd/>
            <a:tailEnd/>
          </a:ln>
        </p:spPr>
        <p:txBody>
          <a:bodyPr/>
          <a:lstStyle/>
          <a:p>
            <a:endParaRPr lang="en-US"/>
          </a:p>
        </p:txBody>
      </p:sp>
      <p:sp>
        <p:nvSpPr>
          <p:cNvPr id="21888" name="Line 385"/>
          <p:cNvSpPr>
            <a:spLocks noChangeShapeType="1"/>
          </p:cNvSpPr>
          <p:nvPr/>
        </p:nvSpPr>
        <p:spPr bwMode="auto">
          <a:xfrm>
            <a:off x="5510213" y="5514975"/>
            <a:ext cx="838200" cy="1588"/>
          </a:xfrm>
          <a:prstGeom prst="line">
            <a:avLst/>
          </a:prstGeom>
          <a:noFill/>
          <a:ln w="0">
            <a:solidFill>
              <a:srgbClr val="000000"/>
            </a:solidFill>
            <a:round/>
            <a:headEnd/>
            <a:tailEnd/>
          </a:ln>
        </p:spPr>
        <p:txBody>
          <a:bodyPr/>
          <a:lstStyle/>
          <a:p>
            <a:endParaRPr lang="en-US"/>
          </a:p>
        </p:txBody>
      </p:sp>
      <p:sp>
        <p:nvSpPr>
          <p:cNvPr id="21889" name="Line 386"/>
          <p:cNvSpPr>
            <a:spLocks noChangeShapeType="1"/>
          </p:cNvSpPr>
          <p:nvPr/>
        </p:nvSpPr>
        <p:spPr bwMode="auto">
          <a:xfrm>
            <a:off x="6348414" y="5514975"/>
            <a:ext cx="7937" cy="1588"/>
          </a:xfrm>
          <a:prstGeom prst="line">
            <a:avLst/>
          </a:prstGeom>
          <a:noFill/>
          <a:ln w="0">
            <a:solidFill>
              <a:srgbClr val="000000"/>
            </a:solidFill>
            <a:round/>
            <a:headEnd/>
            <a:tailEnd/>
          </a:ln>
        </p:spPr>
        <p:txBody>
          <a:bodyPr/>
          <a:lstStyle/>
          <a:p>
            <a:endParaRPr lang="en-US"/>
          </a:p>
        </p:txBody>
      </p:sp>
      <p:sp>
        <p:nvSpPr>
          <p:cNvPr id="21890" name="Line 387"/>
          <p:cNvSpPr>
            <a:spLocks noChangeShapeType="1"/>
          </p:cNvSpPr>
          <p:nvPr/>
        </p:nvSpPr>
        <p:spPr bwMode="auto">
          <a:xfrm>
            <a:off x="6348414" y="5514975"/>
            <a:ext cx="1587" cy="7938"/>
          </a:xfrm>
          <a:prstGeom prst="line">
            <a:avLst/>
          </a:prstGeom>
          <a:noFill/>
          <a:ln w="0">
            <a:solidFill>
              <a:srgbClr val="000000"/>
            </a:solidFill>
            <a:round/>
            <a:headEnd/>
            <a:tailEnd/>
          </a:ln>
        </p:spPr>
        <p:txBody>
          <a:bodyPr/>
          <a:lstStyle/>
          <a:p>
            <a:endParaRPr lang="en-US"/>
          </a:p>
        </p:txBody>
      </p:sp>
      <p:sp>
        <p:nvSpPr>
          <p:cNvPr id="21891" name="Rectangle 388"/>
          <p:cNvSpPr>
            <a:spLocks noChangeArrowheads="1"/>
          </p:cNvSpPr>
          <p:nvPr/>
        </p:nvSpPr>
        <p:spPr bwMode="auto">
          <a:xfrm>
            <a:off x="6356351" y="5514975"/>
            <a:ext cx="836613" cy="7938"/>
          </a:xfrm>
          <a:prstGeom prst="rect">
            <a:avLst/>
          </a:prstGeom>
          <a:solidFill>
            <a:srgbClr val="000000"/>
          </a:solidFill>
          <a:ln w="9525">
            <a:noFill/>
            <a:miter lim="800000"/>
            <a:headEnd/>
            <a:tailEnd/>
          </a:ln>
        </p:spPr>
        <p:txBody>
          <a:bodyPr/>
          <a:lstStyle/>
          <a:p>
            <a:endParaRPr lang="en-US"/>
          </a:p>
        </p:txBody>
      </p:sp>
      <p:sp>
        <p:nvSpPr>
          <p:cNvPr id="21892" name="Line 389"/>
          <p:cNvSpPr>
            <a:spLocks noChangeShapeType="1"/>
          </p:cNvSpPr>
          <p:nvPr/>
        </p:nvSpPr>
        <p:spPr bwMode="auto">
          <a:xfrm>
            <a:off x="6356351" y="5514975"/>
            <a:ext cx="836613" cy="1588"/>
          </a:xfrm>
          <a:prstGeom prst="line">
            <a:avLst/>
          </a:prstGeom>
          <a:noFill/>
          <a:ln w="0">
            <a:solidFill>
              <a:srgbClr val="000000"/>
            </a:solidFill>
            <a:round/>
            <a:headEnd/>
            <a:tailEnd/>
          </a:ln>
        </p:spPr>
        <p:txBody>
          <a:bodyPr/>
          <a:lstStyle/>
          <a:p>
            <a:endParaRPr lang="en-US"/>
          </a:p>
        </p:txBody>
      </p:sp>
      <p:sp>
        <p:nvSpPr>
          <p:cNvPr id="21893" name="Rectangle 390"/>
          <p:cNvSpPr>
            <a:spLocks noChangeArrowheads="1"/>
          </p:cNvSpPr>
          <p:nvPr/>
        </p:nvSpPr>
        <p:spPr bwMode="auto">
          <a:xfrm>
            <a:off x="7192964" y="5514975"/>
            <a:ext cx="9525" cy="7938"/>
          </a:xfrm>
          <a:prstGeom prst="rect">
            <a:avLst/>
          </a:prstGeom>
          <a:solidFill>
            <a:srgbClr val="000000"/>
          </a:solidFill>
          <a:ln w="9525">
            <a:noFill/>
            <a:miter lim="800000"/>
            <a:headEnd/>
            <a:tailEnd/>
          </a:ln>
        </p:spPr>
        <p:txBody>
          <a:bodyPr/>
          <a:lstStyle/>
          <a:p>
            <a:endParaRPr lang="en-US"/>
          </a:p>
        </p:txBody>
      </p:sp>
      <p:sp>
        <p:nvSpPr>
          <p:cNvPr id="21894" name="Line 391"/>
          <p:cNvSpPr>
            <a:spLocks noChangeShapeType="1"/>
          </p:cNvSpPr>
          <p:nvPr/>
        </p:nvSpPr>
        <p:spPr bwMode="auto">
          <a:xfrm>
            <a:off x="7192964" y="5514975"/>
            <a:ext cx="9525" cy="1588"/>
          </a:xfrm>
          <a:prstGeom prst="line">
            <a:avLst/>
          </a:prstGeom>
          <a:noFill/>
          <a:ln w="0">
            <a:solidFill>
              <a:srgbClr val="000000"/>
            </a:solidFill>
            <a:round/>
            <a:headEnd/>
            <a:tailEnd/>
          </a:ln>
        </p:spPr>
        <p:txBody>
          <a:bodyPr/>
          <a:lstStyle/>
          <a:p>
            <a:endParaRPr lang="en-US"/>
          </a:p>
        </p:txBody>
      </p:sp>
      <p:sp>
        <p:nvSpPr>
          <p:cNvPr id="21895" name="Line 392"/>
          <p:cNvSpPr>
            <a:spLocks noChangeShapeType="1"/>
          </p:cNvSpPr>
          <p:nvPr/>
        </p:nvSpPr>
        <p:spPr bwMode="auto">
          <a:xfrm>
            <a:off x="7192964" y="5514975"/>
            <a:ext cx="1587" cy="7938"/>
          </a:xfrm>
          <a:prstGeom prst="line">
            <a:avLst/>
          </a:prstGeom>
          <a:noFill/>
          <a:ln w="0">
            <a:solidFill>
              <a:srgbClr val="000000"/>
            </a:solidFill>
            <a:round/>
            <a:headEnd/>
            <a:tailEnd/>
          </a:ln>
        </p:spPr>
        <p:txBody>
          <a:bodyPr/>
          <a:lstStyle/>
          <a:p>
            <a:endParaRPr lang="en-US"/>
          </a:p>
        </p:txBody>
      </p:sp>
      <p:sp>
        <p:nvSpPr>
          <p:cNvPr id="21896" name="Rectangle 393"/>
          <p:cNvSpPr>
            <a:spLocks noChangeArrowheads="1"/>
          </p:cNvSpPr>
          <p:nvPr/>
        </p:nvSpPr>
        <p:spPr bwMode="auto">
          <a:xfrm>
            <a:off x="7202488" y="5514975"/>
            <a:ext cx="836612" cy="7938"/>
          </a:xfrm>
          <a:prstGeom prst="rect">
            <a:avLst/>
          </a:prstGeom>
          <a:solidFill>
            <a:srgbClr val="000000"/>
          </a:solidFill>
          <a:ln w="9525">
            <a:noFill/>
            <a:miter lim="800000"/>
            <a:headEnd/>
            <a:tailEnd/>
          </a:ln>
        </p:spPr>
        <p:txBody>
          <a:bodyPr/>
          <a:lstStyle/>
          <a:p>
            <a:endParaRPr lang="en-US"/>
          </a:p>
        </p:txBody>
      </p:sp>
      <p:sp>
        <p:nvSpPr>
          <p:cNvPr id="21897" name="Line 394"/>
          <p:cNvSpPr>
            <a:spLocks noChangeShapeType="1"/>
          </p:cNvSpPr>
          <p:nvPr/>
        </p:nvSpPr>
        <p:spPr bwMode="auto">
          <a:xfrm>
            <a:off x="7202488" y="5514975"/>
            <a:ext cx="836612" cy="1588"/>
          </a:xfrm>
          <a:prstGeom prst="line">
            <a:avLst/>
          </a:prstGeom>
          <a:noFill/>
          <a:ln w="0">
            <a:solidFill>
              <a:srgbClr val="000000"/>
            </a:solidFill>
            <a:round/>
            <a:headEnd/>
            <a:tailEnd/>
          </a:ln>
        </p:spPr>
        <p:txBody>
          <a:bodyPr/>
          <a:lstStyle/>
          <a:p>
            <a:endParaRPr lang="en-US"/>
          </a:p>
        </p:txBody>
      </p:sp>
      <p:sp>
        <p:nvSpPr>
          <p:cNvPr id="21898" name="Rectangle 395"/>
          <p:cNvSpPr>
            <a:spLocks noChangeArrowheads="1"/>
          </p:cNvSpPr>
          <p:nvPr/>
        </p:nvSpPr>
        <p:spPr bwMode="auto">
          <a:xfrm>
            <a:off x="8047038" y="5514975"/>
            <a:ext cx="838200" cy="7938"/>
          </a:xfrm>
          <a:prstGeom prst="rect">
            <a:avLst/>
          </a:prstGeom>
          <a:solidFill>
            <a:srgbClr val="000000"/>
          </a:solidFill>
          <a:ln w="9525">
            <a:noFill/>
            <a:miter lim="800000"/>
            <a:headEnd/>
            <a:tailEnd/>
          </a:ln>
        </p:spPr>
        <p:txBody>
          <a:bodyPr/>
          <a:lstStyle/>
          <a:p>
            <a:endParaRPr lang="en-US"/>
          </a:p>
        </p:txBody>
      </p:sp>
      <p:sp>
        <p:nvSpPr>
          <p:cNvPr id="21899" name="Line 396"/>
          <p:cNvSpPr>
            <a:spLocks noChangeShapeType="1"/>
          </p:cNvSpPr>
          <p:nvPr/>
        </p:nvSpPr>
        <p:spPr bwMode="auto">
          <a:xfrm>
            <a:off x="8047038" y="5514975"/>
            <a:ext cx="838200" cy="1588"/>
          </a:xfrm>
          <a:prstGeom prst="line">
            <a:avLst/>
          </a:prstGeom>
          <a:noFill/>
          <a:ln w="0">
            <a:solidFill>
              <a:srgbClr val="000000"/>
            </a:solidFill>
            <a:round/>
            <a:headEnd/>
            <a:tailEnd/>
          </a:ln>
        </p:spPr>
        <p:txBody>
          <a:bodyPr/>
          <a:lstStyle/>
          <a:p>
            <a:endParaRPr lang="en-US"/>
          </a:p>
        </p:txBody>
      </p:sp>
      <p:sp>
        <p:nvSpPr>
          <p:cNvPr id="21900" name="Rectangle 397"/>
          <p:cNvSpPr>
            <a:spLocks noChangeArrowheads="1"/>
          </p:cNvSpPr>
          <p:nvPr/>
        </p:nvSpPr>
        <p:spPr bwMode="auto">
          <a:xfrm>
            <a:off x="8885239" y="5514975"/>
            <a:ext cx="7937" cy="7938"/>
          </a:xfrm>
          <a:prstGeom prst="rect">
            <a:avLst/>
          </a:prstGeom>
          <a:solidFill>
            <a:srgbClr val="000000"/>
          </a:solidFill>
          <a:ln w="9525">
            <a:noFill/>
            <a:miter lim="800000"/>
            <a:headEnd/>
            <a:tailEnd/>
          </a:ln>
        </p:spPr>
        <p:txBody>
          <a:bodyPr/>
          <a:lstStyle/>
          <a:p>
            <a:endParaRPr lang="en-US"/>
          </a:p>
        </p:txBody>
      </p:sp>
      <p:sp>
        <p:nvSpPr>
          <p:cNvPr id="21901" name="Line 398"/>
          <p:cNvSpPr>
            <a:spLocks noChangeShapeType="1"/>
          </p:cNvSpPr>
          <p:nvPr/>
        </p:nvSpPr>
        <p:spPr bwMode="auto">
          <a:xfrm>
            <a:off x="8885239" y="5514975"/>
            <a:ext cx="7937" cy="1588"/>
          </a:xfrm>
          <a:prstGeom prst="line">
            <a:avLst/>
          </a:prstGeom>
          <a:noFill/>
          <a:ln w="0">
            <a:solidFill>
              <a:srgbClr val="000000"/>
            </a:solidFill>
            <a:round/>
            <a:headEnd/>
            <a:tailEnd/>
          </a:ln>
        </p:spPr>
        <p:txBody>
          <a:bodyPr/>
          <a:lstStyle/>
          <a:p>
            <a:endParaRPr lang="en-US"/>
          </a:p>
        </p:txBody>
      </p:sp>
      <p:sp>
        <p:nvSpPr>
          <p:cNvPr id="21902" name="Line 399"/>
          <p:cNvSpPr>
            <a:spLocks noChangeShapeType="1"/>
          </p:cNvSpPr>
          <p:nvPr/>
        </p:nvSpPr>
        <p:spPr bwMode="auto">
          <a:xfrm>
            <a:off x="8885239" y="5514975"/>
            <a:ext cx="1587" cy="7938"/>
          </a:xfrm>
          <a:prstGeom prst="line">
            <a:avLst/>
          </a:prstGeom>
          <a:noFill/>
          <a:ln w="0">
            <a:solidFill>
              <a:srgbClr val="000000"/>
            </a:solidFill>
            <a:round/>
            <a:headEnd/>
            <a:tailEnd/>
          </a:ln>
        </p:spPr>
        <p:txBody>
          <a:bodyPr/>
          <a:lstStyle/>
          <a:p>
            <a:endParaRPr lang="en-US"/>
          </a:p>
        </p:txBody>
      </p:sp>
      <p:sp>
        <p:nvSpPr>
          <p:cNvPr id="21903" name="Rectangle 400"/>
          <p:cNvSpPr>
            <a:spLocks noChangeArrowheads="1"/>
          </p:cNvSpPr>
          <p:nvPr/>
        </p:nvSpPr>
        <p:spPr bwMode="auto">
          <a:xfrm>
            <a:off x="8893175" y="5514975"/>
            <a:ext cx="833438" cy="7938"/>
          </a:xfrm>
          <a:prstGeom prst="rect">
            <a:avLst/>
          </a:prstGeom>
          <a:solidFill>
            <a:srgbClr val="000000"/>
          </a:solidFill>
          <a:ln w="9525">
            <a:noFill/>
            <a:miter lim="800000"/>
            <a:headEnd/>
            <a:tailEnd/>
          </a:ln>
        </p:spPr>
        <p:txBody>
          <a:bodyPr/>
          <a:lstStyle/>
          <a:p>
            <a:endParaRPr lang="en-US"/>
          </a:p>
        </p:txBody>
      </p:sp>
      <p:sp>
        <p:nvSpPr>
          <p:cNvPr id="21904" name="Line 401"/>
          <p:cNvSpPr>
            <a:spLocks noChangeShapeType="1"/>
          </p:cNvSpPr>
          <p:nvPr/>
        </p:nvSpPr>
        <p:spPr bwMode="auto">
          <a:xfrm>
            <a:off x="8893175" y="5514975"/>
            <a:ext cx="833438" cy="1588"/>
          </a:xfrm>
          <a:prstGeom prst="line">
            <a:avLst/>
          </a:prstGeom>
          <a:noFill/>
          <a:ln w="0">
            <a:solidFill>
              <a:srgbClr val="000000"/>
            </a:solidFill>
            <a:round/>
            <a:headEnd/>
            <a:tailEnd/>
          </a:ln>
        </p:spPr>
        <p:txBody>
          <a:bodyPr/>
          <a:lstStyle/>
          <a:p>
            <a:endParaRPr lang="en-US"/>
          </a:p>
        </p:txBody>
      </p:sp>
      <p:sp>
        <p:nvSpPr>
          <p:cNvPr id="21905" name="Rectangle 402"/>
          <p:cNvSpPr>
            <a:spLocks noChangeArrowheads="1"/>
          </p:cNvSpPr>
          <p:nvPr/>
        </p:nvSpPr>
        <p:spPr bwMode="auto">
          <a:xfrm>
            <a:off x="9726613" y="5514975"/>
            <a:ext cx="17462" cy="7938"/>
          </a:xfrm>
          <a:prstGeom prst="rect">
            <a:avLst/>
          </a:prstGeom>
          <a:solidFill>
            <a:srgbClr val="000000"/>
          </a:solidFill>
          <a:ln w="9525">
            <a:noFill/>
            <a:miter lim="800000"/>
            <a:headEnd/>
            <a:tailEnd/>
          </a:ln>
        </p:spPr>
        <p:txBody>
          <a:bodyPr/>
          <a:lstStyle/>
          <a:p>
            <a:endParaRPr lang="en-US"/>
          </a:p>
        </p:txBody>
      </p:sp>
      <p:sp>
        <p:nvSpPr>
          <p:cNvPr id="21906" name="Line 403"/>
          <p:cNvSpPr>
            <a:spLocks noChangeShapeType="1"/>
          </p:cNvSpPr>
          <p:nvPr/>
        </p:nvSpPr>
        <p:spPr bwMode="auto">
          <a:xfrm>
            <a:off x="9726613" y="5514975"/>
            <a:ext cx="17462" cy="1588"/>
          </a:xfrm>
          <a:prstGeom prst="line">
            <a:avLst/>
          </a:prstGeom>
          <a:noFill/>
          <a:ln w="0">
            <a:solidFill>
              <a:srgbClr val="000000"/>
            </a:solidFill>
            <a:round/>
            <a:headEnd/>
            <a:tailEnd/>
          </a:ln>
        </p:spPr>
        <p:txBody>
          <a:bodyPr/>
          <a:lstStyle/>
          <a:p>
            <a:endParaRPr lang="en-US"/>
          </a:p>
        </p:txBody>
      </p:sp>
      <p:sp>
        <p:nvSpPr>
          <p:cNvPr id="21907" name="Rectangle 404"/>
          <p:cNvSpPr>
            <a:spLocks noChangeArrowheads="1"/>
          </p:cNvSpPr>
          <p:nvPr/>
        </p:nvSpPr>
        <p:spPr bwMode="auto">
          <a:xfrm>
            <a:off x="4651376" y="5522914"/>
            <a:ext cx="17463" cy="301625"/>
          </a:xfrm>
          <a:prstGeom prst="rect">
            <a:avLst/>
          </a:prstGeom>
          <a:solidFill>
            <a:srgbClr val="000000"/>
          </a:solidFill>
          <a:ln w="9525">
            <a:noFill/>
            <a:miter lim="800000"/>
            <a:headEnd/>
            <a:tailEnd/>
          </a:ln>
        </p:spPr>
        <p:txBody>
          <a:bodyPr/>
          <a:lstStyle/>
          <a:p>
            <a:endParaRPr lang="en-US"/>
          </a:p>
        </p:txBody>
      </p:sp>
      <p:sp>
        <p:nvSpPr>
          <p:cNvPr id="21908" name="Line 405"/>
          <p:cNvSpPr>
            <a:spLocks noChangeShapeType="1"/>
          </p:cNvSpPr>
          <p:nvPr/>
        </p:nvSpPr>
        <p:spPr bwMode="auto">
          <a:xfrm>
            <a:off x="4651375" y="5522914"/>
            <a:ext cx="1588" cy="301625"/>
          </a:xfrm>
          <a:prstGeom prst="line">
            <a:avLst/>
          </a:prstGeom>
          <a:noFill/>
          <a:ln w="0">
            <a:solidFill>
              <a:srgbClr val="000000"/>
            </a:solidFill>
            <a:round/>
            <a:headEnd/>
            <a:tailEnd/>
          </a:ln>
        </p:spPr>
        <p:txBody>
          <a:bodyPr/>
          <a:lstStyle/>
          <a:p>
            <a:endParaRPr lang="en-US"/>
          </a:p>
        </p:txBody>
      </p:sp>
      <p:sp>
        <p:nvSpPr>
          <p:cNvPr id="21909" name="Rectangle 406"/>
          <p:cNvSpPr>
            <a:spLocks noChangeArrowheads="1"/>
          </p:cNvSpPr>
          <p:nvPr/>
        </p:nvSpPr>
        <p:spPr bwMode="auto">
          <a:xfrm>
            <a:off x="4651376" y="5824539"/>
            <a:ext cx="17463" cy="15875"/>
          </a:xfrm>
          <a:prstGeom prst="rect">
            <a:avLst/>
          </a:prstGeom>
          <a:solidFill>
            <a:srgbClr val="000000"/>
          </a:solidFill>
          <a:ln w="9525">
            <a:noFill/>
            <a:miter lim="800000"/>
            <a:headEnd/>
            <a:tailEnd/>
          </a:ln>
        </p:spPr>
        <p:txBody>
          <a:bodyPr/>
          <a:lstStyle/>
          <a:p>
            <a:endParaRPr lang="en-US"/>
          </a:p>
        </p:txBody>
      </p:sp>
      <p:sp>
        <p:nvSpPr>
          <p:cNvPr id="21910" name="Line 407"/>
          <p:cNvSpPr>
            <a:spLocks noChangeShapeType="1"/>
          </p:cNvSpPr>
          <p:nvPr/>
        </p:nvSpPr>
        <p:spPr bwMode="auto">
          <a:xfrm>
            <a:off x="4651376" y="5824539"/>
            <a:ext cx="17463" cy="1587"/>
          </a:xfrm>
          <a:prstGeom prst="line">
            <a:avLst/>
          </a:prstGeom>
          <a:noFill/>
          <a:ln w="0">
            <a:solidFill>
              <a:srgbClr val="000000"/>
            </a:solidFill>
            <a:round/>
            <a:headEnd/>
            <a:tailEnd/>
          </a:ln>
        </p:spPr>
        <p:txBody>
          <a:bodyPr/>
          <a:lstStyle/>
          <a:p>
            <a:endParaRPr lang="en-US"/>
          </a:p>
        </p:txBody>
      </p:sp>
      <p:sp>
        <p:nvSpPr>
          <p:cNvPr id="21911" name="Line 408"/>
          <p:cNvSpPr>
            <a:spLocks noChangeShapeType="1"/>
          </p:cNvSpPr>
          <p:nvPr/>
        </p:nvSpPr>
        <p:spPr bwMode="auto">
          <a:xfrm>
            <a:off x="4651375" y="5824539"/>
            <a:ext cx="1588" cy="15875"/>
          </a:xfrm>
          <a:prstGeom prst="line">
            <a:avLst/>
          </a:prstGeom>
          <a:noFill/>
          <a:ln w="0">
            <a:solidFill>
              <a:srgbClr val="000000"/>
            </a:solidFill>
            <a:round/>
            <a:headEnd/>
            <a:tailEnd/>
          </a:ln>
        </p:spPr>
        <p:txBody>
          <a:bodyPr/>
          <a:lstStyle/>
          <a:p>
            <a:endParaRPr lang="en-US"/>
          </a:p>
        </p:txBody>
      </p:sp>
      <p:sp>
        <p:nvSpPr>
          <p:cNvPr id="21912" name="Rectangle 409"/>
          <p:cNvSpPr>
            <a:spLocks noChangeArrowheads="1"/>
          </p:cNvSpPr>
          <p:nvPr/>
        </p:nvSpPr>
        <p:spPr bwMode="auto">
          <a:xfrm>
            <a:off x="4651376" y="5824539"/>
            <a:ext cx="17463" cy="15875"/>
          </a:xfrm>
          <a:prstGeom prst="rect">
            <a:avLst/>
          </a:prstGeom>
          <a:solidFill>
            <a:srgbClr val="000000"/>
          </a:solidFill>
          <a:ln w="9525">
            <a:noFill/>
            <a:miter lim="800000"/>
            <a:headEnd/>
            <a:tailEnd/>
          </a:ln>
        </p:spPr>
        <p:txBody>
          <a:bodyPr/>
          <a:lstStyle/>
          <a:p>
            <a:endParaRPr lang="en-US"/>
          </a:p>
        </p:txBody>
      </p:sp>
      <p:sp>
        <p:nvSpPr>
          <p:cNvPr id="21913" name="Line 410"/>
          <p:cNvSpPr>
            <a:spLocks noChangeShapeType="1"/>
          </p:cNvSpPr>
          <p:nvPr/>
        </p:nvSpPr>
        <p:spPr bwMode="auto">
          <a:xfrm>
            <a:off x="4651376" y="5824539"/>
            <a:ext cx="17463" cy="1587"/>
          </a:xfrm>
          <a:prstGeom prst="line">
            <a:avLst/>
          </a:prstGeom>
          <a:noFill/>
          <a:ln w="0">
            <a:solidFill>
              <a:srgbClr val="000000"/>
            </a:solidFill>
            <a:round/>
            <a:headEnd/>
            <a:tailEnd/>
          </a:ln>
        </p:spPr>
        <p:txBody>
          <a:bodyPr/>
          <a:lstStyle/>
          <a:p>
            <a:endParaRPr lang="en-US"/>
          </a:p>
        </p:txBody>
      </p:sp>
      <p:sp>
        <p:nvSpPr>
          <p:cNvPr id="21914" name="Line 411"/>
          <p:cNvSpPr>
            <a:spLocks noChangeShapeType="1"/>
          </p:cNvSpPr>
          <p:nvPr/>
        </p:nvSpPr>
        <p:spPr bwMode="auto">
          <a:xfrm>
            <a:off x="4651375" y="5824539"/>
            <a:ext cx="1588" cy="15875"/>
          </a:xfrm>
          <a:prstGeom prst="line">
            <a:avLst/>
          </a:prstGeom>
          <a:noFill/>
          <a:ln w="0">
            <a:solidFill>
              <a:srgbClr val="000000"/>
            </a:solidFill>
            <a:round/>
            <a:headEnd/>
            <a:tailEnd/>
          </a:ln>
        </p:spPr>
        <p:txBody>
          <a:bodyPr/>
          <a:lstStyle/>
          <a:p>
            <a:endParaRPr lang="en-US"/>
          </a:p>
        </p:txBody>
      </p:sp>
      <p:sp>
        <p:nvSpPr>
          <p:cNvPr id="21915" name="Rectangle 412"/>
          <p:cNvSpPr>
            <a:spLocks noChangeArrowheads="1"/>
          </p:cNvSpPr>
          <p:nvPr/>
        </p:nvSpPr>
        <p:spPr bwMode="auto">
          <a:xfrm>
            <a:off x="4668839" y="5824539"/>
            <a:ext cx="833437" cy="15875"/>
          </a:xfrm>
          <a:prstGeom prst="rect">
            <a:avLst/>
          </a:prstGeom>
          <a:solidFill>
            <a:srgbClr val="000000"/>
          </a:solidFill>
          <a:ln w="9525">
            <a:noFill/>
            <a:miter lim="800000"/>
            <a:headEnd/>
            <a:tailEnd/>
          </a:ln>
        </p:spPr>
        <p:txBody>
          <a:bodyPr/>
          <a:lstStyle/>
          <a:p>
            <a:endParaRPr lang="en-US"/>
          </a:p>
        </p:txBody>
      </p:sp>
      <p:sp>
        <p:nvSpPr>
          <p:cNvPr id="21916" name="Line 413"/>
          <p:cNvSpPr>
            <a:spLocks noChangeShapeType="1"/>
          </p:cNvSpPr>
          <p:nvPr/>
        </p:nvSpPr>
        <p:spPr bwMode="auto">
          <a:xfrm>
            <a:off x="4682091" y="5837791"/>
            <a:ext cx="833437" cy="1587"/>
          </a:xfrm>
          <a:prstGeom prst="line">
            <a:avLst/>
          </a:prstGeom>
          <a:noFill/>
          <a:ln w="0">
            <a:solidFill>
              <a:srgbClr val="000000"/>
            </a:solidFill>
            <a:round/>
            <a:headEnd/>
            <a:tailEnd/>
          </a:ln>
        </p:spPr>
        <p:txBody>
          <a:bodyPr/>
          <a:lstStyle/>
          <a:p>
            <a:endParaRPr lang="en-US"/>
          </a:p>
        </p:txBody>
      </p:sp>
      <p:sp>
        <p:nvSpPr>
          <p:cNvPr id="21917" name="Rectangle 414"/>
          <p:cNvSpPr>
            <a:spLocks noChangeArrowheads="1"/>
          </p:cNvSpPr>
          <p:nvPr/>
        </p:nvSpPr>
        <p:spPr bwMode="auto">
          <a:xfrm>
            <a:off x="5519739" y="5824539"/>
            <a:ext cx="828675" cy="15875"/>
          </a:xfrm>
          <a:prstGeom prst="rect">
            <a:avLst/>
          </a:prstGeom>
          <a:solidFill>
            <a:srgbClr val="000000"/>
          </a:solidFill>
          <a:ln w="9525">
            <a:noFill/>
            <a:miter lim="800000"/>
            <a:headEnd/>
            <a:tailEnd/>
          </a:ln>
        </p:spPr>
        <p:txBody>
          <a:bodyPr/>
          <a:lstStyle/>
          <a:p>
            <a:endParaRPr lang="en-US"/>
          </a:p>
        </p:txBody>
      </p:sp>
      <p:sp>
        <p:nvSpPr>
          <p:cNvPr id="21918" name="Line 415"/>
          <p:cNvSpPr>
            <a:spLocks noChangeShapeType="1"/>
          </p:cNvSpPr>
          <p:nvPr/>
        </p:nvSpPr>
        <p:spPr bwMode="auto">
          <a:xfrm>
            <a:off x="5519739" y="5824539"/>
            <a:ext cx="828675" cy="1587"/>
          </a:xfrm>
          <a:prstGeom prst="line">
            <a:avLst/>
          </a:prstGeom>
          <a:noFill/>
          <a:ln w="0">
            <a:solidFill>
              <a:srgbClr val="000000"/>
            </a:solidFill>
            <a:round/>
            <a:headEnd/>
            <a:tailEnd/>
          </a:ln>
        </p:spPr>
        <p:txBody>
          <a:bodyPr/>
          <a:lstStyle/>
          <a:p>
            <a:endParaRPr lang="en-US"/>
          </a:p>
        </p:txBody>
      </p:sp>
      <p:sp>
        <p:nvSpPr>
          <p:cNvPr id="21919" name="Line 416"/>
          <p:cNvSpPr>
            <a:spLocks noChangeShapeType="1"/>
          </p:cNvSpPr>
          <p:nvPr/>
        </p:nvSpPr>
        <p:spPr bwMode="auto">
          <a:xfrm>
            <a:off x="6348414" y="5522914"/>
            <a:ext cx="1587" cy="301625"/>
          </a:xfrm>
          <a:prstGeom prst="line">
            <a:avLst/>
          </a:prstGeom>
          <a:noFill/>
          <a:ln w="0">
            <a:solidFill>
              <a:srgbClr val="000000"/>
            </a:solidFill>
            <a:round/>
            <a:headEnd/>
            <a:tailEnd/>
          </a:ln>
        </p:spPr>
        <p:txBody>
          <a:bodyPr/>
          <a:lstStyle/>
          <a:p>
            <a:endParaRPr lang="en-US"/>
          </a:p>
        </p:txBody>
      </p:sp>
      <p:sp>
        <p:nvSpPr>
          <p:cNvPr id="21920" name="Rectangle 417"/>
          <p:cNvSpPr>
            <a:spLocks noChangeArrowheads="1"/>
          </p:cNvSpPr>
          <p:nvPr/>
        </p:nvSpPr>
        <p:spPr bwMode="auto">
          <a:xfrm>
            <a:off x="6348414" y="5824539"/>
            <a:ext cx="15875" cy="15875"/>
          </a:xfrm>
          <a:prstGeom prst="rect">
            <a:avLst/>
          </a:prstGeom>
          <a:solidFill>
            <a:srgbClr val="000000"/>
          </a:solidFill>
          <a:ln w="9525">
            <a:noFill/>
            <a:miter lim="800000"/>
            <a:headEnd/>
            <a:tailEnd/>
          </a:ln>
        </p:spPr>
        <p:txBody>
          <a:bodyPr/>
          <a:lstStyle/>
          <a:p>
            <a:endParaRPr lang="en-US"/>
          </a:p>
        </p:txBody>
      </p:sp>
      <p:sp>
        <p:nvSpPr>
          <p:cNvPr id="21921" name="Line 418"/>
          <p:cNvSpPr>
            <a:spLocks noChangeShapeType="1"/>
          </p:cNvSpPr>
          <p:nvPr/>
        </p:nvSpPr>
        <p:spPr bwMode="auto">
          <a:xfrm>
            <a:off x="6348414" y="5824539"/>
            <a:ext cx="15875" cy="1587"/>
          </a:xfrm>
          <a:prstGeom prst="line">
            <a:avLst/>
          </a:prstGeom>
          <a:noFill/>
          <a:ln w="0">
            <a:solidFill>
              <a:srgbClr val="000000"/>
            </a:solidFill>
            <a:round/>
            <a:headEnd/>
            <a:tailEnd/>
          </a:ln>
        </p:spPr>
        <p:txBody>
          <a:bodyPr/>
          <a:lstStyle/>
          <a:p>
            <a:endParaRPr lang="en-US"/>
          </a:p>
        </p:txBody>
      </p:sp>
      <p:sp>
        <p:nvSpPr>
          <p:cNvPr id="21922" name="Line 419"/>
          <p:cNvSpPr>
            <a:spLocks noChangeShapeType="1"/>
          </p:cNvSpPr>
          <p:nvPr/>
        </p:nvSpPr>
        <p:spPr bwMode="auto">
          <a:xfrm>
            <a:off x="6348414" y="5824539"/>
            <a:ext cx="1587" cy="15875"/>
          </a:xfrm>
          <a:prstGeom prst="line">
            <a:avLst/>
          </a:prstGeom>
          <a:noFill/>
          <a:ln w="0">
            <a:solidFill>
              <a:srgbClr val="000000"/>
            </a:solidFill>
            <a:round/>
            <a:headEnd/>
            <a:tailEnd/>
          </a:ln>
        </p:spPr>
        <p:txBody>
          <a:bodyPr/>
          <a:lstStyle/>
          <a:p>
            <a:endParaRPr lang="en-US"/>
          </a:p>
        </p:txBody>
      </p:sp>
      <p:sp>
        <p:nvSpPr>
          <p:cNvPr id="21923" name="Rectangle 420"/>
          <p:cNvSpPr>
            <a:spLocks noChangeArrowheads="1"/>
          </p:cNvSpPr>
          <p:nvPr/>
        </p:nvSpPr>
        <p:spPr bwMode="auto">
          <a:xfrm>
            <a:off x="6364289" y="5824539"/>
            <a:ext cx="828675" cy="15875"/>
          </a:xfrm>
          <a:prstGeom prst="rect">
            <a:avLst/>
          </a:prstGeom>
          <a:solidFill>
            <a:srgbClr val="000000"/>
          </a:solidFill>
          <a:ln w="9525">
            <a:noFill/>
            <a:miter lim="800000"/>
            <a:headEnd/>
            <a:tailEnd/>
          </a:ln>
        </p:spPr>
        <p:txBody>
          <a:bodyPr/>
          <a:lstStyle/>
          <a:p>
            <a:endParaRPr lang="en-US"/>
          </a:p>
        </p:txBody>
      </p:sp>
      <p:sp>
        <p:nvSpPr>
          <p:cNvPr id="21924" name="Line 421"/>
          <p:cNvSpPr>
            <a:spLocks noChangeShapeType="1"/>
          </p:cNvSpPr>
          <p:nvPr/>
        </p:nvSpPr>
        <p:spPr bwMode="auto">
          <a:xfrm>
            <a:off x="6364289" y="5824539"/>
            <a:ext cx="828675" cy="1587"/>
          </a:xfrm>
          <a:prstGeom prst="line">
            <a:avLst/>
          </a:prstGeom>
          <a:noFill/>
          <a:ln w="0">
            <a:solidFill>
              <a:srgbClr val="000000"/>
            </a:solidFill>
            <a:round/>
            <a:headEnd/>
            <a:tailEnd/>
          </a:ln>
        </p:spPr>
        <p:txBody>
          <a:bodyPr/>
          <a:lstStyle/>
          <a:p>
            <a:endParaRPr lang="en-US"/>
          </a:p>
        </p:txBody>
      </p:sp>
      <p:sp>
        <p:nvSpPr>
          <p:cNvPr id="21925" name="Rectangle 422"/>
          <p:cNvSpPr>
            <a:spLocks noChangeArrowheads="1"/>
          </p:cNvSpPr>
          <p:nvPr/>
        </p:nvSpPr>
        <p:spPr bwMode="auto">
          <a:xfrm>
            <a:off x="7192964" y="5522914"/>
            <a:ext cx="9525" cy="301625"/>
          </a:xfrm>
          <a:prstGeom prst="rect">
            <a:avLst/>
          </a:prstGeom>
          <a:solidFill>
            <a:srgbClr val="000000"/>
          </a:solidFill>
          <a:ln w="9525">
            <a:noFill/>
            <a:miter lim="800000"/>
            <a:headEnd/>
            <a:tailEnd/>
          </a:ln>
        </p:spPr>
        <p:txBody>
          <a:bodyPr/>
          <a:lstStyle/>
          <a:p>
            <a:endParaRPr lang="en-US"/>
          </a:p>
        </p:txBody>
      </p:sp>
      <p:sp>
        <p:nvSpPr>
          <p:cNvPr id="21926" name="Line 423"/>
          <p:cNvSpPr>
            <a:spLocks noChangeShapeType="1"/>
          </p:cNvSpPr>
          <p:nvPr/>
        </p:nvSpPr>
        <p:spPr bwMode="auto">
          <a:xfrm>
            <a:off x="7192964" y="5522914"/>
            <a:ext cx="1587" cy="301625"/>
          </a:xfrm>
          <a:prstGeom prst="line">
            <a:avLst/>
          </a:prstGeom>
          <a:noFill/>
          <a:ln w="0">
            <a:solidFill>
              <a:srgbClr val="000000"/>
            </a:solidFill>
            <a:round/>
            <a:headEnd/>
            <a:tailEnd/>
          </a:ln>
        </p:spPr>
        <p:txBody>
          <a:bodyPr/>
          <a:lstStyle/>
          <a:p>
            <a:endParaRPr lang="en-US"/>
          </a:p>
        </p:txBody>
      </p:sp>
      <p:sp>
        <p:nvSpPr>
          <p:cNvPr id="21927" name="Rectangle 424"/>
          <p:cNvSpPr>
            <a:spLocks noChangeArrowheads="1"/>
          </p:cNvSpPr>
          <p:nvPr/>
        </p:nvSpPr>
        <p:spPr bwMode="auto">
          <a:xfrm>
            <a:off x="7192963" y="5824539"/>
            <a:ext cx="17462" cy="15875"/>
          </a:xfrm>
          <a:prstGeom prst="rect">
            <a:avLst/>
          </a:prstGeom>
          <a:solidFill>
            <a:srgbClr val="000000"/>
          </a:solidFill>
          <a:ln w="9525">
            <a:noFill/>
            <a:miter lim="800000"/>
            <a:headEnd/>
            <a:tailEnd/>
          </a:ln>
        </p:spPr>
        <p:txBody>
          <a:bodyPr/>
          <a:lstStyle/>
          <a:p>
            <a:endParaRPr lang="en-US"/>
          </a:p>
        </p:txBody>
      </p:sp>
      <p:sp>
        <p:nvSpPr>
          <p:cNvPr id="21928" name="Line 425"/>
          <p:cNvSpPr>
            <a:spLocks noChangeShapeType="1"/>
          </p:cNvSpPr>
          <p:nvPr/>
        </p:nvSpPr>
        <p:spPr bwMode="auto">
          <a:xfrm>
            <a:off x="7192963" y="5824539"/>
            <a:ext cx="17462" cy="1587"/>
          </a:xfrm>
          <a:prstGeom prst="line">
            <a:avLst/>
          </a:prstGeom>
          <a:noFill/>
          <a:ln w="0">
            <a:solidFill>
              <a:srgbClr val="000000"/>
            </a:solidFill>
            <a:round/>
            <a:headEnd/>
            <a:tailEnd/>
          </a:ln>
        </p:spPr>
        <p:txBody>
          <a:bodyPr/>
          <a:lstStyle/>
          <a:p>
            <a:endParaRPr lang="en-US"/>
          </a:p>
        </p:txBody>
      </p:sp>
      <p:sp>
        <p:nvSpPr>
          <p:cNvPr id="21929" name="Line 426"/>
          <p:cNvSpPr>
            <a:spLocks noChangeShapeType="1"/>
          </p:cNvSpPr>
          <p:nvPr/>
        </p:nvSpPr>
        <p:spPr bwMode="auto">
          <a:xfrm>
            <a:off x="7192964" y="5824539"/>
            <a:ext cx="1587" cy="15875"/>
          </a:xfrm>
          <a:prstGeom prst="line">
            <a:avLst/>
          </a:prstGeom>
          <a:noFill/>
          <a:ln w="0">
            <a:solidFill>
              <a:srgbClr val="000000"/>
            </a:solidFill>
            <a:round/>
            <a:headEnd/>
            <a:tailEnd/>
          </a:ln>
        </p:spPr>
        <p:txBody>
          <a:bodyPr/>
          <a:lstStyle/>
          <a:p>
            <a:endParaRPr lang="en-US"/>
          </a:p>
        </p:txBody>
      </p:sp>
      <p:sp>
        <p:nvSpPr>
          <p:cNvPr id="21930" name="Rectangle 427"/>
          <p:cNvSpPr>
            <a:spLocks noChangeArrowheads="1"/>
          </p:cNvSpPr>
          <p:nvPr/>
        </p:nvSpPr>
        <p:spPr bwMode="auto">
          <a:xfrm>
            <a:off x="7210426" y="5824539"/>
            <a:ext cx="828675" cy="15875"/>
          </a:xfrm>
          <a:prstGeom prst="rect">
            <a:avLst/>
          </a:prstGeom>
          <a:solidFill>
            <a:srgbClr val="000000"/>
          </a:solidFill>
          <a:ln w="9525">
            <a:noFill/>
            <a:miter lim="800000"/>
            <a:headEnd/>
            <a:tailEnd/>
          </a:ln>
        </p:spPr>
        <p:txBody>
          <a:bodyPr/>
          <a:lstStyle/>
          <a:p>
            <a:endParaRPr lang="en-US"/>
          </a:p>
        </p:txBody>
      </p:sp>
      <p:sp>
        <p:nvSpPr>
          <p:cNvPr id="21931" name="Line 428"/>
          <p:cNvSpPr>
            <a:spLocks noChangeShapeType="1"/>
          </p:cNvSpPr>
          <p:nvPr/>
        </p:nvSpPr>
        <p:spPr bwMode="auto">
          <a:xfrm>
            <a:off x="7210426" y="5824539"/>
            <a:ext cx="828675" cy="1587"/>
          </a:xfrm>
          <a:prstGeom prst="line">
            <a:avLst/>
          </a:prstGeom>
          <a:noFill/>
          <a:ln w="0">
            <a:solidFill>
              <a:srgbClr val="000000"/>
            </a:solidFill>
            <a:round/>
            <a:headEnd/>
            <a:tailEnd/>
          </a:ln>
        </p:spPr>
        <p:txBody>
          <a:bodyPr/>
          <a:lstStyle/>
          <a:p>
            <a:endParaRPr lang="en-US"/>
          </a:p>
        </p:txBody>
      </p:sp>
      <p:sp>
        <p:nvSpPr>
          <p:cNvPr id="21932" name="Rectangle 429"/>
          <p:cNvSpPr>
            <a:spLocks noChangeArrowheads="1"/>
          </p:cNvSpPr>
          <p:nvPr/>
        </p:nvSpPr>
        <p:spPr bwMode="auto">
          <a:xfrm>
            <a:off x="8056564" y="5824539"/>
            <a:ext cx="828675" cy="15875"/>
          </a:xfrm>
          <a:prstGeom prst="rect">
            <a:avLst/>
          </a:prstGeom>
          <a:solidFill>
            <a:srgbClr val="000000"/>
          </a:solidFill>
          <a:ln w="9525">
            <a:noFill/>
            <a:miter lim="800000"/>
            <a:headEnd/>
            <a:tailEnd/>
          </a:ln>
        </p:spPr>
        <p:txBody>
          <a:bodyPr/>
          <a:lstStyle/>
          <a:p>
            <a:endParaRPr lang="en-US"/>
          </a:p>
        </p:txBody>
      </p:sp>
      <p:sp>
        <p:nvSpPr>
          <p:cNvPr id="21933" name="Line 430"/>
          <p:cNvSpPr>
            <a:spLocks noChangeShapeType="1"/>
          </p:cNvSpPr>
          <p:nvPr/>
        </p:nvSpPr>
        <p:spPr bwMode="auto">
          <a:xfrm>
            <a:off x="8056564" y="5824539"/>
            <a:ext cx="828675" cy="1587"/>
          </a:xfrm>
          <a:prstGeom prst="line">
            <a:avLst/>
          </a:prstGeom>
          <a:noFill/>
          <a:ln w="0">
            <a:solidFill>
              <a:srgbClr val="000000"/>
            </a:solidFill>
            <a:round/>
            <a:headEnd/>
            <a:tailEnd/>
          </a:ln>
        </p:spPr>
        <p:txBody>
          <a:bodyPr/>
          <a:lstStyle/>
          <a:p>
            <a:endParaRPr lang="en-US"/>
          </a:p>
        </p:txBody>
      </p:sp>
      <p:sp>
        <p:nvSpPr>
          <p:cNvPr id="21934" name="Rectangle 431"/>
          <p:cNvSpPr>
            <a:spLocks noChangeArrowheads="1"/>
          </p:cNvSpPr>
          <p:nvPr/>
        </p:nvSpPr>
        <p:spPr bwMode="auto">
          <a:xfrm>
            <a:off x="8885239" y="5522914"/>
            <a:ext cx="7937" cy="301625"/>
          </a:xfrm>
          <a:prstGeom prst="rect">
            <a:avLst/>
          </a:prstGeom>
          <a:solidFill>
            <a:srgbClr val="000000"/>
          </a:solidFill>
          <a:ln w="9525">
            <a:noFill/>
            <a:miter lim="800000"/>
            <a:headEnd/>
            <a:tailEnd/>
          </a:ln>
        </p:spPr>
        <p:txBody>
          <a:bodyPr/>
          <a:lstStyle/>
          <a:p>
            <a:endParaRPr lang="en-US"/>
          </a:p>
        </p:txBody>
      </p:sp>
      <p:sp>
        <p:nvSpPr>
          <p:cNvPr id="21935" name="Line 432"/>
          <p:cNvSpPr>
            <a:spLocks noChangeShapeType="1"/>
          </p:cNvSpPr>
          <p:nvPr/>
        </p:nvSpPr>
        <p:spPr bwMode="auto">
          <a:xfrm>
            <a:off x="8885239" y="5522914"/>
            <a:ext cx="1587" cy="301625"/>
          </a:xfrm>
          <a:prstGeom prst="line">
            <a:avLst/>
          </a:prstGeom>
          <a:noFill/>
          <a:ln w="0">
            <a:solidFill>
              <a:srgbClr val="000000"/>
            </a:solidFill>
            <a:round/>
            <a:headEnd/>
            <a:tailEnd/>
          </a:ln>
        </p:spPr>
        <p:txBody>
          <a:bodyPr/>
          <a:lstStyle/>
          <a:p>
            <a:endParaRPr lang="en-US"/>
          </a:p>
        </p:txBody>
      </p:sp>
      <p:sp>
        <p:nvSpPr>
          <p:cNvPr id="21936" name="Rectangle 433"/>
          <p:cNvSpPr>
            <a:spLocks noChangeArrowheads="1"/>
          </p:cNvSpPr>
          <p:nvPr/>
        </p:nvSpPr>
        <p:spPr bwMode="auto">
          <a:xfrm>
            <a:off x="8885239" y="5824539"/>
            <a:ext cx="15875" cy="15875"/>
          </a:xfrm>
          <a:prstGeom prst="rect">
            <a:avLst/>
          </a:prstGeom>
          <a:solidFill>
            <a:srgbClr val="000000"/>
          </a:solidFill>
          <a:ln w="9525">
            <a:noFill/>
            <a:miter lim="800000"/>
            <a:headEnd/>
            <a:tailEnd/>
          </a:ln>
        </p:spPr>
        <p:txBody>
          <a:bodyPr/>
          <a:lstStyle/>
          <a:p>
            <a:endParaRPr lang="en-US"/>
          </a:p>
        </p:txBody>
      </p:sp>
      <p:sp>
        <p:nvSpPr>
          <p:cNvPr id="21937" name="Line 434"/>
          <p:cNvSpPr>
            <a:spLocks noChangeShapeType="1"/>
          </p:cNvSpPr>
          <p:nvPr/>
        </p:nvSpPr>
        <p:spPr bwMode="auto">
          <a:xfrm>
            <a:off x="8885239" y="5824539"/>
            <a:ext cx="15875" cy="1587"/>
          </a:xfrm>
          <a:prstGeom prst="line">
            <a:avLst/>
          </a:prstGeom>
          <a:noFill/>
          <a:ln w="0">
            <a:solidFill>
              <a:srgbClr val="000000"/>
            </a:solidFill>
            <a:round/>
            <a:headEnd/>
            <a:tailEnd/>
          </a:ln>
        </p:spPr>
        <p:txBody>
          <a:bodyPr/>
          <a:lstStyle/>
          <a:p>
            <a:endParaRPr lang="en-US"/>
          </a:p>
        </p:txBody>
      </p:sp>
      <p:sp>
        <p:nvSpPr>
          <p:cNvPr id="21938" name="Line 435"/>
          <p:cNvSpPr>
            <a:spLocks noChangeShapeType="1"/>
          </p:cNvSpPr>
          <p:nvPr/>
        </p:nvSpPr>
        <p:spPr bwMode="auto">
          <a:xfrm>
            <a:off x="8885239" y="5824539"/>
            <a:ext cx="1587" cy="15875"/>
          </a:xfrm>
          <a:prstGeom prst="line">
            <a:avLst/>
          </a:prstGeom>
          <a:noFill/>
          <a:ln w="0">
            <a:solidFill>
              <a:srgbClr val="000000"/>
            </a:solidFill>
            <a:round/>
            <a:headEnd/>
            <a:tailEnd/>
          </a:ln>
        </p:spPr>
        <p:txBody>
          <a:bodyPr/>
          <a:lstStyle/>
          <a:p>
            <a:endParaRPr lang="en-US"/>
          </a:p>
        </p:txBody>
      </p:sp>
      <p:sp>
        <p:nvSpPr>
          <p:cNvPr id="21939" name="Rectangle 436"/>
          <p:cNvSpPr>
            <a:spLocks noChangeArrowheads="1"/>
          </p:cNvSpPr>
          <p:nvPr/>
        </p:nvSpPr>
        <p:spPr bwMode="auto">
          <a:xfrm>
            <a:off x="8901113" y="5824539"/>
            <a:ext cx="825500" cy="15875"/>
          </a:xfrm>
          <a:prstGeom prst="rect">
            <a:avLst/>
          </a:prstGeom>
          <a:solidFill>
            <a:srgbClr val="000000"/>
          </a:solidFill>
          <a:ln w="9525">
            <a:noFill/>
            <a:miter lim="800000"/>
            <a:headEnd/>
            <a:tailEnd/>
          </a:ln>
        </p:spPr>
        <p:txBody>
          <a:bodyPr/>
          <a:lstStyle/>
          <a:p>
            <a:endParaRPr lang="en-US"/>
          </a:p>
        </p:txBody>
      </p:sp>
      <p:sp>
        <p:nvSpPr>
          <p:cNvPr id="21940" name="Line 437"/>
          <p:cNvSpPr>
            <a:spLocks noChangeShapeType="1"/>
          </p:cNvSpPr>
          <p:nvPr/>
        </p:nvSpPr>
        <p:spPr bwMode="auto">
          <a:xfrm>
            <a:off x="8901113" y="5824539"/>
            <a:ext cx="825500" cy="1587"/>
          </a:xfrm>
          <a:prstGeom prst="line">
            <a:avLst/>
          </a:prstGeom>
          <a:noFill/>
          <a:ln w="0">
            <a:solidFill>
              <a:srgbClr val="000000"/>
            </a:solidFill>
            <a:round/>
            <a:headEnd/>
            <a:tailEnd/>
          </a:ln>
        </p:spPr>
        <p:txBody>
          <a:bodyPr/>
          <a:lstStyle/>
          <a:p>
            <a:endParaRPr lang="en-US"/>
          </a:p>
        </p:txBody>
      </p:sp>
      <p:sp>
        <p:nvSpPr>
          <p:cNvPr id="21941" name="Rectangle 438"/>
          <p:cNvSpPr>
            <a:spLocks noChangeArrowheads="1"/>
          </p:cNvSpPr>
          <p:nvPr/>
        </p:nvSpPr>
        <p:spPr bwMode="auto">
          <a:xfrm>
            <a:off x="9726613" y="5522914"/>
            <a:ext cx="17462" cy="301625"/>
          </a:xfrm>
          <a:prstGeom prst="rect">
            <a:avLst/>
          </a:prstGeom>
          <a:solidFill>
            <a:srgbClr val="000000"/>
          </a:solidFill>
          <a:ln w="9525">
            <a:noFill/>
            <a:miter lim="800000"/>
            <a:headEnd/>
            <a:tailEnd/>
          </a:ln>
        </p:spPr>
        <p:txBody>
          <a:bodyPr/>
          <a:lstStyle/>
          <a:p>
            <a:endParaRPr lang="en-US"/>
          </a:p>
        </p:txBody>
      </p:sp>
      <p:sp>
        <p:nvSpPr>
          <p:cNvPr id="21942" name="Line 439"/>
          <p:cNvSpPr>
            <a:spLocks noChangeShapeType="1"/>
          </p:cNvSpPr>
          <p:nvPr/>
        </p:nvSpPr>
        <p:spPr bwMode="auto">
          <a:xfrm>
            <a:off x="9726614" y="5522914"/>
            <a:ext cx="1587" cy="301625"/>
          </a:xfrm>
          <a:prstGeom prst="line">
            <a:avLst/>
          </a:prstGeom>
          <a:noFill/>
          <a:ln w="0">
            <a:solidFill>
              <a:srgbClr val="000000"/>
            </a:solidFill>
            <a:round/>
            <a:headEnd/>
            <a:tailEnd/>
          </a:ln>
        </p:spPr>
        <p:txBody>
          <a:bodyPr/>
          <a:lstStyle/>
          <a:p>
            <a:endParaRPr lang="en-US"/>
          </a:p>
        </p:txBody>
      </p:sp>
      <p:sp>
        <p:nvSpPr>
          <p:cNvPr id="21943" name="Rectangle 440"/>
          <p:cNvSpPr>
            <a:spLocks noChangeArrowheads="1"/>
          </p:cNvSpPr>
          <p:nvPr/>
        </p:nvSpPr>
        <p:spPr bwMode="auto">
          <a:xfrm>
            <a:off x="9726613" y="5824539"/>
            <a:ext cx="17462" cy="15875"/>
          </a:xfrm>
          <a:prstGeom prst="rect">
            <a:avLst/>
          </a:prstGeom>
          <a:solidFill>
            <a:srgbClr val="000000"/>
          </a:solidFill>
          <a:ln w="9525">
            <a:noFill/>
            <a:miter lim="800000"/>
            <a:headEnd/>
            <a:tailEnd/>
          </a:ln>
        </p:spPr>
        <p:txBody>
          <a:bodyPr/>
          <a:lstStyle/>
          <a:p>
            <a:endParaRPr lang="en-US"/>
          </a:p>
        </p:txBody>
      </p:sp>
      <p:sp>
        <p:nvSpPr>
          <p:cNvPr id="21944" name="Line 441"/>
          <p:cNvSpPr>
            <a:spLocks noChangeShapeType="1"/>
          </p:cNvSpPr>
          <p:nvPr/>
        </p:nvSpPr>
        <p:spPr bwMode="auto">
          <a:xfrm>
            <a:off x="9726613" y="5824539"/>
            <a:ext cx="17462" cy="1587"/>
          </a:xfrm>
          <a:prstGeom prst="line">
            <a:avLst/>
          </a:prstGeom>
          <a:noFill/>
          <a:ln w="0">
            <a:solidFill>
              <a:srgbClr val="000000"/>
            </a:solidFill>
            <a:round/>
            <a:headEnd/>
            <a:tailEnd/>
          </a:ln>
        </p:spPr>
        <p:txBody>
          <a:bodyPr/>
          <a:lstStyle/>
          <a:p>
            <a:endParaRPr lang="en-US"/>
          </a:p>
        </p:txBody>
      </p:sp>
      <p:sp>
        <p:nvSpPr>
          <p:cNvPr id="21945" name="Line 442"/>
          <p:cNvSpPr>
            <a:spLocks noChangeShapeType="1"/>
          </p:cNvSpPr>
          <p:nvPr/>
        </p:nvSpPr>
        <p:spPr bwMode="auto">
          <a:xfrm>
            <a:off x="9726614" y="5824539"/>
            <a:ext cx="1587" cy="15875"/>
          </a:xfrm>
          <a:prstGeom prst="line">
            <a:avLst/>
          </a:prstGeom>
          <a:noFill/>
          <a:ln w="0">
            <a:solidFill>
              <a:srgbClr val="000000"/>
            </a:solidFill>
            <a:round/>
            <a:headEnd/>
            <a:tailEnd/>
          </a:ln>
        </p:spPr>
        <p:txBody>
          <a:bodyPr/>
          <a:lstStyle/>
          <a:p>
            <a:endParaRPr lang="en-US"/>
          </a:p>
        </p:txBody>
      </p:sp>
      <p:sp>
        <p:nvSpPr>
          <p:cNvPr id="21946" name="Rectangle 443"/>
          <p:cNvSpPr>
            <a:spLocks noChangeArrowheads="1"/>
          </p:cNvSpPr>
          <p:nvPr/>
        </p:nvSpPr>
        <p:spPr bwMode="auto">
          <a:xfrm>
            <a:off x="9726613" y="5824539"/>
            <a:ext cx="17462" cy="15875"/>
          </a:xfrm>
          <a:prstGeom prst="rect">
            <a:avLst/>
          </a:prstGeom>
          <a:solidFill>
            <a:srgbClr val="000000"/>
          </a:solidFill>
          <a:ln w="9525">
            <a:noFill/>
            <a:miter lim="800000"/>
            <a:headEnd/>
            <a:tailEnd/>
          </a:ln>
        </p:spPr>
        <p:txBody>
          <a:bodyPr/>
          <a:lstStyle/>
          <a:p>
            <a:endParaRPr lang="en-US"/>
          </a:p>
        </p:txBody>
      </p:sp>
      <p:sp>
        <p:nvSpPr>
          <p:cNvPr id="21947" name="Line 444"/>
          <p:cNvSpPr>
            <a:spLocks noChangeShapeType="1"/>
          </p:cNvSpPr>
          <p:nvPr/>
        </p:nvSpPr>
        <p:spPr bwMode="auto">
          <a:xfrm>
            <a:off x="9726613" y="5824539"/>
            <a:ext cx="17462" cy="1587"/>
          </a:xfrm>
          <a:prstGeom prst="line">
            <a:avLst/>
          </a:prstGeom>
          <a:noFill/>
          <a:ln w="0">
            <a:solidFill>
              <a:srgbClr val="000000"/>
            </a:solidFill>
            <a:round/>
            <a:headEnd/>
            <a:tailEnd/>
          </a:ln>
        </p:spPr>
        <p:txBody>
          <a:bodyPr/>
          <a:lstStyle/>
          <a:p>
            <a:endParaRPr lang="en-US"/>
          </a:p>
        </p:txBody>
      </p:sp>
      <p:sp>
        <p:nvSpPr>
          <p:cNvPr id="21948" name="Line 445"/>
          <p:cNvSpPr>
            <a:spLocks noChangeShapeType="1"/>
          </p:cNvSpPr>
          <p:nvPr/>
        </p:nvSpPr>
        <p:spPr bwMode="auto">
          <a:xfrm>
            <a:off x="9726614" y="5824539"/>
            <a:ext cx="1587" cy="15875"/>
          </a:xfrm>
          <a:prstGeom prst="line">
            <a:avLst/>
          </a:prstGeom>
          <a:noFill/>
          <a:ln w="0">
            <a:solidFill>
              <a:srgbClr val="000000"/>
            </a:solidFill>
            <a:round/>
            <a:headEnd/>
            <a:tailEnd/>
          </a:ln>
        </p:spPr>
        <p:txBody>
          <a:bodyPr/>
          <a:lstStyle/>
          <a:p>
            <a:endParaRPr lang="en-US"/>
          </a:p>
        </p:txBody>
      </p:sp>
      <p:sp>
        <p:nvSpPr>
          <p:cNvPr id="21949" name="Rectangle 446"/>
          <p:cNvSpPr>
            <a:spLocks noChangeArrowheads="1"/>
          </p:cNvSpPr>
          <p:nvPr/>
        </p:nvSpPr>
        <p:spPr bwMode="auto">
          <a:xfrm>
            <a:off x="4724400" y="5846764"/>
            <a:ext cx="25648" cy="138499"/>
          </a:xfrm>
          <a:prstGeom prst="rect">
            <a:avLst/>
          </a:prstGeom>
          <a:noFill/>
          <a:ln w="9525">
            <a:noFill/>
            <a:miter lim="800000"/>
            <a:headEnd/>
            <a:tailEnd/>
          </a:ln>
        </p:spPr>
        <p:txBody>
          <a:bodyPr wrap="none" lIns="0" tIns="0" rIns="0" bIns="0">
            <a:spAutoFit/>
          </a:bodyPr>
          <a:lstStyle/>
          <a:p>
            <a:r>
              <a:rPr lang="en-US" sz="900" b="1">
                <a:solidFill>
                  <a:srgbClr val="000000"/>
                </a:solidFill>
              </a:rPr>
              <a:t> </a:t>
            </a:r>
            <a:endParaRPr lang="en-US" sz="800" b="1" i="1" baseline="-25000"/>
          </a:p>
        </p:txBody>
      </p:sp>
      <p:sp>
        <p:nvSpPr>
          <p:cNvPr id="21950" name="Line 447"/>
          <p:cNvSpPr>
            <a:spLocks noChangeShapeType="1"/>
          </p:cNvSpPr>
          <p:nvPr/>
        </p:nvSpPr>
        <p:spPr bwMode="auto">
          <a:xfrm>
            <a:off x="5497513" y="3135314"/>
            <a:ext cx="0" cy="2706687"/>
          </a:xfrm>
          <a:prstGeom prst="line">
            <a:avLst/>
          </a:prstGeom>
          <a:noFill/>
          <a:ln w="9525">
            <a:solidFill>
              <a:schemeClr val="tx1"/>
            </a:solidFill>
            <a:round/>
            <a:headEnd/>
            <a:tailEnd/>
          </a:ln>
        </p:spPr>
        <p:txBody>
          <a:bodyPr/>
          <a:lstStyle/>
          <a:p>
            <a:endParaRPr lang="en-US"/>
          </a:p>
        </p:txBody>
      </p:sp>
      <p:sp>
        <p:nvSpPr>
          <p:cNvPr id="21951" name="Line 448"/>
          <p:cNvSpPr>
            <a:spLocks noChangeShapeType="1"/>
          </p:cNvSpPr>
          <p:nvPr/>
        </p:nvSpPr>
        <p:spPr bwMode="auto">
          <a:xfrm>
            <a:off x="8040688" y="3167064"/>
            <a:ext cx="0" cy="2706687"/>
          </a:xfrm>
          <a:prstGeom prst="line">
            <a:avLst/>
          </a:prstGeom>
          <a:noFill/>
          <a:ln w="9525">
            <a:solidFill>
              <a:schemeClr val="tx1"/>
            </a:solidFill>
            <a:round/>
            <a:headEnd/>
            <a:tailEnd/>
          </a:ln>
        </p:spPr>
        <p:txBody>
          <a:bodyPr/>
          <a:lstStyle/>
          <a:p>
            <a:endParaRPr lang="en-US"/>
          </a:p>
        </p:txBody>
      </p:sp>
      <p:sp>
        <p:nvSpPr>
          <p:cNvPr id="21952" name="Line 449"/>
          <p:cNvSpPr>
            <a:spLocks noChangeShapeType="1"/>
          </p:cNvSpPr>
          <p:nvPr/>
        </p:nvSpPr>
        <p:spPr bwMode="auto">
          <a:xfrm>
            <a:off x="6188075" y="3703639"/>
            <a:ext cx="300038" cy="231775"/>
          </a:xfrm>
          <a:prstGeom prst="line">
            <a:avLst/>
          </a:prstGeom>
          <a:noFill/>
          <a:ln w="9525">
            <a:solidFill>
              <a:schemeClr val="tx1"/>
            </a:solidFill>
            <a:round/>
            <a:headEnd/>
            <a:tailEnd type="triangle" w="med" len="med"/>
          </a:ln>
        </p:spPr>
        <p:txBody>
          <a:bodyPr/>
          <a:lstStyle/>
          <a:p>
            <a:endParaRPr lang="en-US"/>
          </a:p>
        </p:txBody>
      </p:sp>
      <p:sp>
        <p:nvSpPr>
          <p:cNvPr id="21953" name="Line 450"/>
          <p:cNvSpPr>
            <a:spLocks noChangeShapeType="1"/>
          </p:cNvSpPr>
          <p:nvPr/>
        </p:nvSpPr>
        <p:spPr bwMode="auto">
          <a:xfrm>
            <a:off x="7089775" y="4108451"/>
            <a:ext cx="266700" cy="161925"/>
          </a:xfrm>
          <a:prstGeom prst="line">
            <a:avLst/>
          </a:prstGeom>
          <a:noFill/>
          <a:ln w="9525">
            <a:solidFill>
              <a:schemeClr val="tx1"/>
            </a:solidFill>
            <a:round/>
            <a:headEnd/>
            <a:tailEnd type="triangle" w="med" len="med"/>
          </a:ln>
        </p:spPr>
        <p:txBody>
          <a:bodyPr/>
          <a:lstStyle/>
          <a:p>
            <a:endParaRPr lang="en-US"/>
          </a:p>
        </p:txBody>
      </p:sp>
      <p:sp>
        <p:nvSpPr>
          <p:cNvPr id="21954" name="Line 451"/>
          <p:cNvSpPr>
            <a:spLocks noChangeShapeType="1"/>
          </p:cNvSpPr>
          <p:nvPr/>
        </p:nvSpPr>
        <p:spPr bwMode="auto">
          <a:xfrm>
            <a:off x="6213475" y="4065589"/>
            <a:ext cx="300038" cy="231775"/>
          </a:xfrm>
          <a:prstGeom prst="line">
            <a:avLst/>
          </a:prstGeom>
          <a:noFill/>
          <a:ln w="9525">
            <a:solidFill>
              <a:schemeClr val="tx1"/>
            </a:solidFill>
            <a:round/>
            <a:headEnd/>
            <a:tailEnd type="triangle" w="med" len="med"/>
          </a:ln>
        </p:spPr>
        <p:txBody>
          <a:bodyPr/>
          <a:lstStyle/>
          <a:p>
            <a:endParaRPr lang="en-US"/>
          </a:p>
        </p:txBody>
      </p:sp>
      <p:sp>
        <p:nvSpPr>
          <p:cNvPr id="21955" name="Line 452"/>
          <p:cNvSpPr>
            <a:spLocks noChangeShapeType="1"/>
          </p:cNvSpPr>
          <p:nvPr/>
        </p:nvSpPr>
        <p:spPr bwMode="auto">
          <a:xfrm>
            <a:off x="7048500" y="4379914"/>
            <a:ext cx="300038" cy="231775"/>
          </a:xfrm>
          <a:prstGeom prst="line">
            <a:avLst/>
          </a:prstGeom>
          <a:noFill/>
          <a:ln w="9525">
            <a:solidFill>
              <a:schemeClr val="tx1"/>
            </a:solidFill>
            <a:round/>
            <a:headEnd/>
            <a:tailEnd type="triangle" w="med" len="med"/>
          </a:ln>
        </p:spPr>
        <p:txBody>
          <a:bodyPr/>
          <a:lstStyle/>
          <a:p>
            <a:endParaRPr lang="en-US"/>
          </a:p>
        </p:txBody>
      </p:sp>
      <p:sp>
        <p:nvSpPr>
          <p:cNvPr id="21956" name="Line 453"/>
          <p:cNvSpPr>
            <a:spLocks noChangeShapeType="1"/>
          </p:cNvSpPr>
          <p:nvPr/>
        </p:nvSpPr>
        <p:spPr bwMode="auto">
          <a:xfrm>
            <a:off x="7904164" y="4379914"/>
            <a:ext cx="300037" cy="231775"/>
          </a:xfrm>
          <a:prstGeom prst="line">
            <a:avLst/>
          </a:prstGeom>
          <a:noFill/>
          <a:ln w="9525">
            <a:solidFill>
              <a:schemeClr val="tx1"/>
            </a:solidFill>
            <a:round/>
            <a:headEnd/>
            <a:tailEnd type="triangle" w="med" len="med"/>
          </a:ln>
        </p:spPr>
        <p:txBody>
          <a:bodyPr/>
          <a:lstStyle/>
          <a:p>
            <a:endParaRPr lang="en-US"/>
          </a:p>
        </p:txBody>
      </p:sp>
      <p:sp>
        <p:nvSpPr>
          <p:cNvPr id="21957" name="Line 454"/>
          <p:cNvSpPr>
            <a:spLocks noChangeShapeType="1"/>
          </p:cNvSpPr>
          <p:nvPr/>
        </p:nvSpPr>
        <p:spPr bwMode="auto">
          <a:xfrm>
            <a:off x="7083425" y="4760914"/>
            <a:ext cx="300038" cy="231775"/>
          </a:xfrm>
          <a:prstGeom prst="line">
            <a:avLst/>
          </a:prstGeom>
          <a:noFill/>
          <a:ln w="9525">
            <a:solidFill>
              <a:schemeClr val="tx1"/>
            </a:solidFill>
            <a:round/>
            <a:headEnd/>
            <a:tailEnd type="triangle" w="med" len="med"/>
          </a:ln>
        </p:spPr>
        <p:txBody>
          <a:bodyPr/>
          <a:lstStyle/>
          <a:p>
            <a:endParaRPr lang="en-US"/>
          </a:p>
        </p:txBody>
      </p:sp>
      <p:sp>
        <p:nvSpPr>
          <p:cNvPr id="21958" name="Line 455"/>
          <p:cNvSpPr>
            <a:spLocks noChangeShapeType="1"/>
          </p:cNvSpPr>
          <p:nvPr/>
        </p:nvSpPr>
        <p:spPr bwMode="auto">
          <a:xfrm>
            <a:off x="7894639" y="4716464"/>
            <a:ext cx="300037" cy="231775"/>
          </a:xfrm>
          <a:prstGeom prst="line">
            <a:avLst/>
          </a:prstGeom>
          <a:noFill/>
          <a:ln w="9525">
            <a:solidFill>
              <a:schemeClr val="tx1"/>
            </a:solidFill>
            <a:round/>
            <a:headEnd/>
            <a:tailEnd type="triangle" w="med" len="med"/>
          </a:ln>
        </p:spPr>
        <p:txBody>
          <a:bodyPr/>
          <a:lstStyle/>
          <a:p>
            <a:endParaRPr lang="en-US"/>
          </a:p>
        </p:txBody>
      </p:sp>
      <p:sp>
        <p:nvSpPr>
          <p:cNvPr id="21959" name="Line 456"/>
          <p:cNvSpPr>
            <a:spLocks noChangeShapeType="1"/>
          </p:cNvSpPr>
          <p:nvPr/>
        </p:nvSpPr>
        <p:spPr bwMode="auto">
          <a:xfrm>
            <a:off x="8763000" y="4727576"/>
            <a:ext cx="300038" cy="231775"/>
          </a:xfrm>
          <a:prstGeom prst="line">
            <a:avLst/>
          </a:prstGeom>
          <a:noFill/>
          <a:ln w="9525">
            <a:solidFill>
              <a:schemeClr val="tx1"/>
            </a:solidFill>
            <a:round/>
            <a:headEnd/>
            <a:tailEnd type="triangle" w="med" len="med"/>
          </a:ln>
        </p:spPr>
        <p:txBody>
          <a:bodyPr/>
          <a:lstStyle/>
          <a:p>
            <a:endParaRPr lang="en-US"/>
          </a:p>
        </p:txBody>
      </p:sp>
      <p:sp>
        <p:nvSpPr>
          <p:cNvPr id="21960" name="Line 457"/>
          <p:cNvSpPr>
            <a:spLocks noChangeShapeType="1"/>
          </p:cNvSpPr>
          <p:nvPr/>
        </p:nvSpPr>
        <p:spPr bwMode="auto">
          <a:xfrm>
            <a:off x="6226175" y="4403726"/>
            <a:ext cx="300038" cy="231775"/>
          </a:xfrm>
          <a:prstGeom prst="line">
            <a:avLst/>
          </a:prstGeom>
          <a:noFill/>
          <a:ln w="9525">
            <a:solidFill>
              <a:schemeClr val="tx1"/>
            </a:solidFill>
            <a:round/>
            <a:headEnd/>
            <a:tailEnd type="triangle" w="med" len="med"/>
          </a:ln>
        </p:spPr>
        <p:txBody>
          <a:bodyPr/>
          <a:lstStyle/>
          <a:p>
            <a:endParaRPr lang="en-US"/>
          </a:p>
        </p:txBody>
      </p:sp>
      <p:sp>
        <p:nvSpPr>
          <p:cNvPr id="21961" name="Line 458"/>
          <p:cNvSpPr>
            <a:spLocks noChangeShapeType="1"/>
          </p:cNvSpPr>
          <p:nvPr/>
        </p:nvSpPr>
        <p:spPr bwMode="auto">
          <a:xfrm>
            <a:off x="6238875" y="4738689"/>
            <a:ext cx="300038" cy="231775"/>
          </a:xfrm>
          <a:prstGeom prst="line">
            <a:avLst/>
          </a:prstGeom>
          <a:noFill/>
          <a:ln w="9525">
            <a:solidFill>
              <a:schemeClr val="tx1"/>
            </a:solidFill>
            <a:round/>
            <a:headEnd/>
            <a:tailEnd type="triangle" w="med" len="med"/>
          </a:ln>
        </p:spPr>
        <p:txBody>
          <a:bodyPr/>
          <a:lstStyle/>
          <a:p>
            <a:endParaRPr lang="en-US"/>
          </a:p>
        </p:txBody>
      </p:sp>
      <p:sp>
        <p:nvSpPr>
          <p:cNvPr id="21962" name="Rectangle 459"/>
          <p:cNvSpPr>
            <a:spLocks noChangeArrowheads="1"/>
          </p:cNvSpPr>
          <p:nvPr/>
        </p:nvSpPr>
        <p:spPr bwMode="auto">
          <a:xfrm>
            <a:off x="9253538" y="4838700"/>
            <a:ext cx="142668" cy="338554"/>
          </a:xfrm>
          <a:prstGeom prst="rect">
            <a:avLst/>
          </a:prstGeom>
          <a:noFill/>
          <a:ln w="9525">
            <a:noFill/>
            <a:miter lim="800000"/>
            <a:headEnd/>
            <a:tailEnd/>
          </a:ln>
        </p:spPr>
        <p:txBody>
          <a:bodyPr wrap="none" lIns="0" tIns="0" rIns="0" bIns="0">
            <a:spAutoFit/>
          </a:bodyPr>
          <a:lstStyle/>
          <a:p>
            <a:r>
              <a:rPr lang="en-US" sz="2200" b="1">
                <a:solidFill>
                  <a:srgbClr val="CC0000"/>
                </a:solidFill>
              </a:rPr>
              <a:t>0</a:t>
            </a:r>
            <a:endParaRPr lang="en-US" sz="800" b="1" i="1" baseline="-25000">
              <a:solidFill>
                <a:srgbClr val="CC0000"/>
              </a:solidFill>
            </a:endParaRPr>
          </a:p>
        </p:txBody>
      </p:sp>
      <p:sp>
        <p:nvSpPr>
          <p:cNvPr id="21963" name="Rectangle 460"/>
          <p:cNvSpPr>
            <a:spLocks noChangeArrowheads="1"/>
          </p:cNvSpPr>
          <p:nvPr/>
        </p:nvSpPr>
        <p:spPr bwMode="auto">
          <a:xfrm>
            <a:off x="9251950" y="5183188"/>
            <a:ext cx="142668" cy="338554"/>
          </a:xfrm>
          <a:prstGeom prst="rect">
            <a:avLst/>
          </a:prstGeom>
          <a:noFill/>
          <a:ln w="9525">
            <a:noFill/>
            <a:miter lim="800000"/>
            <a:headEnd/>
            <a:tailEnd/>
          </a:ln>
        </p:spPr>
        <p:txBody>
          <a:bodyPr wrap="none" lIns="0" tIns="0" rIns="0" bIns="0">
            <a:spAutoFit/>
          </a:bodyPr>
          <a:lstStyle/>
          <a:p>
            <a:r>
              <a:rPr lang="en-US" sz="2200" b="1">
                <a:solidFill>
                  <a:srgbClr val="000000"/>
                </a:solidFill>
              </a:rPr>
              <a:t>1</a:t>
            </a:r>
            <a:endParaRPr lang="en-US" sz="800" b="1" i="1" baseline="-25000"/>
          </a:p>
        </p:txBody>
      </p:sp>
      <p:sp>
        <p:nvSpPr>
          <p:cNvPr id="21964" name="Rectangle 461"/>
          <p:cNvSpPr>
            <a:spLocks noChangeArrowheads="1"/>
          </p:cNvSpPr>
          <p:nvPr/>
        </p:nvSpPr>
        <p:spPr bwMode="auto">
          <a:xfrm>
            <a:off x="9251950" y="5519738"/>
            <a:ext cx="142668" cy="338554"/>
          </a:xfrm>
          <a:prstGeom prst="rect">
            <a:avLst/>
          </a:prstGeom>
          <a:noFill/>
          <a:ln w="9525">
            <a:noFill/>
            <a:miter lim="800000"/>
            <a:headEnd/>
            <a:tailEnd/>
          </a:ln>
        </p:spPr>
        <p:txBody>
          <a:bodyPr wrap="none" lIns="0" tIns="0" rIns="0" bIns="0">
            <a:spAutoFit/>
          </a:bodyPr>
          <a:lstStyle/>
          <a:p>
            <a:r>
              <a:rPr lang="en-US" sz="2200" b="1">
                <a:solidFill>
                  <a:srgbClr val="000000"/>
                </a:solidFill>
              </a:rPr>
              <a:t>1</a:t>
            </a:r>
            <a:endParaRPr lang="en-US" sz="800" b="1" i="1" baseline="-25000"/>
          </a:p>
        </p:txBody>
      </p:sp>
      <p:sp>
        <p:nvSpPr>
          <p:cNvPr id="21965" name="Rectangle 462"/>
          <p:cNvSpPr>
            <a:spLocks noChangeArrowheads="1"/>
          </p:cNvSpPr>
          <p:nvPr/>
        </p:nvSpPr>
        <p:spPr bwMode="auto">
          <a:xfrm>
            <a:off x="9251950" y="5856288"/>
            <a:ext cx="142668" cy="338554"/>
          </a:xfrm>
          <a:prstGeom prst="rect">
            <a:avLst/>
          </a:prstGeom>
          <a:noFill/>
          <a:ln w="9525">
            <a:noFill/>
            <a:miter lim="800000"/>
            <a:headEnd/>
            <a:tailEnd/>
          </a:ln>
        </p:spPr>
        <p:txBody>
          <a:bodyPr wrap="none" lIns="0" tIns="0" rIns="0" bIns="0">
            <a:spAutoFit/>
          </a:bodyPr>
          <a:lstStyle/>
          <a:p>
            <a:r>
              <a:rPr lang="en-US" sz="2200" b="1">
                <a:solidFill>
                  <a:srgbClr val="000000"/>
                </a:solidFill>
              </a:rPr>
              <a:t>0</a:t>
            </a:r>
            <a:endParaRPr lang="en-US" sz="800" b="1" i="1" baseline="-25000"/>
          </a:p>
        </p:txBody>
      </p:sp>
      <p:sp>
        <p:nvSpPr>
          <p:cNvPr id="21966" name="Text Box 463"/>
          <p:cNvSpPr txBox="1">
            <a:spLocks noChangeArrowheads="1"/>
          </p:cNvSpPr>
          <p:nvPr/>
        </p:nvSpPr>
        <p:spPr bwMode="auto">
          <a:xfrm>
            <a:off x="9672639" y="4824413"/>
            <a:ext cx="1112837" cy="1384300"/>
          </a:xfrm>
          <a:prstGeom prst="rect">
            <a:avLst/>
          </a:prstGeom>
          <a:noFill/>
          <a:ln w="9525">
            <a:noFill/>
            <a:miter lim="800000"/>
            <a:headEnd/>
            <a:tailEnd/>
          </a:ln>
        </p:spPr>
        <p:txBody>
          <a:bodyPr wrap="none">
            <a:spAutoFit/>
          </a:bodyPr>
          <a:lstStyle/>
          <a:p>
            <a:r>
              <a:rPr lang="en-US" sz="1400" b="1">
                <a:latin typeface="Arial" pitchFamily="34" charset="0"/>
              </a:rPr>
              <a:t>2. Serial</a:t>
            </a:r>
            <a:r>
              <a:rPr lang="en-US" sz="1000" b="1">
                <a:latin typeface="Arial" pitchFamily="34" charset="0"/>
              </a:rPr>
              <a:t> I/P</a:t>
            </a:r>
            <a:r>
              <a:rPr lang="en-US" sz="1400" b="1">
                <a:latin typeface="Arial" pitchFamily="34" charset="0"/>
              </a:rPr>
              <a:t> </a:t>
            </a:r>
          </a:p>
          <a:p>
            <a:r>
              <a:rPr lang="en-US" sz="1400" b="1">
                <a:latin typeface="Arial" pitchFamily="34" charset="0"/>
              </a:rPr>
              <a:t>starts</a:t>
            </a:r>
          </a:p>
          <a:p>
            <a:r>
              <a:rPr lang="en-US" sz="1400" b="1">
                <a:latin typeface="Arial" pitchFamily="34" charset="0"/>
              </a:rPr>
              <a:t>appearing </a:t>
            </a:r>
          </a:p>
          <a:p>
            <a:r>
              <a:rPr lang="en-US" sz="1400" b="1">
                <a:latin typeface="Arial" pitchFamily="34" charset="0"/>
              </a:rPr>
              <a:t>Serially</a:t>
            </a:r>
          </a:p>
          <a:p>
            <a:r>
              <a:rPr lang="en-US" sz="1400" b="1">
                <a:latin typeface="Arial" pitchFamily="34" charset="0"/>
              </a:rPr>
              <a:t>at O/P</a:t>
            </a:r>
          </a:p>
          <a:p>
            <a:endParaRPr lang="en-US" sz="1400" b="1">
              <a:latin typeface="Arial" pitchFamily="34" charset="0"/>
            </a:endParaRPr>
          </a:p>
        </p:txBody>
      </p:sp>
      <p:sp>
        <p:nvSpPr>
          <p:cNvPr id="21967" name="Rectangle 467"/>
          <p:cNvSpPr>
            <a:spLocks noChangeArrowheads="1"/>
          </p:cNvSpPr>
          <p:nvPr/>
        </p:nvSpPr>
        <p:spPr bwMode="auto">
          <a:xfrm>
            <a:off x="6692900" y="4838700"/>
            <a:ext cx="142668" cy="338554"/>
          </a:xfrm>
          <a:prstGeom prst="rect">
            <a:avLst/>
          </a:prstGeom>
          <a:noFill/>
          <a:ln w="9525">
            <a:noFill/>
            <a:miter lim="800000"/>
            <a:headEnd/>
            <a:tailEnd/>
          </a:ln>
        </p:spPr>
        <p:txBody>
          <a:bodyPr wrap="none" lIns="0" tIns="0" rIns="0" bIns="0">
            <a:spAutoFit/>
          </a:bodyPr>
          <a:lstStyle/>
          <a:p>
            <a:r>
              <a:rPr lang="en-US" sz="2200" b="1">
                <a:solidFill>
                  <a:srgbClr val="000000"/>
                </a:solidFill>
              </a:rPr>
              <a:t>0</a:t>
            </a:r>
            <a:endParaRPr lang="en-US" sz="800" b="1" i="1" baseline="-25000"/>
          </a:p>
        </p:txBody>
      </p:sp>
      <p:sp>
        <p:nvSpPr>
          <p:cNvPr id="21968" name="Rectangle 468"/>
          <p:cNvSpPr>
            <a:spLocks noChangeArrowheads="1"/>
          </p:cNvSpPr>
          <p:nvPr/>
        </p:nvSpPr>
        <p:spPr bwMode="auto">
          <a:xfrm>
            <a:off x="7526338" y="4838700"/>
            <a:ext cx="142668" cy="338554"/>
          </a:xfrm>
          <a:prstGeom prst="rect">
            <a:avLst/>
          </a:prstGeom>
          <a:noFill/>
          <a:ln w="9525">
            <a:noFill/>
            <a:miter lim="800000"/>
            <a:headEnd/>
            <a:tailEnd/>
          </a:ln>
        </p:spPr>
        <p:txBody>
          <a:bodyPr wrap="none" lIns="0" tIns="0" rIns="0" bIns="0">
            <a:spAutoFit/>
          </a:bodyPr>
          <a:lstStyle/>
          <a:p>
            <a:r>
              <a:rPr lang="en-US" sz="2200" b="1">
                <a:solidFill>
                  <a:srgbClr val="000000"/>
                </a:solidFill>
              </a:rPr>
              <a:t>1</a:t>
            </a:r>
            <a:endParaRPr lang="en-US" sz="800" b="1" i="1" baseline="-25000"/>
          </a:p>
        </p:txBody>
      </p:sp>
      <p:sp>
        <p:nvSpPr>
          <p:cNvPr id="21969" name="Rectangle 469"/>
          <p:cNvSpPr>
            <a:spLocks noChangeArrowheads="1"/>
          </p:cNvSpPr>
          <p:nvPr/>
        </p:nvSpPr>
        <p:spPr bwMode="auto">
          <a:xfrm>
            <a:off x="8394700" y="4851400"/>
            <a:ext cx="142668" cy="338554"/>
          </a:xfrm>
          <a:prstGeom prst="rect">
            <a:avLst/>
          </a:prstGeom>
          <a:noFill/>
          <a:ln w="9525">
            <a:noFill/>
            <a:miter lim="800000"/>
            <a:headEnd/>
            <a:tailEnd/>
          </a:ln>
        </p:spPr>
        <p:txBody>
          <a:bodyPr wrap="none" lIns="0" tIns="0" rIns="0" bIns="0">
            <a:spAutoFit/>
          </a:bodyPr>
          <a:lstStyle/>
          <a:p>
            <a:r>
              <a:rPr lang="en-US" sz="2200" b="1">
                <a:solidFill>
                  <a:srgbClr val="000000"/>
                </a:solidFill>
              </a:rPr>
              <a:t>1</a:t>
            </a:r>
            <a:endParaRPr lang="en-US" sz="800" b="1" i="1" baseline="-25000"/>
          </a:p>
        </p:txBody>
      </p:sp>
      <p:sp>
        <p:nvSpPr>
          <p:cNvPr id="21970" name="Rectangle 470"/>
          <p:cNvSpPr>
            <a:spLocks noChangeArrowheads="1"/>
          </p:cNvSpPr>
          <p:nvPr/>
        </p:nvSpPr>
        <p:spPr bwMode="auto">
          <a:xfrm>
            <a:off x="5667375" y="3565526"/>
            <a:ext cx="452438" cy="1260475"/>
          </a:xfrm>
          <a:prstGeom prst="rect">
            <a:avLst/>
          </a:prstGeom>
          <a:solidFill>
            <a:srgbClr val="CCFFCC">
              <a:alpha val="36078"/>
            </a:srgbClr>
          </a:solidFill>
          <a:ln w="9525">
            <a:solidFill>
              <a:schemeClr val="tx1"/>
            </a:solidFill>
            <a:miter lim="800000"/>
            <a:headEnd/>
            <a:tailEnd/>
          </a:ln>
        </p:spPr>
        <p:txBody>
          <a:bodyPr wrap="none" anchor="ctr"/>
          <a:lstStyle/>
          <a:p>
            <a:endParaRPr lang="en-US"/>
          </a:p>
        </p:txBody>
      </p:sp>
      <p:sp>
        <p:nvSpPr>
          <p:cNvPr id="21971" name="Rectangle 471"/>
          <p:cNvSpPr>
            <a:spLocks noChangeArrowheads="1"/>
          </p:cNvSpPr>
          <p:nvPr/>
        </p:nvSpPr>
        <p:spPr bwMode="auto">
          <a:xfrm>
            <a:off x="9105900" y="4875214"/>
            <a:ext cx="381000" cy="1260475"/>
          </a:xfrm>
          <a:prstGeom prst="rect">
            <a:avLst/>
          </a:prstGeom>
          <a:solidFill>
            <a:srgbClr val="CCFFCC">
              <a:alpha val="36078"/>
            </a:srgbClr>
          </a:solidFill>
          <a:ln w="9525">
            <a:solidFill>
              <a:schemeClr val="tx1"/>
            </a:solidFill>
            <a:miter lim="800000"/>
            <a:headEnd/>
            <a:tailEnd/>
          </a:ln>
        </p:spPr>
        <p:txBody>
          <a:bodyPr wrap="none" anchor="ctr"/>
          <a:lstStyle/>
          <a:p>
            <a:endParaRPr lang="en-US"/>
          </a:p>
        </p:txBody>
      </p:sp>
      <p:sp>
        <p:nvSpPr>
          <p:cNvPr id="21972" name="Rectangle 473"/>
          <p:cNvSpPr>
            <a:spLocks noChangeArrowheads="1"/>
          </p:cNvSpPr>
          <p:nvPr/>
        </p:nvSpPr>
        <p:spPr bwMode="auto">
          <a:xfrm rot="-5400000">
            <a:off x="7764463" y="3427413"/>
            <a:ext cx="360363" cy="3182938"/>
          </a:xfrm>
          <a:prstGeom prst="rect">
            <a:avLst/>
          </a:prstGeom>
          <a:solidFill>
            <a:srgbClr val="0000FF">
              <a:alpha val="10196"/>
            </a:srgbClr>
          </a:solidFill>
          <a:ln w="9525">
            <a:solidFill>
              <a:schemeClr val="tx1"/>
            </a:solidFill>
            <a:miter lim="800000"/>
            <a:headEnd/>
            <a:tailEnd/>
          </a:ln>
        </p:spPr>
        <p:txBody>
          <a:bodyPr wrap="none" anchor="ctr"/>
          <a:lstStyle/>
          <a:p>
            <a:endParaRPr lang="en-US"/>
          </a:p>
        </p:txBody>
      </p:sp>
      <p:sp>
        <p:nvSpPr>
          <p:cNvPr id="21973" name="Rectangle 474"/>
          <p:cNvSpPr>
            <a:spLocks noChangeArrowheads="1"/>
          </p:cNvSpPr>
          <p:nvPr/>
        </p:nvSpPr>
        <p:spPr bwMode="auto">
          <a:xfrm>
            <a:off x="9753600" y="3667125"/>
            <a:ext cx="914400" cy="915988"/>
          </a:xfrm>
          <a:prstGeom prst="rect">
            <a:avLst/>
          </a:prstGeom>
          <a:noFill/>
          <a:ln w="9525">
            <a:noFill/>
            <a:miter lim="800000"/>
            <a:headEnd/>
            <a:tailEnd/>
          </a:ln>
        </p:spPr>
        <p:txBody>
          <a:bodyPr>
            <a:spAutoFit/>
          </a:bodyPr>
          <a:lstStyle/>
          <a:p>
            <a:r>
              <a:rPr lang="en-US" b="1"/>
              <a:t>After </a:t>
            </a:r>
            <a:r>
              <a:rPr lang="en-US" b="1">
                <a:solidFill>
                  <a:srgbClr val="6600CC"/>
                </a:solidFill>
              </a:rPr>
              <a:t>4</a:t>
            </a:r>
            <a:r>
              <a:rPr lang="en-US" b="1"/>
              <a:t> </a:t>
            </a:r>
          </a:p>
          <a:p>
            <a:r>
              <a:rPr lang="en-US" b="1"/>
              <a:t>Clock</a:t>
            </a:r>
          </a:p>
          <a:p>
            <a:r>
              <a:rPr lang="en-US" b="1"/>
              <a:t>Pulses:</a:t>
            </a:r>
          </a:p>
        </p:txBody>
      </p:sp>
      <p:sp>
        <p:nvSpPr>
          <p:cNvPr id="21974" name="Text Box 475"/>
          <p:cNvSpPr txBox="1">
            <a:spLocks noChangeArrowheads="1"/>
          </p:cNvSpPr>
          <p:nvPr/>
        </p:nvSpPr>
        <p:spPr bwMode="auto">
          <a:xfrm>
            <a:off x="6827838" y="5915025"/>
            <a:ext cx="1187450" cy="954088"/>
          </a:xfrm>
          <a:prstGeom prst="rect">
            <a:avLst/>
          </a:prstGeom>
          <a:noFill/>
          <a:ln w="9525">
            <a:noFill/>
            <a:miter lim="800000"/>
            <a:headEnd/>
            <a:tailEnd/>
          </a:ln>
        </p:spPr>
        <p:txBody>
          <a:bodyPr wrap="none">
            <a:spAutoFit/>
          </a:bodyPr>
          <a:lstStyle/>
          <a:p>
            <a:r>
              <a:rPr lang="en-US" sz="1400" b="1">
                <a:solidFill>
                  <a:srgbClr val="6600CC"/>
                </a:solidFill>
                <a:latin typeface="Arial" pitchFamily="34" charset="0"/>
              </a:rPr>
              <a:t>1. Serial I/P </a:t>
            </a:r>
          </a:p>
          <a:p>
            <a:r>
              <a:rPr lang="en-US" sz="1400" b="1">
                <a:solidFill>
                  <a:srgbClr val="6600CC"/>
                </a:solidFill>
                <a:latin typeface="Arial" pitchFamily="34" charset="0"/>
              </a:rPr>
              <a:t>Appears</a:t>
            </a:r>
          </a:p>
          <a:p>
            <a:r>
              <a:rPr lang="en-US" sz="1400" b="1">
                <a:solidFill>
                  <a:srgbClr val="6600CC"/>
                </a:solidFill>
                <a:latin typeface="Arial" pitchFamily="34" charset="0"/>
              </a:rPr>
              <a:t>in parallel </a:t>
            </a:r>
          </a:p>
          <a:p>
            <a:r>
              <a:rPr lang="en-US" sz="1400" b="1">
                <a:solidFill>
                  <a:srgbClr val="6600CC"/>
                </a:solidFill>
                <a:latin typeface="Arial" pitchFamily="34" charset="0"/>
              </a:rPr>
              <a:t>In register</a:t>
            </a:r>
          </a:p>
        </p:txBody>
      </p:sp>
      <p:sp>
        <p:nvSpPr>
          <p:cNvPr id="21975" name="Line 476"/>
          <p:cNvSpPr>
            <a:spLocks noChangeShapeType="1"/>
          </p:cNvSpPr>
          <p:nvPr/>
        </p:nvSpPr>
        <p:spPr bwMode="auto">
          <a:xfrm flipV="1">
            <a:off x="7334250" y="5116513"/>
            <a:ext cx="566738" cy="901700"/>
          </a:xfrm>
          <a:prstGeom prst="line">
            <a:avLst/>
          </a:prstGeom>
          <a:noFill/>
          <a:ln w="9525">
            <a:solidFill>
              <a:schemeClr val="tx1"/>
            </a:solidFill>
            <a:round/>
            <a:headEnd/>
            <a:tailEnd type="triangle" w="med" len="med"/>
          </a:ln>
        </p:spPr>
        <p:txBody>
          <a:bodyPr/>
          <a:lstStyle/>
          <a:p>
            <a:endParaRPr lang="en-US"/>
          </a:p>
        </p:txBody>
      </p:sp>
      <p:sp>
        <p:nvSpPr>
          <p:cNvPr id="21976" name="Text Box 478"/>
          <p:cNvSpPr txBox="1">
            <a:spLocks noChangeArrowheads="1"/>
          </p:cNvSpPr>
          <p:nvPr/>
        </p:nvSpPr>
        <p:spPr bwMode="auto">
          <a:xfrm>
            <a:off x="728870" y="6281580"/>
            <a:ext cx="5848143" cy="708025"/>
          </a:xfrm>
          <a:prstGeom prst="rect">
            <a:avLst/>
          </a:prstGeom>
          <a:solidFill>
            <a:srgbClr val="CCFFCC"/>
          </a:solidFill>
          <a:ln w="9525">
            <a:noFill/>
            <a:miter lim="800000"/>
            <a:headEnd/>
            <a:tailEnd/>
          </a:ln>
        </p:spPr>
        <p:txBody>
          <a:bodyPr wrap="square">
            <a:spAutoFit/>
          </a:bodyPr>
          <a:lstStyle/>
          <a:p>
            <a:r>
              <a:rPr lang="en-US" sz="2000" dirty="0">
                <a:solidFill>
                  <a:srgbClr val="CC0000"/>
                </a:solidFill>
                <a:latin typeface="Arial" pitchFamily="34" charset="0"/>
              </a:rPr>
              <a:t>Problem: Serial loading takes </a:t>
            </a:r>
            <a:r>
              <a:rPr lang="en-US" sz="2000" i="1" dirty="0">
                <a:solidFill>
                  <a:srgbClr val="CC0000"/>
                </a:solidFill>
                <a:latin typeface="Arial" pitchFamily="34" charset="0"/>
              </a:rPr>
              <a:t>n</a:t>
            </a:r>
            <a:r>
              <a:rPr lang="en-US" sz="2000" dirty="0">
                <a:solidFill>
                  <a:srgbClr val="CC0000"/>
                </a:solidFill>
                <a:latin typeface="Arial" pitchFamily="34" charset="0"/>
              </a:rPr>
              <a:t> clock cycles-</a:t>
            </a:r>
          </a:p>
          <a:p>
            <a:r>
              <a:rPr lang="en-US" sz="2000" dirty="0">
                <a:solidFill>
                  <a:srgbClr val="CC0000"/>
                </a:solidFill>
                <a:latin typeface="Arial" pitchFamily="34" charset="0"/>
              </a:rPr>
              <a:t>Possible Improvements: Load in parallel?</a:t>
            </a:r>
          </a:p>
        </p:txBody>
      </p:sp>
      <p:sp>
        <p:nvSpPr>
          <p:cNvPr id="21977" name="Rectangle 474"/>
          <p:cNvSpPr>
            <a:spLocks noChangeArrowheads="1"/>
          </p:cNvSpPr>
          <p:nvPr/>
        </p:nvSpPr>
        <p:spPr bwMode="auto">
          <a:xfrm>
            <a:off x="1790700" y="2303668"/>
            <a:ext cx="2260600" cy="1193800"/>
          </a:xfrm>
          <a:prstGeom prst="rect">
            <a:avLst/>
          </a:prstGeom>
          <a:solidFill>
            <a:schemeClr val="accent1">
              <a:alpha val="20000"/>
            </a:schemeClr>
          </a:solidFill>
          <a:ln w="9525" algn="ctr">
            <a:solidFill>
              <a:schemeClr val="tx1"/>
            </a:solidFill>
            <a:round/>
            <a:headEnd/>
            <a:tailEnd/>
          </a:ln>
        </p:spPr>
        <p:txBody>
          <a:bodyPr/>
          <a:lstStyle/>
          <a:p>
            <a:endParaRPr lang="en-US"/>
          </a:p>
        </p:txBody>
      </p:sp>
      <p:cxnSp>
        <p:nvCxnSpPr>
          <p:cNvPr id="21978" name="Straight Arrow Connector 476"/>
          <p:cNvCxnSpPr>
            <a:cxnSpLocks noChangeShapeType="1"/>
            <a:stCxn id="21977" idx="3"/>
          </p:cNvCxnSpPr>
          <p:nvPr/>
        </p:nvCxnSpPr>
        <p:spPr bwMode="auto">
          <a:xfrm>
            <a:off x="4051300" y="2781300"/>
            <a:ext cx="1003300" cy="889000"/>
          </a:xfrm>
          <a:prstGeom prst="straightConnector1">
            <a:avLst/>
          </a:prstGeom>
          <a:noFill/>
          <a:ln w="9525" algn="ctr">
            <a:solidFill>
              <a:schemeClr val="tx1"/>
            </a:solidFill>
            <a:round/>
            <a:headEnd/>
            <a:tailEnd type="arrow" w="med" len="med"/>
          </a:ln>
        </p:spPr>
      </p:cxnSp>
      <p:cxnSp>
        <p:nvCxnSpPr>
          <p:cNvPr id="21979" name="Straight Connector 478"/>
          <p:cNvCxnSpPr>
            <a:cxnSpLocks noChangeShapeType="1"/>
            <a:stCxn id="21796" idx="0"/>
            <a:endCxn id="21765" idx="1"/>
          </p:cNvCxnSpPr>
          <p:nvPr/>
        </p:nvCxnSpPr>
        <p:spPr bwMode="auto">
          <a:xfrm rot="5400000" flipH="1" flipV="1">
            <a:off x="7189788" y="1974851"/>
            <a:ext cx="7938" cy="5068887"/>
          </a:xfrm>
          <a:prstGeom prst="line">
            <a:avLst/>
          </a:prstGeom>
          <a:noFill/>
          <a:ln w="9525" algn="ctr">
            <a:solidFill>
              <a:schemeClr val="tx1"/>
            </a:solidFill>
            <a:round/>
            <a:headEnd/>
            <a:tailEnd/>
          </a:ln>
        </p:spPr>
      </p:cxnSp>
    </p:spTree>
    <p:extLst>
      <p:ext uri="{BB962C8B-B14F-4D97-AF65-F5344CB8AC3E}">
        <p14:creationId xmlns:p14="http://schemas.microsoft.com/office/powerpoint/2010/main" val="3121311826"/>
      </p:ext>
    </p:extLst>
  </p:cSld>
  <p:clrMapOvr>
    <a:masterClrMapping/>
  </p:clrMapOvr>
  <p:transition advClick="0"/>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306388" y="196850"/>
            <a:ext cx="7772400" cy="777875"/>
          </a:xfrm>
        </p:spPr>
        <p:txBody>
          <a:bodyPr/>
          <a:lstStyle/>
          <a:p>
            <a:r>
              <a:rPr lang="en-US" sz="3600" dirty="0" smtClean="0">
                <a:solidFill>
                  <a:srgbClr val="008000"/>
                </a:solidFill>
                <a:latin typeface="Arial" pitchFamily="34" charset="0"/>
                <a:cs typeface="Arial" pitchFamily="34" charset="0"/>
              </a:rPr>
              <a:t>Shift </a:t>
            </a:r>
            <a:r>
              <a:rPr lang="en-US" sz="3600" dirty="0">
                <a:solidFill>
                  <a:srgbClr val="008000"/>
                </a:solidFill>
                <a:latin typeface="Arial" pitchFamily="34" charset="0"/>
                <a:cs typeface="Arial" pitchFamily="34" charset="0"/>
              </a:rPr>
              <a:t>Register Applications</a:t>
            </a:r>
          </a:p>
        </p:txBody>
      </p:sp>
      <p:sp>
        <p:nvSpPr>
          <p:cNvPr id="22532" name="Rectangle 3"/>
          <p:cNvSpPr>
            <a:spLocks noGrp="1" noChangeArrowheads="1"/>
          </p:cNvSpPr>
          <p:nvPr>
            <p:ph type="body" idx="1"/>
          </p:nvPr>
        </p:nvSpPr>
        <p:spPr>
          <a:xfrm>
            <a:off x="1020418" y="1255713"/>
            <a:ext cx="9144000" cy="5602287"/>
          </a:xfrm>
          <a:solidFill>
            <a:schemeClr val="bg1"/>
          </a:solidFill>
        </p:spPr>
        <p:txBody>
          <a:bodyPr/>
          <a:lstStyle/>
          <a:p>
            <a:r>
              <a:rPr lang="en-US" dirty="0">
                <a:solidFill>
                  <a:srgbClr val="6600CC"/>
                </a:solidFill>
                <a:latin typeface="Arial" pitchFamily="34" charset="0"/>
                <a:cs typeface="Arial" pitchFamily="34" charset="0"/>
              </a:rPr>
              <a:t>Delaying</a:t>
            </a:r>
            <a:r>
              <a:rPr lang="en-US" dirty="0">
                <a:latin typeface="Arial" pitchFamily="34" charset="0"/>
                <a:cs typeface="Arial" pitchFamily="34" charset="0"/>
              </a:rPr>
              <a:t>:</a:t>
            </a:r>
          </a:p>
          <a:p>
            <a:pPr>
              <a:buFont typeface="Wingdings" pitchFamily="2" charset="2"/>
              <a:buNone/>
            </a:pPr>
            <a:r>
              <a:rPr lang="en-US" dirty="0">
                <a:latin typeface="Arial" pitchFamily="34" charset="0"/>
                <a:cs typeface="Arial" pitchFamily="34" charset="0"/>
              </a:rPr>
              <a:t>	</a:t>
            </a:r>
            <a:r>
              <a:rPr lang="en-US" dirty="0">
                <a:latin typeface="Arial" pitchFamily="34" charset="0"/>
                <a:cs typeface="Arial" pitchFamily="34" charset="0"/>
                <a:sym typeface="Wingdings" pitchFamily="2" charset="2"/>
              </a:rPr>
              <a:t> input sequence appears at output after </a:t>
            </a:r>
            <a:r>
              <a:rPr lang="en-US" i="1" dirty="0">
                <a:latin typeface="Arial" pitchFamily="34" charset="0"/>
                <a:cs typeface="Arial" pitchFamily="34" charset="0"/>
                <a:sym typeface="Wingdings" pitchFamily="2" charset="2"/>
              </a:rPr>
              <a:t>n</a:t>
            </a:r>
            <a:r>
              <a:rPr lang="en-US" dirty="0">
                <a:latin typeface="Arial" pitchFamily="34" charset="0"/>
                <a:cs typeface="Arial" pitchFamily="34" charset="0"/>
                <a:sym typeface="Wingdings" pitchFamily="2" charset="2"/>
              </a:rPr>
              <a:t>-clock cycles </a:t>
            </a:r>
            <a:endParaRPr lang="en-US" dirty="0">
              <a:latin typeface="Arial" pitchFamily="34" charset="0"/>
              <a:cs typeface="Arial" pitchFamily="34" charset="0"/>
            </a:endParaRPr>
          </a:p>
          <a:p>
            <a:r>
              <a:rPr lang="en-US" dirty="0">
                <a:latin typeface="Arial" pitchFamily="34" charset="0"/>
                <a:cs typeface="Arial" pitchFamily="34" charset="0"/>
              </a:rPr>
              <a:t>Parallel to serial (and Serial to parallel) conversion</a:t>
            </a:r>
          </a:p>
          <a:p>
            <a:pPr>
              <a:buFont typeface="Wingdings" pitchFamily="2" charset="2"/>
              <a:buNone/>
            </a:pPr>
            <a:endParaRPr lang="en-US" dirty="0">
              <a:latin typeface="Arial" pitchFamily="34" charset="0"/>
              <a:cs typeface="Arial" pitchFamily="34" charset="0"/>
            </a:endParaRPr>
          </a:p>
          <a:p>
            <a:pPr>
              <a:buFont typeface="Wingdings" pitchFamily="2" charset="2"/>
              <a:buNone/>
            </a:pPr>
            <a:endParaRPr lang="en-US" dirty="0">
              <a:latin typeface="Arial" pitchFamily="34" charset="0"/>
              <a:cs typeface="Arial" pitchFamily="34" charset="0"/>
            </a:endParaRPr>
          </a:p>
          <a:p>
            <a:pPr>
              <a:buFont typeface="Wingdings" pitchFamily="2" charset="2"/>
              <a:buNone/>
            </a:pPr>
            <a:endParaRPr lang="en-US" dirty="0">
              <a:latin typeface="Arial" pitchFamily="34" charset="0"/>
              <a:cs typeface="Arial" pitchFamily="34" charset="0"/>
            </a:endParaRPr>
          </a:p>
          <a:p>
            <a:r>
              <a:rPr lang="en-US" dirty="0">
                <a:solidFill>
                  <a:srgbClr val="6600CC"/>
                </a:solidFill>
                <a:latin typeface="Arial" pitchFamily="34" charset="0"/>
                <a:cs typeface="Arial" pitchFamily="34" charset="0"/>
              </a:rPr>
              <a:t>Arithmetic:</a:t>
            </a:r>
          </a:p>
          <a:p>
            <a:pPr>
              <a:buFont typeface="Wingdings" pitchFamily="2" charset="2"/>
              <a:buNone/>
            </a:pPr>
            <a:r>
              <a:rPr lang="en-US" dirty="0">
                <a:latin typeface="Arial" pitchFamily="34" charset="0"/>
                <a:cs typeface="Arial" pitchFamily="34" charset="0"/>
              </a:rPr>
              <a:t>	</a:t>
            </a:r>
            <a:r>
              <a:rPr lang="en-US" dirty="0">
                <a:latin typeface="Arial" pitchFamily="34" charset="0"/>
                <a:cs typeface="Arial" pitchFamily="34" charset="0"/>
                <a:sym typeface="Wingdings" pitchFamily="2" charset="2"/>
              </a:rPr>
              <a:t> Shifting one bit to the right causes dividing by ?</a:t>
            </a:r>
          </a:p>
          <a:p>
            <a:pPr>
              <a:buFont typeface="Wingdings" pitchFamily="2" charset="2"/>
              <a:buNone/>
            </a:pPr>
            <a:r>
              <a:rPr lang="en-US" dirty="0">
                <a:latin typeface="Arial" pitchFamily="34" charset="0"/>
                <a:cs typeface="Arial" pitchFamily="34" charset="0"/>
                <a:sym typeface="Wingdings" pitchFamily="2" charset="2"/>
              </a:rPr>
              <a:t>	 Shifting one bit to the left (inserting 0s) causes multiplying by ?</a:t>
            </a:r>
          </a:p>
        </p:txBody>
      </p:sp>
      <p:sp>
        <p:nvSpPr>
          <p:cNvPr id="22533" name="Rectangle 475"/>
          <p:cNvSpPr>
            <a:spLocks noChangeArrowheads="1"/>
          </p:cNvSpPr>
          <p:nvPr/>
        </p:nvSpPr>
        <p:spPr bwMode="auto">
          <a:xfrm>
            <a:off x="3114675" y="3921126"/>
            <a:ext cx="1944688" cy="671513"/>
          </a:xfrm>
          <a:prstGeom prst="rect">
            <a:avLst/>
          </a:prstGeom>
          <a:solidFill>
            <a:srgbClr val="FFCC99"/>
          </a:solidFill>
          <a:ln w="9525">
            <a:solidFill>
              <a:schemeClr val="tx1"/>
            </a:solidFill>
            <a:miter lim="800000"/>
            <a:headEnd/>
            <a:tailEnd/>
          </a:ln>
        </p:spPr>
        <p:txBody>
          <a:bodyPr wrap="none" anchor="ctr"/>
          <a:lstStyle/>
          <a:p>
            <a:pPr algn="ctr"/>
            <a:r>
              <a:rPr lang="en-US" i="1" dirty="0"/>
              <a:t>n</a:t>
            </a:r>
            <a:r>
              <a:rPr lang="en-US" dirty="0">
                <a:latin typeface="Arial" pitchFamily="34" charset="0"/>
              </a:rPr>
              <a:t>–</a:t>
            </a:r>
            <a:r>
              <a:rPr lang="en-US" dirty="0"/>
              <a:t>bit </a:t>
            </a:r>
          </a:p>
          <a:p>
            <a:pPr algn="ctr"/>
            <a:r>
              <a:rPr lang="en-US" dirty="0"/>
              <a:t>Shift Register</a:t>
            </a:r>
          </a:p>
        </p:txBody>
      </p:sp>
      <p:sp>
        <p:nvSpPr>
          <p:cNvPr id="22534" name="Line 477"/>
          <p:cNvSpPr>
            <a:spLocks noChangeShapeType="1"/>
          </p:cNvSpPr>
          <p:nvPr/>
        </p:nvSpPr>
        <p:spPr bwMode="auto">
          <a:xfrm>
            <a:off x="4014789" y="3402013"/>
            <a:ext cx="1587" cy="520700"/>
          </a:xfrm>
          <a:prstGeom prst="line">
            <a:avLst/>
          </a:prstGeom>
          <a:noFill/>
          <a:ln w="76200">
            <a:solidFill>
              <a:srgbClr val="CC0000"/>
            </a:solidFill>
            <a:round/>
            <a:headEnd/>
            <a:tailEnd type="triangle" w="med" len="med"/>
          </a:ln>
        </p:spPr>
        <p:txBody>
          <a:bodyPr/>
          <a:lstStyle/>
          <a:p>
            <a:endParaRPr lang="en-US"/>
          </a:p>
        </p:txBody>
      </p:sp>
      <p:sp>
        <p:nvSpPr>
          <p:cNvPr id="22535" name="Line 478"/>
          <p:cNvSpPr>
            <a:spLocks noChangeShapeType="1"/>
          </p:cNvSpPr>
          <p:nvPr/>
        </p:nvSpPr>
        <p:spPr bwMode="auto">
          <a:xfrm>
            <a:off x="2582864" y="3790950"/>
            <a:ext cx="636587" cy="0"/>
          </a:xfrm>
          <a:prstGeom prst="line">
            <a:avLst/>
          </a:prstGeom>
          <a:noFill/>
          <a:ln w="28575">
            <a:solidFill>
              <a:schemeClr val="tx1"/>
            </a:solidFill>
            <a:round/>
            <a:headEnd type="triangle" w="med" len="med"/>
            <a:tailEnd type="triangle" w="med" len="med"/>
          </a:ln>
        </p:spPr>
        <p:txBody>
          <a:bodyPr/>
          <a:lstStyle/>
          <a:p>
            <a:endParaRPr lang="en-US"/>
          </a:p>
        </p:txBody>
      </p:sp>
      <p:sp>
        <p:nvSpPr>
          <p:cNvPr id="22536" name="Text Box 479"/>
          <p:cNvSpPr txBox="1">
            <a:spLocks noChangeArrowheads="1"/>
          </p:cNvSpPr>
          <p:nvPr/>
        </p:nvSpPr>
        <p:spPr bwMode="auto">
          <a:xfrm>
            <a:off x="2130425" y="3327401"/>
            <a:ext cx="1403350" cy="366713"/>
          </a:xfrm>
          <a:prstGeom prst="rect">
            <a:avLst/>
          </a:prstGeom>
          <a:noFill/>
          <a:ln w="9525">
            <a:noFill/>
            <a:miter lim="800000"/>
            <a:headEnd/>
            <a:tailEnd/>
          </a:ln>
        </p:spPr>
        <p:txBody>
          <a:bodyPr wrap="none">
            <a:spAutoFit/>
          </a:bodyPr>
          <a:lstStyle/>
          <a:p>
            <a:r>
              <a:rPr lang="en-US">
                <a:latin typeface="Arial" pitchFamily="34" charset="0"/>
              </a:rPr>
              <a:t>Lateral Shift</a:t>
            </a:r>
          </a:p>
        </p:txBody>
      </p:sp>
      <p:sp>
        <p:nvSpPr>
          <p:cNvPr id="22537" name="Text Box 480"/>
          <p:cNvSpPr txBox="1">
            <a:spLocks noChangeArrowheads="1"/>
          </p:cNvSpPr>
          <p:nvPr/>
        </p:nvSpPr>
        <p:spPr bwMode="auto">
          <a:xfrm>
            <a:off x="4192588" y="3444876"/>
            <a:ext cx="1517650" cy="366713"/>
          </a:xfrm>
          <a:prstGeom prst="rect">
            <a:avLst/>
          </a:prstGeom>
          <a:noFill/>
          <a:ln w="9525">
            <a:noFill/>
            <a:miter lim="800000"/>
            <a:headEnd/>
            <a:tailEnd/>
          </a:ln>
        </p:spPr>
        <p:txBody>
          <a:bodyPr wrap="none">
            <a:spAutoFit/>
          </a:bodyPr>
          <a:lstStyle/>
          <a:p>
            <a:r>
              <a:rPr lang="en-US">
                <a:solidFill>
                  <a:srgbClr val="CC0000"/>
                </a:solidFill>
                <a:latin typeface="Arial" pitchFamily="34" charset="0"/>
              </a:rPr>
              <a:t>Parallel Load</a:t>
            </a:r>
          </a:p>
        </p:txBody>
      </p:sp>
      <p:sp>
        <p:nvSpPr>
          <p:cNvPr id="22538" name="Line 482"/>
          <p:cNvSpPr>
            <a:spLocks noChangeShapeType="1"/>
          </p:cNvSpPr>
          <p:nvPr/>
        </p:nvSpPr>
        <p:spPr bwMode="auto">
          <a:xfrm flipH="1">
            <a:off x="3867151" y="3490914"/>
            <a:ext cx="288925" cy="92075"/>
          </a:xfrm>
          <a:prstGeom prst="line">
            <a:avLst/>
          </a:prstGeom>
          <a:noFill/>
          <a:ln w="9525">
            <a:solidFill>
              <a:schemeClr val="tx1"/>
            </a:solidFill>
            <a:round/>
            <a:headEnd/>
            <a:tailEnd/>
          </a:ln>
        </p:spPr>
        <p:txBody>
          <a:bodyPr/>
          <a:lstStyle/>
          <a:p>
            <a:endParaRPr lang="en-US"/>
          </a:p>
        </p:txBody>
      </p:sp>
      <p:sp>
        <p:nvSpPr>
          <p:cNvPr id="22539" name="Text Box 484"/>
          <p:cNvSpPr txBox="1">
            <a:spLocks noChangeArrowheads="1"/>
          </p:cNvSpPr>
          <p:nvPr/>
        </p:nvSpPr>
        <p:spPr bwMode="auto">
          <a:xfrm>
            <a:off x="3595821" y="3340100"/>
            <a:ext cx="303288" cy="369332"/>
          </a:xfrm>
          <a:prstGeom prst="rect">
            <a:avLst/>
          </a:prstGeom>
          <a:noFill/>
          <a:ln w="9525">
            <a:noFill/>
            <a:miter lim="800000"/>
            <a:headEnd/>
            <a:tailEnd/>
          </a:ln>
        </p:spPr>
        <p:txBody>
          <a:bodyPr wrap="none">
            <a:spAutoFit/>
          </a:bodyPr>
          <a:lstStyle/>
          <a:p>
            <a:r>
              <a:rPr lang="en-US" i="1" dirty="0"/>
              <a:t>n</a:t>
            </a:r>
          </a:p>
        </p:txBody>
      </p:sp>
      <p:sp>
        <p:nvSpPr>
          <p:cNvPr id="22540" name="Line 485"/>
          <p:cNvSpPr>
            <a:spLocks noChangeShapeType="1"/>
          </p:cNvSpPr>
          <p:nvPr/>
        </p:nvSpPr>
        <p:spPr bwMode="auto">
          <a:xfrm flipV="1">
            <a:off x="5059363" y="4241074"/>
            <a:ext cx="2813186" cy="2314"/>
          </a:xfrm>
          <a:prstGeom prst="line">
            <a:avLst/>
          </a:prstGeom>
          <a:noFill/>
          <a:ln w="9525">
            <a:solidFill>
              <a:schemeClr val="tx1"/>
            </a:solidFill>
            <a:round/>
            <a:headEnd/>
            <a:tailEnd type="triangle" w="med" len="med"/>
          </a:ln>
        </p:spPr>
        <p:txBody>
          <a:bodyPr/>
          <a:lstStyle/>
          <a:p>
            <a:endParaRPr lang="en-US"/>
          </a:p>
        </p:txBody>
      </p:sp>
      <p:sp>
        <p:nvSpPr>
          <p:cNvPr id="22541" name="Rectangle 486"/>
          <p:cNvSpPr>
            <a:spLocks noChangeArrowheads="1"/>
          </p:cNvSpPr>
          <p:nvPr/>
        </p:nvSpPr>
        <p:spPr bwMode="auto">
          <a:xfrm>
            <a:off x="7877175" y="3889376"/>
            <a:ext cx="1944688" cy="671513"/>
          </a:xfrm>
          <a:prstGeom prst="rect">
            <a:avLst/>
          </a:prstGeom>
          <a:solidFill>
            <a:srgbClr val="FFCC99"/>
          </a:solidFill>
          <a:ln w="9525">
            <a:solidFill>
              <a:schemeClr val="tx1"/>
            </a:solidFill>
            <a:miter lim="800000"/>
            <a:headEnd/>
            <a:tailEnd/>
          </a:ln>
        </p:spPr>
        <p:txBody>
          <a:bodyPr wrap="none" anchor="ctr"/>
          <a:lstStyle/>
          <a:p>
            <a:pPr algn="ctr"/>
            <a:r>
              <a:rPr lang="en-US" i="1" dirty="0"/>
              <a:t>n</a:t>
            </a:r>
            <a:r>
              <a:rPr lang="en-US" dirty="0">
                <a:latin typeface="Arial" pitchFamily="34" charset="0"/>
              </a:rPr>
              <a:t>–</a:t>
            </a:r>
            <a:r>
              <a:rPr lang="en-US" dirty="0"/>
              <a:t>bit </a:t>
            </a:r>
          </a:p>
          <a:p>
            <a:pPr algn="ctr"/>
            <a:r>
              <a:rPr lang="en-US" dirty="0"/>
              <a:t>Shift Register</a:t>
            </a:r>
          </a:p>
        </p:txBody>
      </p:sp>
      <p:sp>
        <p:nvSpPr>
          <p:cNvPr id="22542" name="Line 487"/>
          <p:cNvSpPr>
            <a:spLocks noChangeShapeType="1"/>
          </p:cNvSpPr>
          <p:nvPr/>
        </p:nvSpPr>
        <p:spPr bwMode="auto">
          <a:xfrm>
            <a:off x="8778875" y="4573588"/>
            <a:ext cx="1588" cy="520700"/>
          </a:xfrm>
          <a:prstGeom prst="line">
            <a:avLst/>
          </a:prstGeom>
          <a:noFill/>
          <a:ln w="76200">
            <a:solidFill>
              <a:srgbClr val="CC0000"/>
            </a:solidFill>
            <a:round/>
            <a:headEnd/>
            <a:tailEnd type="triangle" w="med" len="med"/>
          </a:ln>
        </p:spPr>
        <p:txBody>
          <a:bodyPr/>
          <a:lstStyle/>
          <a:p>
            <a:endParaRPr lang="en-US"/>
          </a:p>
        </p:txBody>
      </p:sp>
      <p:sp>
        <p:nvSpPr>
          <p:cNvPr id="22543" name="Text Box 488"/>
          <p:cNvSpPr txBox="1">
            <a:spLocks noChangeArrowheads="1"/>
          </p:cNvSpPr>
          <p:nvPr/>
        </p:nvSpPr>
        <p:spPr bwMode="auto">
          <a:xfrm>
            <a:off x="6899275" y="4710113"/>
            <a:ext cx="1555750" cy="366712"/>
          </a:xfrm>
          <a:prstGeom prst="rect">
            <a:avLst/>
          </a:prstGeom>
          <a:noFill/>
          <a:ln w="9525">
            <a:noFill/>
            <a:miter lim="800000"/>
            <a:headEnd/>
            <a:tailEnd/>
          </a:ln>
        </p:spPr>
        <p:txBody>
          <a:bodyPr wrap="none">
            <a:spAutoFit/>
          </a:bodyPr>
          <a:lstStyle/>
          <a:p>
            <a:r>
              <a:rPr lang="en-US">
                <a:solidFill>
                  <a:srgbClr val="CC0000"/>
                </a:solidFill>
                <a:latin typeface="Arial" pitchFamily="34" charset="0"/>
              </a:rPr>
              <a:t>Parallel Read</a:t>
            </a:r>
          </a:p>
        </p:txBody>
      </p:sp>
      <p:sp>
        <p:nvSpPr>
          <p:cNvPr id="22544" name="Text Box 489"/>
          <p:cNvSpPr txBox="1">
            <a:spLocks noChangeArrowheads="1"/>
          </p:cNvSpPr>
          <p:nvPr/>
        </p:nvSpPr>
        <p:spPr bwMode="auto">
          <a:xfrm>
            <a:off x="8920163" y="4616450"/>
            <a:ext cx="303288" cy="369332"/>
          </a:xfrm>
          <a:prstGeom prst="rect">
            <a:avLst/>
          </a:prstGeom>
          <a:noFill/>
          <a:ln w="9525">
            <a:noFill/>
            <a:miter lim="800000"/>
            <a:headEnd/>
            <a:tailEnd/>
          </a:ln>
        </p:spPr>
        <p:txBody>
          <a:bodyPr wrap="none">
            <a:spAutoFit/>
          </a:bodyPr>
          <a:lstStyle/>
          <a:p>
            <a:r>
              <a:rPr lang="en-US" i="1" dirty="0"/>
              <a:t>n</a:t>
            </a:r>
          </a:p>
        </p:txBody>
      </p:sp>
      <p:sp>
        <p:nvSpPr>
          <p:cNvPr id="22545" name="Line 490"/>
          <p:cNvSpPr>
            <a:spLocks noChangeShapeType="1"/>
          </p:cNvSpPr>
          <p:nvPr/>
        </p:nvSpPr>
        <p:spPr bwMode="auto">
          <a:xfrm flipH="1">
            <a:off x="8643939" y="4659313"/>
            <a:ext cx="242887" cy="93662"/>
          </a:xfrm>
          <a:prstGeom prst="line">
            <a:avLst/>
          </a:prstGeom>
          <a:noFill/>
          <a:ln w="9525">
            <a:solidFill>
              <a:schemeClr val="tx1"/>
            </a:solidFill>
            <a:round/>
            <a:headEnd/>
            <a:tailEnd/>
          </a:ln>
        </p:spPr>
        <p:txBody>
          <a:bodyPr/>
          <a:lstStyle/>
          <a:p>
            <a:endParaRPr lang="en-US"/>
          </a:p>
        </p:txBody>
      </p:sp>
      <p:sp>
        <p:nvSpPr>
          <p:cNvPr id="22546" name="Text Box 492"/>
          <p:cNvSpPr txBox="1">
            <a:spLocks noChangeArrowheads="1"/>
          </p:cNvSpPr>
          <p:nvPr/>
        </p:nvSpPr>
        <p:spPr bwMode="auto">
          <a:xfrm>
            <a:off x="5173664" y="4254501"/>
            <a:ext cx="1396729" cy="646331"/>
          </a:xfrm>
          <a:prstGeom prst="rect">
            <a:avLst/>
          </a:prstGeom>
          <a:noFill/>
          <a:ln w="9525">
            <a:noFill/>
            <a:miter lim="800000"/>
            <a:headEnd/>
            <a:tailEnd/>
          </a:ln>
        </p:spPr>
        <p:txBody>
          <a:bodyPr wrap="none">
            <a:spAutoFit/>
          </a:bodyPr>
          <a:lstStyle/>
          <a:p>
            <a:r>
              <a:rPr lang="en-US"/>
              <a:t>Serial Link</a:t>
            </a:r>
          </a:p>
          <a:p>
            <a:r>
              <a:rPr lang="en-US"/>
              <a:t>e.g. Ethernet</a:t>
            </a:r>
          </a:p>
        </p:txBody>
      </p:sp>
      <p:sp>
        <p:nvSpPr>
          <p:cNvPr id="22547" name="Text Box 493"/>
          <p:cNvSpPr txBox="1">
            <a:spLocks noChangeArrowheads="1"/>
          </p:cNvSpPr>
          <p:nvPr/>
        </p:nvSpPr>
        <p:spPr bwMode="auto">
          <a:xfrm>
            <a:off x="5786439" y="3825875"/>
            <a:ext cx="1939955" cy="369332"/>
          </a:xfrm>
          <a:prstGeom prst="rect">
            <a:avLst/>
          </a:prstGeom>
          <a:noFill/>
          <a:ln w="9525">
            <a:noFill/>
            <a:miter lim="800000"/>
            <a:headEnd/>
            <a:tailEnd/>
          </a:ln>
        </p:spPr>
        <p:txBody>
          <a:bodyPr wrap="none">
            <a:spAutoFit/>
          </a:bodyPr>
          <a:lstStyle/>
          <a:p>
            <a:r>
              <a:rPr lang="en-US"/>
              <a:t>101100000010110</a:t>
            </a:r>
          </a:p>
        </p:txBody>
      </p:sp>
    </p:spTree>
    <p:extLst>
      <p:ext uri="{BB962C8B-B14F-4D97-AF65-F5344CB8AC3E}">
        <p14:creationId xmlns:p14="http://schemas.microsoft.com/office/powerpoint/2010/main" val="1674902215"/>
      </p:ext>
    </p:extLst>
  </p:cSld>
  <p:clrMapOvr>
    <a:masterClrMapping/>
  </p:clrMapOvr>
  <p:transition advClick="0"/>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body" idx="1"/>
          </p:nvPr>
        </p:nvSpPr>
        <p:spPr>
          <a:xfrm>
            <a:off x="1501983" y="1037431"/>
            <a:ext cx="8980487" cy="5437187"/>
          </a:xfrm>
          <a:solidFill>
            <a:schemeClr val="bg1"/>
          </a:solidFill>
        </p:spPr>
        <p:txBody>
          <a:bodyPr/>
          <a:lstStyle/>
          <a:p>
            <a:pPr>
              <a:lnSpc>
                <a:spcPct val="90000"/>
              </a:lnSpc>
            </a:pPr>
            <a:r>
              <a:rPr lang="en-US" sz="2600" dirty="0">
                <a:latin typeface="Arial" pitchFamily="34" charset="0"/>
                <a:cs typeface="Arial" pitchFamily="34" charset="0"/>
              </a:rPr>
              <a:t>A counter is a register that has its parallel outputs </a:t>
            </a:r>
            <a:r>
              <a:rPr lang="en-US" sz="2600" dirty="0">
                <a:solidFill>
                  <a:srgbClr val="FF0000"/>
                </a:solidFill>
                <a:latin typeface="Arial" pitchFamily="34" charset="0"/>
                <a:cs typeface="Arial" pitchFamily="34" charset="0"/>
              </a:rPr>
              <a:t>"count" </a:t>
            </a:r>
            <a:r>
              <a:rPr lang="en-US" sz="2600" dirty="0">
                <a:latin typeface="Arial" pitchFamily="34" charset="0"/>
                <a:cs typeface="Arial" pitchFamily="34" charset="0"/>
              </a:rPr>
              <a:t>through a specific state sequence</a:t>
            </a:r>
          </a:p>
          <a:p>
            <a:pPr>
              <a:lnSpc>
                <a:spcPct val="90000"/>
              </a:lnSpc>
            </a:pPr>
            <a:r>
              <a:rPr lang="en-US" sz="2600" dirty="0">
                <a:latin typeface="Arial" pitchFamily="34" charset="0"/>
                <a:cs typeface="Arial" pitchFamily="34" charset="0"/>
              </a:rPr>
              <a:t>Sequences can be binary, BCD, etc. </a:t>
            </a:r>
          </a:p>
          <a:p>
            <a:pPr>
              <a:lnSpc>
                <a:spcPct val="90000"/>
              </a:lnSpc>
            </a:pPr>
            <a:r>
              <a:rPr lang="en-US" sz="2600" dirty="0">
                <a:latin typeface="Arial" pitchFamily="34" charset="0"/>
                <a:cs typeface="Arial" pitchFamily="34" charset="0"/>
              </a:rPr>
              <a:t>Counting can be </a:t>
            </a:r>
            <a:r>
              <a:rPr lang="en-US" sz="2600" u="sng" dirty="0">
                <a:latin typeface="Arial" pitchFamily="34" charset="0"/>
                <a:cs typeface="Arial" pitchFamily="34" charset="0"/>
              </a:rPr>
              <a:t>up</a:t>
            </a:r>
            <a:r>
              <a:rPr lang="en-US" sz="2600" dirty="0">
                <a:latin typeface="Arial" pitchFamily="34" charset="0"/>
                <a:cs typeface="Arial" pitchFamily="34" charset="0"/>
              </a:rPr>
              <a:t>, </a:t>
            </a:r>
            <a:r>
              <a:rPr lang="en-US" sz="2600" u="sng" dirty="0">
                <a:latin typeface="Arial" pitchFamily="34" charset="0"/>
                <a:cs typeface="Arial" pitchFamily="34" charset="0"/>
              </a:rPr>
              <a:t>down</a:t>
            </a:r>
          </a:p>
          <a:p>
            <a:pPr>
              <a:lnSpc>
                <a:spcPct val="90000"/>
              </a:lnSpc>
            </a:pPr>
            <a:r>
              <a:rPr lang="en-US" sz="2600" dirty="0">
                <a:latin typeface="Arial" pitchFamily="34" charset="0"/>
                <a:cs typeface="Arial" pitchFamily="34" charset="0"/>
              </a:rPr>
              <a:t>A </a:t>
            </a:r>
            <a:r>
              <a:rPr lang="en-US" sz="2600" dirty="0">
                <a:solidFill>
                  <a:srgbClr val="C00000"/>
                </a:solidFill>
                <a:latin typeface="Arial" pitchFamily="34" charset="0"/>
                <a:cs typeface="Arial" pitchFamily="34" charset="0"/>
              </a:rPr>
              <a:t>modulo-</a:t>
            </a:r>
            <a:r>
              <a:rPr lang="en-US" sz="2600" i="1" dirty="0">
                <a:solidFill>
                  <a:srgbClr val="C00000"/>
                </a:solidFill>
                <a:latin typeface="Arial" pitchFamily="34" charset="0"/>
                <a:cs typeface="Arial" pitchFamily="34" charset="0"/>
              </a:rPr>
              <a:t>n</a:t>
            </a:r>
            <a:r>
              <a:rPr lang="en-US" sz="2600" dirty="0">
                <a:solidFill>
                  <a:srgbClr val="C00000"/>
                </a:solidFill>
                <a:latin typeface="Arial" pitchFamily="34" charset="0"/>
                <a:cs typeface="Arial" pitchFamily="34" charset="0"/>
              </a:rPr>
              <a:t> counter </a:t>
            </a:r>
            <a:r>
              <a:rPr lang="en-US" sz="2600" dirty="0">
                <a:latin typeface="Arial" pitchFamily="34" charset="0"/>
                <a:cs typeface="Arial" pitchFamily="34" charset="0"/>
              </a:rPr>
              <a:t>goes through values 0,1,2, …, (</a:t>
            </a:r>
            <a:r>
              <a:rPr lang="en-US" sz="2600" i="1" dirty="0">
                <a:latin typeface="Arial" pitchFamily="34" charset="0"/>
                <a:cs typeface="Arial" pitchFamily="34" charset="0"/>
              </a:rPr>
              <a:t>n</a:t>
            </a:r>
            <a:r>
              <a:rPr lang="en-US" sz="2600" dirty="0">
                <a:latin typeface="Arial" pitchFamily="34" charset="0"/>
                <a:cs typeface="Arial" pitchFamily="34" charset="0"/>
              </a:rPr>
              <a:t>-1)</a:t>
            </a:r>
          </a:p>
          <a:p>
            <a:pPr>
              <a:lnSpc>
                <a:spcPct val="90000"/>
              </a:lnSpc>
              <a:buFont typeface="Wingdings" pitchFamily="2" charset="2"/>
              <a:buNone/>
            </a:pPr>
            <a:r>
              <a:rPr lang="en-US" sz="2600" dirty="0">
                <a:latin typeface="Arial" pitchFamily="34" charset="0"/>
                <a:cs typeface="Arial" pitchFamily="34" charset="0"/>
              </a:rPr>
              <a:t>	e.g. modulo-10 </a:t>
            </a:r>
            <a:r>
              <a:rPr lang="en-US" sz="2600" dirty="0">
                <a:solidFill>
                  <a:srgbClr val="FF0000"/>
                </a:solidFill>
                <a:latin typeface="Arial" pitchFamily="34" charset="0"/>
                <a:cs typeface="Arial" pitchFamily="34" charset="0"/>
              </a:rPr>
              <a:t>up counter</a:t>
            </a:r>
            <a:r>
              <a:rPr lang="en-US" sz="2600" dirty="0">
                <a:latin typeface="Arial" pitchFamily="34" charset="0"/>
                <a:cs typeface="Arial" pitchFamily="34" charset="0"/>
              </a:rPr>
              <a:t> counts: 0,1,…9  </a:t>
            </a:r>
          </a:p>
          <a:p>
            <a:pPr>
              <a:lnSpc>
                <a:spcPct val="90000"/>
              </a:lnSpc>
            </a:pPr>
            <a:endParaRPr lang="en-US" sz="2600" dirty="0">
              <a:latin typeface="Arial" pitchFamily="34" charset="0"/>
              <a:cs typeface="Arial" pitchFamily="34" charset="0"/>
            </a:endParaRPr>
          </a:p>
          <a:p>
            <a:pPr>
              <a:lnSpc>
                <a:spcPct val="90000"/>
              </a:lnSpc>
              <a:buFont typeface="Wingdings" pitchFamily="2" charset="2"/>
              <a:buNone/>
            </a:pPr>
            <a:r>
              <a:rPr lang="en-US" sz="2600" dirty="0">
                <a:latin typeface="Arial" pitchFamily="34" charset="0"/>
                <a:cs typeface="Arial" pitchFamily="34" charset="0"/>
              </a:rPr>
              <a:t>Some Applications:</a:t>
            </a:r>
          </a:p>
          <a:p>
            <a:pPr>
              <a:lnSpc>
                <a:spcPct val="90000"/>
              </a:lnSpc>
            </a:pPr>
            <a:r>
              <a:rPr lang="en-US" sz="2600" dirty="0">
                <a:latin typeface="Arial" pitchFamily="34" charset="0"/>
                <a:cs typeface="Arial" pitchFamily="34" charset="0"/>
              </a:rPr>
              <a:t>Frequency division</a:t>
            </a:r>
          </a:p>
          <a:p>
            <a:pPr>
              <a:lnSpc>
                <a:spcPct val="90000"/>
              </a:lnSpc>
            </a:pPr>
            <a:r>
              <a:rPr lang="en-US" sz="2600" dirty="0">
                <a:latin typeface="Arial" pitchFamily="34" charset="0"/>
                <a:cs typeface="Arial" pitchFamily="34" charset="0"/>
              </a:rPr>
              <a:t>Event counting</a:t>
            </a:r>
          </a:p>
          <a:p>
            <a:pPr>
              <a:lnSpc>
                <a:spcPct val="90000"/>
              </a:lnSpc>
            </a:pPr>
            <a:r>
              <a:rPr lang="en-US" sz="2600" dirty="0">
                <a:latin typeface="Arial" pitchFamily="34" charset="0"/>
                <a:cs typeface="Arial" pitchFamily="34" charset="0"/>
              </a:rPr>
              <a:t>Timers</a:t>
            </a:r>
          </a:p>
        </p:txBody>
      </p:sp>
      <p:sp>
        <p:nvSpPr>
          <p:cNvPr id="25604" name="Rectangle 3"/>
          <p:cNvSpPr>
            <a:spLocks noGrp="1" noChangeArrowheads="1"/>
          </p:cNvSpPr>
          <p:nvPr>
            <p:ph type="title"/>
          </p:nvPr>
        </p:nvSpPr>
        <p:spPr>
          <a:xfrm>
            <a:off x="364228" y="134939"/>
            <a:ext cx="7772400" cy="1020762"/>
          </a:xfrm>
          <a:noFill/>
        </p:spPr>
        <p:txBody>
          <a:bodyPr/>
          <a:lstStyle/>
          <a:p>
            <a:r>
              <a:rPr lang="en-US" sz="3600" dirty="0">
                <a:solidFill>
                  <a:srgbClr val="6600CC"/>
                </a:solidFill>
                <a:latin typeface="Arial" pitchFamily="34" charset="0"/>
                <a:cs typeface="Arial" pitchFamily="34" charset="0"/>
              </a:rPr>
              <a:t>Counters</a:t>
            </a:r>
          </a:p>
        </p:txBody>
      </p:sp>
      <p:sp>
        <p:nvSpPr>
          <p:cNvPr id="25605" name="Text Box 4"/>
          <p:cNvSpPr txBox="1">
            <a:spLocks noChangeArrowheads="1"/>
          </p:cNvSpPr>
          <p:nvPr/>
        </p:nvSpPr>
        <p:spPr bwMode="auto">
          <a:xfrm>
            <a:off x="9245600" y="4114801"/>
            <a:ext cx="749300" cy="2530475"/>
          </a:xfrm>
          <a:prstGeom prst="rect">
            <a:avLst/>
          </a:prstGeom>
          <a:noFill/>
          <a:ln w="9525">
            <a:noFill/>
            <a:miter lim="800000"/>
            <a:headEnd/>
            <a:tailEnd/>
          </a:ln>
        </p:spPr>
        <p:txBody>
          <a:bodyPr wrap="none">
            <a:spAutoFit/>
          </a:bodyPr>
          <a:lstStyle/>
          <a:p>
            <a:r>
              <a:rPr lang="en-US" sz="2000">
                <a:latin typeface="Arial" pitchFamily="34" charset="0"/>
              </a:rPr>
              <a:t>  000</a:t>
            </a:r>
          </a:p>
          <a:p>
            <a:r>
              <a:rPr lang="en-US" sz="2000">
                <a:latin typeface="Arial" pitchFamily="34" charset="0"/>
              </a:rPr>
              <a:t>  001</a:t>
            </a:r>
          </a:p>
          <a:p>
            <a:r>
              <a:rPr lang="en-US" sz="2000">
                <a:latin typeface="Arial" pitchFamily="34" charset="0"/>
              </a:rPr>
              <a:t>  010</a:t>
            </a:r>
          </a:p>
          <a:p>
            <a:r>
              <a:rPr lang="en-US" sz="2000">
                <a:latin typeface="Arial" pitchFamily="34" charset="0"/>
              </a:rPr>
              <a:t>  011</a:t>
            </a:r>
          </a:p>
          <a:p>
            <a:r>
              <a:rPr lang="en-US" sz="2000">
                <a:latin typeface="Arial" pitchFamily="34" charset="0"/>
              </a:rPr>
              <a:t>  100</a:t>
            </a:r>
          </a:p>
          <a:p>
            <a:r>
              <a:rPr lang="en-US" sz="2000">
                <a:latin typeface="Arial" pitchFamily="34" charset="0"/>
              </a:rPr>
              <a:t>  101</a:t>
            </a:r>
          </a:p>
          <a:p>
            <a:r>
              <a:rPr lang="en-US" sz="2000">
                <a:latin typeface="Arial" pitchFamily="34" charset="0"/>
              </a:rPr>
              <a:t>  000</a:t>
            </a:r>
          </a:p>
          <a:p>
            <a:r>
              <a:rPr lang="en-US" sz="2000">
                <a:latin typeface="Arial" pitchFamily="34" charset="0"/>
              </a:rPr>
              <a:t>  001</a:t>
            </a:r>
          </a:p>
        </p:txBody>
      </p:sp>
      <p:sp>
        <p:nvSpPr>
          <p:cNvPr id="25606" name="Line 5"/>
          <p:cNvSpPr>
            <a:spLocks noChangeShapeType="1"/>
          </p:cNvSpPr>
          <p:nvPr/>
        </p:nvSpPr>
        <p:spPr bwMode="auto">
          <a:xfrm>
            <a:off x="9021763" y="4410075"/>
            <a:ext cx="0" cy="1320800"/>
          </a:xfrm>
          <a:prstGeom prst="line">
            <a:avLst/>
          </a:prstGeom>
          <a:noFill/>
          <a:ln w="9525">
            <a:solidFill>
              <a:schemeClr val="tx1"/>
            </a:solidFill>
            <a:round/>
            <a:headEnd/>
            <a:tailEnd type="triangle" w="med" len="med"/>
          </a:ln>
        </p:spPr>
        <p:txBody>
          <a:bodyPr/>
          <a:lstStyle/>
          <a:p>
            <a:endParaRPr lang="en-US"/>
          </a:p>
        </p:txBody>
      </p:sp>
      <p:sp>
        <p:nvSpPr>
          <p:cNvPr id="25607" name="Text Box 6"/>
          <p:cNvSpPr txBox="1">
            <a:spLocks noChangeArrowheads="1"/>
          </p:cNvSpPr>
          <p:nvPr/>
        </p:nvSpPr>
        <p:spPr bwMode="auto">
          <a:xfrm>
            <a:off x="7862888" y="5626100"/>
            <a:ext cx="1187450" cy="915988"/>
          </a:xfrm>
          <a:prstGeom prst="rect">
            <a:avLst/>
          </a:prstGeom>
          <a:noFill/>
          <a:ln w="9525">
            <a:noFill/>
            <a:miter lim="800000"/>
            <a:headEnd/>
            <a:tailEnd/>
          </a:ln>
        </p:spPr>
        <p:txBody>
          <a:bodyPr wrap="none">
            <a:spAutoFit/>
          </a:bodyPr>
          <a:lstStyle/>
          <a:p>
            <a:r>
              <a:rPr lang="en-US"/>
              <a:t>Successive</a:t>
            </a:r>
          </a:p>
          <a:p>
            <a:r>
              <a:rPr lang="en-US"/>
              <a:t>Clock </a:t>
            </a:r>
          </a:p>
          <a:p>
            <a:r>
              <a:rPr lang="en-US"/>
              <a:t>Pulses</a:t>
            </a:r>
          </a:p>
        </p:txBody>
      </p:sp>
      <p:sp>
        <p:nvSpPr>
          <p:cNvPr id="25608" name="Text Box 7"/>
          <p:cNvSpPr txBox="1">
            <a:spLocks noChangeArrowheads="1"/>
          </p:cNvSpPr>
          <p:nvPr/>
        </p:nvSpPr>
        <p:spPr bwMode="auto">
          <a:xfrm>
            <a:off x="9194800" y="3756025"/>
            <a:ext cx="1098378" cy="369332"/>
          </a:xfrm>
          <a:prstGeom prst="rect">
            <a:avLst/>
          </a:prstGeom>
          <a:noFill/>
          <a:ln w="9525">
            <a:noFill/>
            <a:miter lim="800000"/>
            <a:headEnd/>
            <a:tailEnd/>
          </a:ln>
        </p:spPr>
        <p:txBody>
          <a:bodyPr wrap="none">
            <a:spAutoFit/>
          </a:bodyPr>
          <a:lstStyle/>
          <a:p>
            <a:r>
              <a:rPr lang="en-US"/>
              <a:t>   ABC </a:t>
            </a:r>
            <a:r>
              <a:rPr lang="en-US" sz="1200" b="1"/>
              <a:t>(LSB)</a:t>
            </a:r>
          </a:p>
        </p:txBody>
      </p:sp>
      <p:sp>
        <p:nvSpPr>
          <p:cNvPr id="25609" name="TextBox 8"/>
          <p:cNvSpPr txBox="1">
            <a:spLocks noChangeArrowheads="1"/>
          </p:cNvSpPr>
          <p:nvPr/>
        </p:nvSpPr>
        <p:spPr bwMode="auto">
          <a:xfrm>
            <a:off x="6604001" y="4864101"/>
            <a:ext cx="2366963" cy="708025"/>
          </a:xfrm>
          <a:prstGeom prst="rect">
            <a:avLst/>
          </a:prstGeom>
          <a:noFill/>
          <a:ln w="9525">
            <a:noFill/>
            <a:miter lim="800000"/>
            <a:headEnd/>
            <a:tailEnd/>
          </a:ln>
        </p:spPr>
        <p:txBody>
          <a:bodyPr wrap="none">
            <a:spAutoFit/>
          </a:bodyPr>
          <a:lstStyle/>
          <a:p>
            <a:r>
              <a:rPr lang="en-US" sz="2000">
                <a:solidFill>
                  <a:srgbClr val="C00000"/>
                </a:solidFill>
                <a:latin typeface="Arial" pitchFamily="34" charset="0"/>
              </a:rPr>
              <a:t>This is a modulo-?</a:t>
            </a:r>
          </a:p>
          <a:p>
            <a:r>
              <a:rPr lang="en-US" sz="2000">
                <a:solidFill>
                  <a:srgbClr val="C00000"/>
                </a:solidFill>
                <a:latin typeface="Arial" pitchFamily="34" charset="0"/>
              </a:rPr>
              <a:t>Up/Down? Counter</a:t>
            </a:r>
          </a:p>
        </p:txBody>
      </p:sp>
    </p:spTree>
    <p:extLst>
      <p:ext uri="{BB962C8B-B14F-4D97-AF65-F5344CB8AC3E}">
        <p14:creationId xmlns:p14="http://schemas.microsoft.com/office/powerpoint/2010/main" val="3394964771"/>
      </p:ext>
    </p:extLst>
  </p:cSld>
  <p:clrMapOvr>
    <a:masterClrMapping/>
  </p:clrMapOvr>
  <p:transition advClick="0"/>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body" idx="1"/>
          </p:nvPr>
        </p:nvSpPr>
        <p:spPr>
          <a:xfrm>
            <a:off x="1457739" y="1280632"/>
            <a:ext cx="8680174" cy="5621337"/>
          </a:xfrm>
          <a:solidFill>
            <a:schemeClr val="bg1"/>
          </a:solidFill>
        </p:spPr>
        <p:txBody>
          <a:bodyPr/>
          <a:lstStyle/>
          <a:p>
            <a:pPr marL="0" indent="0">
              <a:lnSpc>
                <a:spcPct val="90000"/>
              </a:lnSpc>
              <a:buNone/>
            </a:pPr>
            <a:r>
              <a:rPr lang="en-US" sz="2200" dirty="0" smtClean="0">
                <a:solidFill>
                  <a:srgbClr val="6600CC"/>
                </a:solidFill>
                <a:latin typeface="Arial" pitchFamily="34" charset="0"/>
                <a:cs typeface="Arial" pitchFamily="34" charset="0"/>
              </a:rPr>
              <a:t>Asynchronous </a:t>
            </a:r>
            <a:r>
              <a:rPr lang="en-US" sz="2200" dirty="0">
                <a:solidFill>
                  <a:srgbClr val="6600CC"/>
                </a:solidFill>
                <a:latin typeface="Arial" pitchFamily="34" charset="0"/>
                <a:cs typeface="Arial" pitchFamily="34" charset="0"/>
              </a:rPr>
              <a:t>(Ripple) Counters</a:t>
            </a:r>
          </a:p>
          <a:p>
            <a:pPr lvl="1">
              <a:lnSpc>
                <a:spcPct val="90000"/>
              </a:lnSpc>
            </a:pPr>
            <a:r>
              <a:rPr lang="en-US" sz="2200" dirty="0">
                <a:latin typeface="Arial" pitchFamily="34" charset="0"/>
                <a:cs typeface="Arial" pitchFamily="34" charset="0"/>
              </a:rPr>
              <a:t>The </a:t>
            </a:r>
            <a:r>
              <a:rPr lang="en-US" sz="2200" dirty="0">
                <a:solidFill>
                  <a:srgbClr val="CC0000"/>
                </a:solidFill>
                <a:latin typeface="Arial" pitchFamily="34" charset="0"/>
                <a:cs typeface="Arial" pitchFamily="34" charset="0"/>
              </a:rPr>
              <a:t>external clock</a:t>
            </a:r>
            <a:r>
              <a:rPr lang="en-US" sz="2200" dirty="0">
                <a:latin typeface="Arial" pitchFamily="34" charset="0"/>
                <a:cs typeface="Arial" pitchFamily="34" charset="0"/>
              </a:rPr>
              <a:t> is connected to the flip-flop clock input of the LSB bit flip-flop (first counter stage)</a:t>
            </a:r>
          </a:p>
          <a:p>
            <a:pPr lvl="1">
              <a:lnSpc>
                <a:spcPct val="90000"/>
              </a:lnSpc>
            </a:pPr>
            <a:r>
              <a:rPr lang="en-US" sz="2200" dirty="0">
                <a:latin typeface="Arial" pitchFamily="34" charset="0"/>
                <a:cs typeface="Arial" pitchFamily="34" charset="0"/>
              </a:rPr>
              <a:t>For all subsequent stages, the clock input is derived from the </a:t>
            </a:r>
            <a:r>
              <a:rPr lang="en-US" sz="2200" dirty="0">
                <a:solidFill>
                  <a:srgbClr val="008000"/>
                </a:solidFill>
                <a:latin typeface="Arial" pitchFamily="34" charset="0"/>
                <a:cs typeface="Arial" pitchFamily="34" charset="0"/>
              </a:rPr>
              <a:t>output of the preceding stage</a:t>
            </a:r>
            <a:r>
              <a:rPr lang="en-US" sz="2200" dirty="0">
                <a:latin typeface="Arial" pitchFamily="34" charset="0"/>
                <a:cs typeface="Arial" pitchFamily="34" charset="0"/>
              </a:rPr>
              <a:t>, </a:t>
            </a:r>
          </a:p>
          <a:p>
            <a:pPr lvl="1">
              <a:lnSpc>
                <a:spcPct val="90000"/>
              </a:lnSpc>
            </a:pPr>
            <a:r>
              <a:rPr lang="en-US" sz="2200" dirty="0">
                <a:solidFill>
                  <a:srgbClr val="6600CC"/>
                </a:solidFill>
                <a:latin typeface="Arial" pitchFamily="34" charset="0"/>
                <a:cs typeface="Arial" pitchFamily="34" charset="0"/>
              </a:rPr>
              <a:t>i.e. circuit is not truly synchronous-         no common clock to all stages</a:t>
            </a:r>
          </a:p>
          <a:p>
            <a:pPr lvl="1">
              <a:lnSpc>
                <a:spcPct val="90000"/>
              </a:lnSpc>
            </a:pPr>
            <a:r>
              <a:rPr lang="en-US" sz="2200" dirty="0">
                <a:solidFill>
                  <a:srgbClr val="660066"/>
                </a:solidFill>
                <a:latin typeface="Arial" pitchFamily="34" charset="0"/>
                <a:cs typeface="Arial" pitchFamily="34" charset="0"/>
              </a:rPr>
              <a:t>Advantage</a:t>
            </a:r>
            <a:r>
              <a:rPr lang="en-US" sz="2200" dirty="0">
                <a:latin typeface="Arial" pitchFamily="34" charset="0"/>
                <a:cs typeface="Arial" pitchFamily="34" charset="0"/>
              </a:rPr>
              <a:t>: </a:t>
            </a:r>
          </a:p>
          <a:p>
            <a:pPr lvl="1">
              <a:lnSpc>
                <a:spcPct val="90000"/>
              </a:lnSpc>
              <a:buFontTx/>
              <a:buNone/>
            </a:pPr>
            <a:r>
              <a:rPr lang="en-US" sz="2200" dirty="0">
                <a:latin typeface="Arial" pitchFamily="34" charset="0"/>
                <a:cs typeface="Arial" pitchFamily="34" charset="0"/>
              </a:rPr>
              <a:t>	- Simpler circuit, lower power consumption</a:t>
            </a:r>
          </a:p>
          <a:p>
            <a:pPr lvl="1">
              <a:lnSpc>
                <a:spcPct val="90000"/>
              </a:lnSpc>
            </a:pPr>
            <a:r>
              <a:rPr lang="en-US" sz="2200" dirty="0">
                <a:solidFill>
                  <a:srgbClr val="008000"/>
                </a:solidFill>
                <a:latin typeface="Arial" pitchFamily="34" charset="0"/>
                <a:cs typeface="Arial" pitchFamily="34" charset="0"/>
              </a:rPr>
              <a:t>Disadvantages</a:t>
            </a:r>
            <a:r>
              <a:rPr lang="en-US" sz="2200" dirty="0">
                <a:latin typeface="Arial" pitchFamily="34" charset="0"/>
                <a:cs typeface="Arial" pitchFamily="34" charset="0"/>
              </a:rPr>
              <a:t>: </a:t>
            </a:r>
          </a:p>
          <a:p>
            <a:pPr lvl="1">
              <a:lnSpc>
                <a:spcPct val="90000"/>
              </a:lnSpc>
              <a:buFontTx/>
              <a:buNone/>
            </a:pPr>
            <a:r>
              <a:rPr lang="en-US" sz="2200" dirty="0">
                <a:latin typeface="Arial" pitchFamily="34" charset="0"/>
                <a:cs typeface="Arial" pitchFamily="34" charset="0"/>
              </a:rPr>
              <a:t>	- Output change delayed further for each stage toward the MSB</a:t>
            </a:r>
          </a:p>
          <a:p>
            <a:pPr lvl="1">
              <a:lnSpc>
                <a:spcPct val="90000"/>
              </a:lnSpc>
              <a:buFontTx/>
              <a:buNone/>
            </a:pPr>
            <a:r>
              <a:rPr lang="en-US" sz="2200" dirty="0">
                <a:latin typeface="Arial" pitchFamily="34" charset="0"/>
                <a:cs typeface="Arial" pitchFamily="34" charset="0"/>
              </a:rPr>
              <a:t>	- Max clock frequency limited by this ripple propagation delay</a:t>
            </a:r>
          </a:p>
        </p:txBody>
      </p:sp>
      <p:sp>
        <p:nvSpPr>
          <p:cNvPr id="26628" name="Rectangle 3"/>
          <p:cNvSpPr>
            <a:spLocks noGrp="1" noChangeArrowheads="1"/>
          </p:cNvSpPr>
          <p:nvPr>
            <p:ph type="title"/>
          </p:nvPr>
        </p:nvSpPr>
        <p:spPr>
          <a:xfrm>
            <a:off x="191950" y="215902"/>
            <a:ext cx="7772400" cy="1020762"/>
          </a:xfrm>
          <a:noFill/>
        </p:spPr>
        <p:txBody>
          <a:bodyPr>
            <a:normAutofit fontScale="90000"/>
          </a:bodyPr>
          <a:lstStyle/>
          <a:p>
            <a:r>
              <a:rPr lang="en-US" sz="3600" dirty="0">
                <a:solidFill>
                  <a:srgbClr val="6600CC"/>
                </a:solidFill>
                <a:latin typeface="Arial" pitchFamily="34" charset="0"/>
                <a:cs typeface="Arial" pitchFamily="34" charset="0"/>
              </a:rPr>
              <a:t>Implementing Counters</a:t>
            </a:r>
            <a:br>
              <a:rPr lang="en-US" sz="3600" dirty="0">
                <a:solidFill>
                  <a:srgbClr val="6600CC"/>
                </a:solidFill>
                <a:latin typeface="Arial" pitchFamily="34" charset="0"/>
                <a:cs typeface="Arial" pitchFamily="34" charset="0"/>
              </a:rPr>
            </a:br>
            <a:r>
              <a:rPr lang="en-US" sz="3200" dirty="0">
                <a:solidFill>
                  <a:srgbClr val="6600CC"/>
                </a:solidFill>
                <a:latin typeface="Arial" pitchFamily="34" charset="0"/>
                <a:cs typeface="Arial" pitchFamily="34" charset="0"/>
              </a:rPr>
              <a:t>Two Basic Approaches</a:t>
            </a:r>
          </a:p>
        </p:txBody>
      </p:sp>
    </p:spTree>
    <p:extLst>
      <p:ext uri="{BB962C8B-B14F-4D97-AF65-F5344CB8AC3E}">
        <p14:creationId xmlns:p14="http://schemas.microsoft.com/office/powerpoint/2010/main" val="418816847"/>
      </p:ext>
    </p:extLst>
  </p:cSld>
  <p:clrMapOvr>
    <a:masterClrMapping/>
  </p:clrMapOvr>
  <p:transition advClick="0"/>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body" idx="1"/>
          </p:nvPr>
        </p:nvSpPr>
        <p:spPr>
          <a:xfrm>
            <a:off x="715480" y="1127125"/>
            <a:ext cx="4483100" cy="5505450"/>
          </a:xfrm>
          <a:solidFill>
            <a:schemeClr val="bg1"/>
          </a:solidFill>
        </p:spPr>
        <p:txBody>
          <a:bodyPr/>
          <a:lstStyle/>
          <a:p>
            <a:r>
              <a:rPr lang="en-US" sz="2300" dirty="0">
                <a:solidFill>
                  <a:srgbClr val="000066"/>
                </a:solidFill>
                <a:latin typeface="Arial" pitchFamily="34" charset="0"/>
                <a:cs typeface="Arial" pitchFamily="34" charset="0"/>
              </a:rPr>
              <a:t>How does it work?</a:t>
            </a:r>
          </a:p>
          <a:p>
            <a:pPr lvl="1"/>
            <a:r>
              <a:rPr lang="en-US" sz="2300" dirty="0">
                <a:solidFill>
                  <a:srgbClr val="000066"/>
                </a:solidFill>
                <a:latin typeface="Arial" pitchFamily="34" charset="0"/>
                <a:cs typeface="Arial" pitchFamily="34" charset="0"/>
              </a:rPr>
              <a:t>At the positive </a:t>
            </a:r>
            <a:br>
              <a:rPr lang="en-US" sz="2300" dirty="0">
                <a:solidFill>
                  <a:srgbClr val="000066"/>
                </a:solidFill>
                <a:latin typeface="Arial" pitchFamily="34" charset="0"/>
                <a:cs typeface="Arial" pitchFamily="34" charset="0"/>
              </a:rPr>
            </a:br>
            <a:r>
              <a:rPr lang="en-US" sz="2300" dirty="0">
                <a:solidFill>
                  <a:srgbClr val="000066"/>
                </a:solidFill>
                <a:latin typeface="Arial" pitchFamily="34" charset="0"/>
                <a:cs typeface="Arial" pitchFamily="34" charset="0"/>
              </a:rPr>
              <a:t>edge on the external clock input</a:t>
            </a:r>
            <a:br>
              <a:rPr lang="en-US" sz="2300" dirty="0">
                <a:solidFill>
                  <a:srgbClr val="000066"/>
                </a:solidFill>
                <a:latin typeface="Arial" pitchFamily="34" charset="0"/>
                <a:cs typeface="Arial" pitchFamily="34" charset="0"/>
              </a:rPr>
            </a:br>
            <a:r>
              <a:rPr lang="en-US" sz="2300" dirty="0">
                <a:solidFill>
                  <a:srgbClr val="000066"/>
                </a:solidFill>
                <a:latin typeface="Arial" pitchFamily="34" charset="0"/>
                <a:cs typeface="Arial" pitchFamily="34" charset="0"/>
              </a:rPr>
              <a:t>of A, A toggles</a:t>
            </a:r>
          </a:p>
          <a:p>
            <a:pPr lvl="1"/>
            <a:r>
              <a:rPr lang="en-US" sz="2300" dirty="0">
                <a:solidFill>
                  <a:srgbClr val="000066"/>
                </a:solidFill>
                <a:latin typeface="Arial" pitchFamily="34" charset="0"/>
                <a:cs typeface="Arial" pitchFamily="34" charset="0"/>
              </a:rPr>
              <a:t>The clock input for flip-</a:t>
            </a:r>
            <a:br>
              <a:rPr lang="en-US" sz="2300" dirty="0">
                <a:solidFill>
                  <a:srgbClr val="000066"/>
                </a:solidFill>
                <a:latin typeface="Arial" pitchFamily="34" charset="0"/>
                <a:cs typeface="Arial" pitchFamily="34" charset="0"/>
              </a:rPr>
            </a:br>
            <a:r>
              <a:rPr lang="en-US" sz="2300" dirty="0">
                <a:solidFill>
                  <a:srgbClr val="000066"/>
                </a:solidFill>
                <a:latin typeface="Arial" pitchFamily="34" charset="0"/>
                <a:cs typeface="Arial" pitchFamily="34" charset="0"/>
              </a:rPr>
              <a:t>flop B is the complemented</a:t>
            </a:r>
            <a:br>
              <a:rPr lang="en-US" sz="2300" dirty="0">
                <a:solidFill>
                  <a:srgbClr val="000066"/>
                </a:solidFill>
                <a:latin typeface="Arial" pitchFamily="34" charset="0"/>
                <a:cs typeface="Arial" pitchFamily="34" charset="0"/>
              </a:rPr>
            </a:br>
            <a:r>
              <a:rPr lang="en-US" sz="2300" dirty="0">
                <a:solidFill>
                  <a:srgbClr val="000066"/>
                </a:solidFill>
                <a:latin typeface="Arial" pitchFamily="34" charset="0"/>
                <a:cs typeface="Arial" pitchFamily="34" charset="0"/>
              </a:rPr>
              <a:t>output of flip-flop A</a:t>
            </a:r>
          </a:p>
          <a:p>
            <a:pPr lvl="1"/>
            <a:r>
              <a:rPr lang="en-US" sz="2300" dirty="0">
                <a:solidFill>
                  <a:srgbClr val="000066"/>
                </a:solidFill>
                <a:latin typeface="Arial" pitchFamily="34" charset="0"/>
                <a:cs typeface="Arial" pitchFamily="34" charset="0"/>
              </a:rPr>
              <a:t>When flip A changes</a:t>
            </a:r>
            <a:br>
              <a:rPr lang="en-US" sz="2300" dirty="0">
                <a:solidFill>
                  <a:srgbClr val="000066"/>
                </a:solidFill>
                <a:latin typeface="Arial" pitchFamily="34" charset="0"/>
                <a:cs typeface="Arial" pitchFamily="34" charset="0"/>
              </a:rPr>
            </a:br>
            <a:r>
              <a:rPr lang="en-US" sz="2300" dirty="0">
                <a:solidFill>
                  <a:srgbClr val="000066"/>
                </a:solidFill>
                <a:latin typeface="Arial" pitchFamily="34" charset="0"/>
                <a:cs typeface="Arial" pitchFamily="34" charset="0"/>
              </a:rPr>
              <a:t>from 1 to 0, there is a</a:t>
            </a:r>
            <a:br>
              <a:rPr lang="en-US" sz="2300" dirty="0">
                <a:solidFill>
                  <a:srgbClr val="000066"/>
                </a:solidFill>
                <a:latin typeface="Arial" pitchFamily="34" charset="0"/>
                <a:cs typeface="Arial" pitchFamily="34" charset="0"/>
              </a:rPr>
            </a:br>
            <a:r>
              <a:rPr lang="en-US" sz="2300" dirty="0">
                <a:solidFill>
                  <a:srgbClr val="000066"/>
                </a:solidFill>
                <a:latin typeface="Arial" pitchFamily="34" charset="0"/>
                <a:cs typeface="Arial" pitchFamily="34" charset="0"/>
              </a:rPr>
              <a:t>positive edge on the</a:t>
            </a:r>
            <a:br>
              <a:rPr lang="en-US" sz="2300" dirty="0">
                <a:solidFill>
                  <a:srgbClr val="000066"/>
                </a:solidFill>
                <a:latin typeface="Arial" pitchFamily="34" charset="0"/>
                <a:cs typeface="Arial" pitchFamily="34" charset="0"/>
              </a:rPr>
            </a:br>
            <a:r>
              <a:rPr lang="en-US" sz="2300" dirty="0">
                <a:solidFill>
                  <a:srgbClr val="000066"/>
                </a:solidFill>
                <a:latin typeface="Arial" pitchFamily="34" charset="0"/>
                <a:cs typeface="Arial" pitchFamily="34" charset="0"/>
              </a:rPr>
              <a:t>clock input of B</a:t>
            </a:r>
            <a:br>
              <a:rPr lang="en-US" sz="2300" dirty="0">
                <a:solidFill>
                  <a:srgbClr val="000066"/>
                </a:solidFill>
                <a:latin typeface="Arial" pitchFamily="34" charset="0"/>
                <a:cs typeface="Arial" pitchFamily="34" charset="0"/>
              </a:rPr>
            </a:br>
            <a:r>
              <a:rPr lang="en-US" sz="2300" dirty="0">
                <a:solidFill>
                  <a:srgbClr val="000066"/>
                </a:solidFill>
                <a:latin typeface="Arial" pitchFamily="34" charset="0"/>
                <a:cs typeface="Arial" pitchFamily="34" charset="0"/>
              </a:rPr>
              <a:t>causing B to</a:t>
            </a:r>
            <a:br>
              <a:rPr lang="en-US" sz="2300" dirty="0">
                <a:solidFill>
                  <a:srgbClr val="000066"/>
                </a:solidFill>
                <a:latin typeface="Arial" pitchFamily="34" charset="0"/>
                <a:cs typeface="Arial" pitchFamily="34" charset="0"/>
              </a:rPr>
            </a:br>
            <a:r>
              <a:rPr lang="en-US" sz="2300" dirty="0">
                <a:solidFill>
                  <a:srgbClr val="000066"/>
                </a:solidFill>
                <a:latin typeface="Arial" pitchFamily="34" charset="0"/>
                <a:cs typeface="Arial" pitchFamily="34" charset="0"/>
              </a:rPr>
              <a:t>complement</a:t>
            </a:r>
            <a:r>
              <a:rPr lang="en-US" sz="2300" dirty="0">
                <a:solidFill>
                  <a:srgbClr val="000066"/>
                </a:solidFill>
                <a:latin typeface="Arial" pitchFamily="34" charset="0"/>
                <a:cs typeface="Arial" pitchFamily="34" charset="0"/>
                <a:sym typeface="Wingdings" pitchFamily="2" charset="2"/>
              </a:rPr>
              <a:t> it toggles</a:t>
            </a:r>
            <a:endParaRPr lang="en-US" sz="2300" dirty="0">
              <a:solidFill>
                <a:srgbClr val="000066"/>
              </a:solidFill>
              <a:latin typeface="Arial" pitchFamily="34" charset="0"/>
              <a:cs typeface="Arial" pitchFamily="34" charset="0"/>
            </a:endParaRPr>
          </a:p>
        </p:txBody>
      </p:sp>
      <p:sp>
        <p:nvSpPr>
          <p:cNvPr id="28676" name="Rectangle 3"/>
          <p:cNvSpPr>
            <a:spLocks noChangeArrowheads="1"/>
          </p:cNvSpPr>
          <p:nvPr/>
        </p:nvSpPr>
        <p:spPr bwMode="auto">
          <a:xfrm>
            <a:off x="3524250" y="0"/>
            <a:ext cx="7048500" cy="3860800"/>
          </a:xfrm>
          <a:prstGeom prst="rect">
            <a:avLst/>
          </a:prstGeom>
          <a:noFill/>
          <a:ln w="9525">
            <a:noFill/>
            <a:miter lim="800000"/>
            <a:headEnd/>
            <a:tailEnd/>
          </a:ln>
        </p:spPr>
        <p:txBody>
          <a:bodyPr/>
          <a:lstStyle/>
          <a:p>
            <a:endParaRPr lang="en-US"/>
          </a:p>
        </p:txBody>
      </p:sp>
      <p:sp>
        <p:nvSpPr>
          <p:cNvPr id="28677" name="Rectangle 4"/>
          <p:cNvSpPr>
            <a:spLocks noChangeAspect="1" noChangeArrowheads="1"/>
          </p:cNvSpPr>
          <p:nvPr/>
        </p:nvSpPr>
        <p:spPr bwMode="auto">
          <a:xfrm>
            <a:off x="7923214" y="3390901"/>
            <a:ext cx="65" cy="328295"/>
          </a:xfrm>
          <a:prstGeom prst="rect">
            <a:avLst/>
          </a:prstGeom>
          <a:noFill/>
          <a:ln w="9525">
            <a:noFill/>
            <a:miter lim="800000"/>
            <a:headEnd/>
            <a:tailEnd/>
          </a:ln>
        </p:spPr>
        <p:txBody>
          <a:bodyPr wrap="none" lIns="0" tIns="0" rIns="0" bIns="0">
            <a:spAutoFit/>
          </a:bodyPr>
          <a:lstStyle/>
          <a:p>
            <a:endParaRPr lang="en-US" sz="3200" b="1" u="sng" baseline="-25000"/>
          </a:p>
        </p:txBody>
      </p:sp>
      <p:sp>
        <p:nvSpPr>
          <p:cNvPr id="28678" name="Rectangle 6"/>
          <p:cNvSpPr>
            <a:spLocks noChangeArrowheads="1"/>
          </p:cNvSpPr>
          <p:nvPr/>
        </p:nvSpPr>
        <p:spPr bwMode="auto">
          <a:xfrm>
            <a:off x="6546851" y="3689350"/>
            <a:ext cx="506549" cy="261610"/>
          </a:xfrm>
          <a:prstGeom prst="rect">
            <a:avLst/>
          </a:prstGeom>
          <a:noFill/>
          <a:ln w="9525">
            <a:noFill/>
            <a:miter lim="800000"/>
            <a:headEnd/>
            <a:tailEnd/>
          </a:ln>
        </p:spPr>
        <p:txBody>
          <a:bodyPr wrap="none" lIns="0" tIns="0" rIns="0" bIns="0">
            <a:spAutoFit/>
          </a:bodyPr>
          <a:lstStyle/>
          <a:p>
            <a:r>
              <a:rPr lang="en-US" sz="1700" b="1">
                <a:solidFill>
                  <a:srgbClr val="000000"/>
                </a:solidFill>
                <a:latin typeface="TimesTen" pitchFamily="18" charset="0"/>
              </a:rPr>
              <a:t>Reset</a:t>
            </a:r>
            <a:endParaRPr lang="en-US" sz="3200" b="1" u="sng" baseline="-25000"/>
          </a:p>
        </p:txBody>
      </p:sp>
      <p:sp>
        <p:nvSpPr>
          <p:cNvPr id="28679" name="Oval 7"/>
          <p:cNvSpPr>
            <a:spLocks noChangeArrowheads="1"/>
          </p:cNvSpPr>
          <p:nvPr/>
        </p:nvSpPr>
        <p:spPr bwMode="auto">
          <a:xfrm>
            <a:off x="7226300" y="3784600"/>
            <a:ext cx="114300" cy="114300"/>
          </a:xfrm>
          <a:prstGeom prst="ellipse">
            <a:avLst/>
          </a:prstGeom>
          <a:solidFill>
            <a:schemeClr val="tx2"/>
          </a:solidFill>
          <a:ln w="9525">
            <a:solidFill>
              <a:schemeClr val="tx1"/>
            </a:solidFill>
            <a:round/>
            <a:headEnd/>
            <a:tailEnd/>
          </a:ln>
        </p:spPr>
        <p:txBody>
          <a:bodyPr wrap="none" anchor="ctr"/>
          <a:lstStyle/>
          <a:p>
            <a:endParaRPr lang="en-US"/>
          </a:p>
        </p:txBody>
      </p:sp>
      <p:sp>
        <p:nvSpPr>
          <p:cNvPr id="28680" name="Line 8"/>
          <p:cNvSpPr>
            <a:spLocks noChangeShapeType="1"/>
          </p:cNvSpPr>
          <p:nvPr/>
        </p:nvSpPr>
        <p:spPr bwMode="auto">
          <a:xfrm>
            <a:off x="8394700" y="2133600"/>
            <a:ext cx="304800" cy="0"/>
          </a:xfrm>
          <a:prstGeom prst="line">
            <a:avLst/>
          </a:prstGeom>
          <a:noFill/>
          <a:ln w="19050">
            <a:solidFill>
              <a:schemeClr val="tx1"/>
            </a:solidFill>
            <a:round/>
            <a:headEnd/>
            <a:tailEnd/>
          </a:ln>
        </p:spPr>
        <p:txBody>
          <a:bodyPr/>
          <a:lstStyle/>
          <a:p>
            <a:endParaRPr lang="en-US"/>
          </a:p>
        </p:txBody>
      </p:sp>
      <p:sp>
        <p:nvSpPr>
          <p:cNvPr id="28681" name="Rectangle 9"/>
          <p:cNvSpPr>
            <a:spLocks noChangeArrowheads="1"/>
          </p:cNvSpPr>
          <p:nvPr/>
        </p:nvSpPr>
        <p:spPr bwMode="auto">
          <a:xfrm>
            <a:off x="6359526" y="1960563"/>
            <a:ext cx="1046761" cy="523220"/>
          </a:xfrm>
          <a:prstGeom prst="rect">
            <a:avLst/>
          </a:prstGeom>
          <a:noFill/>
          <a:ln w="9525">
            <a:noFill/>
            <a:miter lim="800000"/>
            <a:headEnd/>
            <a:tailEnd/>
          </a:ln>
        </p:spPr>
        <p:txBody>
          <a:bodyPr wrap="none" lIns="0" tIns="0" rIns="0" bIns="0">
            <a:spAutoFit/>
          </a:bodyPr>
          <a:lstStyle/>
          <a:p>
            <a:r>
              <a:rPr lang="en-US" sz="1700" b="1">
                <a:solidFill>
                  <a:srgbClr val="336600"/>
                </a:solidFill>
                <a:latin typeface="TimesTen" pitchFamily="18" charset="0"/>
              </a:rPr>
              <a:t>External</a:t>
            </a:r>
          </a:p>
          <a:p>
            <a:r>
              <a:rPr lang="en-US" sz="1700" b="1">
                <a:solidFill>
                  <a:srgbClr val="336600"/>
                </a:solidFill>
                <a:latin typeface="TimesTen" pitchFamily="18" charset="0"/>
              </a:rPr>
              <a:t>Clock, </a:t>
            </a:r>
            <a:r>
              <a:rPr lang="en-US" sz="1700" b="1">
                <a:solidFill>
                  <a:srgbClr val="FF0000"/>
                </a:solidFill>
                <a:latin typeface="TimesTen" pitchFamily="18" charset="0"/>
              </a:rPr>
              <a:t>f</a:t>
            </a:r>
            <a:r>
              <a:rPr lang="en-US" sz="1700" b="1">
                <a:solidFill>
                  <a:srgbClr val="336600"/>
                </a:solidFill>
                <a:latin typeface="TimesTen" pitchFamily="18" charset="0"/>
              </a:rPr>
              <a:t> Hz</a:t>
            </a:r>
            <a:endParaRPr lang="en-US" sz="3200" b="1" u="sng" baseline="-25000">
              <a:solidFill>
                <a:srgbClr val="336600"/>
              </a:solidFill>
            </a:endParaRPr>
          </a:p>
        </p:txBody>
      </p:sp>
      <p:sp>
        <p:nvSpPr>
          <p:cNvPr id="28682" name="Rectangle 10"/>
          <p:cNvSpPr>
            <a:spLocks noChangeAspect="1" noChangeArrowheads="1"/>
          </p:cNvSpPr>
          <p:nvPr/>
        </p:nvSpPr>
        <p:spPr bwMode="auto">
          <a:xfrm>
            <a:off x="7645400" y="1371601"/>
            <a:ext cx="654050" cy="974725"/>
          </a:xfrm>
          <a:prstGeom prst="rect">
            <a:avLst/>
          </a:prstGeom>
          <a:solidFill>
            <a:srgbClr val="FFFFFF"/>
          </a:solidFill>
          <a:ln w="28575">
            <a:solidFill>
              <a:schemeClr val="hlink"/>
            </a:solidFill>
            <a:miter lim="800000"/>
            <a:headEnd/>
            <a:tailEnd/>
          </a:ln>
        </p:spPr>
        <p:txBody>
          <a:bodyPr/>
          <a:lstStyle/>
          <a:p>
            <a:endParaRPr lang="en-US"/>
          </a:p>
        </p:txBody>
      </p:sp>
      <p:sp>
        <p:nvSpPr>
          <p:cNvPr id="28683" name="Oval 11"/>
          <p:cNvSpPr>
            <a:spLocks noChangeAspect="1" noChangeArrowheads="1"/>
          </p:cNvSpPr>
          <p:nvPr/>
        </p:nvSpPr>
        <p:spPr bwMode="auto">
          <a:xfrm>
            <a:off x="8299450" y="2081213"/>
            <a:ext cx="95250" cy="95250"/>
          </a:xfrm>
          <a:prstGeom prst="ellipse">
            <a:avLst/>
          </a:prstGeom>
          <a:solidFill>
            <a:srgbClr val="FFFFFF"/>
          </a:solidFill>
          <a:ln w="28575">
            <a:solidFill>
              <a:schemeClr val="hlink"/>
            </a:solidFill>
            <a:miter lim="800000"/>
            <a:headEnd/>
            <a:tailEnd/>
          </a:ln>
        </p:spPr>
        <p:txBody>
          <a:bodyPr/>
          <a:lstStyle/>
          <a:p>
            <a:endParaRPr lang="en-US"/>
          </a:p>
        </p:txBody>
      </p:sp>
      <p:sp>
        <p:nvSpPr>
          <p:cNvPr id="28684" name="Freeform 12"/>
          <p:cNvSpPr>
            <a:spLocks noChangeAspect="1"/>
          </p:cNvSpPr>
          <p:nvPr/>
        </p:nvSpPr>
        <p:spPr bwMode="auto">
          <a:xfrm>
            <a:off x="7645400" y="2079625"/>
            <a:ext cx="192088" cy="133350"/>
          </a:xfrm>
          <a:custGeom>
            <a:avLst/>
            <a:gdLst>
              <a:gd name="T0" fmla="*/ 0 w 172"/>
              <a:gd name="T1" fmla="*/ 0 h 120"/>
              <a:gd name="T2" fmla="*/ 2147483647 w 172"/>
              <a:gd name="T3" fmla="*/ 2147483647 h 120"/>
              <a:gd name="T4" fmla="*/ 0 w 172"/>
              <a:gd name="T5" fmla="*/ 2147483647 h 120"/>
              <a:gd name="T6" fmla="*/ 0 60000 65536"/>
              <a:gd name="T7" fmla="*/ 0 60000 65536"/>
              <a:gd name="T8" fmla="*/ 0 60000 65536"/>
              <a:gd name="T9" fmla="*/ 0 w 172"/>
              <a:gd name="T10" fmla="*/ 0 h 120"/>
              <a:gd name="T11" fmla="*/ 172 w 172"/>
              <a:gd name="T12" fmla="*/ 120 h 120"/>
            </a:gdLst>
            <a:ahLst/>
            <a:cxnLst>
              <a:cxn ang="T6">
                <a:pos x="T0" y="T1"/>
              </a:cxn>
              <a:cxn ang="T7">
                <a:pos x="T2" y="T3"/>
              </a:cxn>
              <a:cxn ang="T8">
                <a:pos x="T4" y="T5"/>
              </a:cxn>
            </a:cxnLst>
            <a:rect l="T9" t="T10" r="T11" b="T12"/>
            <a:pathLst>
              <a:path w="172" h="120">
                <a:moveTo>
                  <a:pt x="0" y="0"/>
                </a:moveTo>
                <a:lnTo>
                  <a:pt x="172" y="51"/>
                </a:lnTo>
                <a:lnTo>
                  <a:pt x="0" y="120"/>
                </a:lnTo>
              </a:path>
            </a:pathLst>
          </a:custGeom>
          <a:noFill/>
          <a:ln w="28575">
            <a:solidFill>
              <a:schemeClr val="hlink"/>
            </a:solidFill>
            <a:miter lim="800000"/>
            <a:headEnd/>
            <a:tailEnd/>
          </a:ln>
        </p:spPr>
        <p:txBody>
          <a:bodyPr/>
          <a:lstStyle/>
          <a:p>
            <a:endParaRPr lang="en-US"/>
          </a:p>
        </p:txBody>
      </p:sp>
      <p:sp>
        <p:nvSpPr>
          <p:cNvPr id="28685" name="Rectangle 13"/>
          <p:cNvSpPr>
            <a:spLocks noChangeAspect="1" noChangeArrowheads="1"/>
          </p:cNvSpPr>
          <p:nvPr/>
        </p:nvSpPr>
        <p:spPr bwMode="auto">
          <a:xfrm>
            <a:off x="7686675" y="1533525"/>
            <a:ext cx="157094" cy="261610"/>
          </a:xfrm>
          <a:prstGeom prst="rect">
            <a:avLst/>
          </a:prstGeom>
          <a:noFill/>
          <a:ln w="9525">
            <a:noFill/>
            <a:miter lim="800000"/>
            <a:headEnd/>
            <a:tailEnd/>
          </a:ln>
        </p:spPr>
        <p:txBody>
          <a:bodyPr wrap="none" lIns="0" tIns="0" rIns="0" bIns="0">
            <a:spAutoFit/>
          </a:bodyPr>
          <a:lstStyle/>
          <a:p>
            <a:r>
              <a:rPr lang="en-US" sz="1700" b="1">
                <a:solidFill>
                  <a:srgbClr val="000000"/>
                </a:solidFill>
                <a:latin typeface="TimesTen" pitchFamily="18" charset="0"/>
              </a:rPr>
              <a:t>D</a:t>
            </a:r>
            <a:endParaRPr lang="en-US" sz="3200" b="1" u="sng" baseline="-25000"/>
          </a:p>
        </p:txBody>
      </p:sp>
      <p:sp>
        <p:nvSpPr>
          <p:cNvPr id="28686" name="Line 14"/>
          <p:cNvSpPr>
            <a:spLocks noChangeShapeType="1"/>
          </p:cNvSpPr>
          <p:nvPr/>
        </p:nvSpPr>
        <p:spPr bwMode="auto">
          <a:xfrm>
            <a:off x="7213600" y="2133600"/>
            <a:ext cx="419100" cy="0"/>
          </a:xfrm>
          <a:prstGeom prst="line">
            <a:avLst/>
          </a:prstGeom>
          <a:noFill/>
          <a:ln w="19050">
            <a:solidFill>
              <a:schemeClr val="tx1"/>
            </a:solidFill>
            <a:round/>
            <a:headEnd/>
            <a:tailEnd/>
          </a:ln>
        </p:spPr>
        <p:txBody>
          <a:bodyPr/>
          <a:lstStyle/>
          <a:p>
            <a:endParaRPr lang="en-US"/>
          </a:p>
        </p:txBody>
      </p:sp>
      <p:sp>
        <p:nvSpPr>
          <p:cNvPr id="28687" name="Line 15"/>
          <p:cNvSpPr>
            <a:spLocks noChangeShapeType="1"/>
          </p:cNvSpPr>
          <p:nvPr/>
        </p:nvSpPr>
        <p:spPr bwMode="auto">
          <a:xfrm flipH="1">
            <a:off x="7404100" y="1663700"/>
            <a:ext cx="228600" cy="0"/>
          </a:xfrm>
          <a:prstGeom prst="line">
            <a:avLst/>
          </a:prstGeom>
          <a:noFill/>
          <a:ln w="19050">
            <a:solidFill>
              <a:schemeClr val="tx1"/>
            </a:solidFill>
            <a:round/>
            <a:headEnd/>
            <a:tailEnd/>
          </a:ln>
        </p:spPr>
        <p:txBody>
          <a:bodyPr/>
          <a:lstStyle/>
          <a:p>
            <a:endParaRPr lang="en-US"/>
          </a:p>
        </p:txBody>
      </p:sp>
      <p:sp>
        <p:nvSpPr>
          <p:cNvPr id="28688" name="Line 16"/>
          <p:cNvSpPr>
            <a:spLocks noChangeShapeType="1"/>
          </p:cNvSpPr>
          <p:nvPr/>
        </p:nvSpPr>
        <p:spPr bwMode="auto">
          <a:xfrm flipV="1">
            <a:off x="7404100" y="1308100"/>
            <a:ext cx="0" cy="355600"/>
          </a:xfrm>
          <a:prstGeom prst="line">
            <a:avLst/>
          </a:prstGeom>
          <a:noFill/>
          <a:ln w="19050">
            <a:solidFill>
              <a:schemeClr val="tx1"/>
            </a:solidFill>
            <a:round/>
            <a:headEnd/>
            <a:tailEnd/>
          </a:ln>
        </p:spPr>
        <p:txBody>
          <a:bodyPr/>
          <a:lstStyle/>
          <a:p>
            <a:endParaRPr lang="en-US"/>
          </a:p>
        </p:txBody>
      </p:sp>
      <p:sp>
        <p:nvSpPr>
          <p:cNvPr id="28689" name="Line 17"/>
          <p:cNvSpPr>
            <a:spLocks noChangeShapeType="1"/>
          </p:cNvSpPr>
          <p:nvPr/>
        </p:nvSpPr>
        <p:spPr bwMode="auto">
          <a:xfrm>
            <a:off x="7404100" y="1295400"/>
            <a:ext cx="1295400" cy="0"/>
          </a:xfrm>
          <a:prstGeom prst="line">
            <a:avLst/>
          </a:prstGeom>
          <a:noFill/>
          <a:ln w="19050">
            <a:solidFill>
              <a:schemeClr val="tx1"/>
            </a:solidFill>
            <a:round/>
            <a:headEnd/>
            <a:tailEnd/>
          </a:ln>
        </p:spPr>
        <p:txBody>
          <a:bodyPr/>
          <a:lstStyle/>
          <a:p>
            <a:endParaRPr lang="en-US"/>
          </a:p>
        </p:txBody>
      </p:sp>
      <p:sp>
        <p:nvSpPr>
          <p:cNvPr id="28690" name="Line 18"/>
          <p:cNvSpPr>
            <a:spLocks noChangeShapeType="1"/>
          </p:cNvSpPr>
          <p:nvPr/>
        </p:nvSpPr>
        <p:spPr bwMode="auto">
          <a:xfrm flipV="1">
            <a:off x="8699500" y="1295400"/>
            <a:ext cx="0" cy="1270000"/>
          </a:xfrm>
          <a:prstGeom prst="line">
            <a:avLst/>
          </a:prstGeom>
          <a:noFill/>
          <a:ln w="19050">
            <a:solidFill>
              <a:schemeClr val="tx1"/>
            </a:solidFill>
            <a:round/>
            <a:headEnd/>
            <a:tailEnd/>
          </a:ln>
        </p:spPr>
        <p:txBody>
          <a:bodyPr/>
          <a:lstStyle/>
          <a:p>
            <a:endParaRPr lang="en-US"/>
          </a:p>
        </p:txBody>
      </p:sp>
      <p:sp>
        <p:nvSpPr>
          <p:cNvPr id="28691" name="Line 19"/>
          <p:cNvSpPr>
            <a:spLocks noChangeShapeType="1"/>
          </p:cNvSpPr>
          <p:nvPr/>
        </p:nvSpPr>
        <p:spPr bwMode="auto">
          <a:xfrm>
            <a:off x="8394700" y="3517900"/>
            <a:ext cx="304800" cy="0"/>
          </a:xfrm>
          <a:prstGeom prst="line">
            <a:avLst/>
          </a:prstGeom>
          <a:noFill/>
          <a:ln w="19050">
            <a:solidFill>
              <a:schemeClr val="tx1"/>
            </a:solidFill>
            <a:round/>
            <a:headEnd/>
            <a:tailEnd/>
          </a:ln>
        </p:spPr>
        <p:txBody>
          <a:bodyPr/>
          <a:lstStyle/>
          <a:p>
            <a:endParaRPr lang="en-US"/>
          </a:p>
        </p:txBody>
      </p:sp>
      <p:sp>
        <p:nvSpPr>
          <p:cNvPr id="28692" name="Rectangle 20"/>
          <p:cNvSpPr>
            <a:spLocks noChangeAspect="1" noChangeArrowheads="1"/>
          </p:cNvSpPr>
          <p:nvPr/>
        </p:nvSpPr>
        <p:spPr bwMode="auto">
          <a:xfrm>
            <a:off x="7632700" y="2755901"/>
            <a:ext cx="654050" cy="974725"/>
          </a:xfrm>
          <a:prstGeom prst="rect">
            <a:avLst/>
          </a:prstGeom>
          <a:solidFill>
            <a:srgbClr val="FFFFFF"/>
          </a:solidFill>
          <a:ln w="28575">
            <a:solidFill>
              <a:schemeClr val="hlink"/>
            </a:solidFill>
            <a:miter lim="800000"/>
            <a:headEnd/>
            <a:tailEnd/>
          </a:ln>
        </p:spPr>
        <p:txBody>
          <a:bodyPr/>
          <a:lstStyle/>
          <a:p>
            <a:endParaRPr lang="en-US"/>
          </a:p>
        </p:txBody>
      </p:sp>
      <p:sp>
        <p:nvSpPr>
          <p:cNvPr id="28693" name="Oval 21"/>
          <p:cNvSpPr>
            <a:spLocks noChangeAspect="1" noChangeArrowheads="1"/>
          </p:cNvSpPr>
          <p:nvPr/>
        </p:nvSpPr>
        <p:spPr bwMode="auto">
          <a:xfrm>
            <a:off x="8286750" y="3465513"/>
            <a:ext cx="95250" cy="95250"/>
          </a:xfrm>
          <a:prstGeom prst="ellipse">
            <a:avLst/>
          </a:prstGeom>
          <a:solidFill>
            <a:srgbClr val="FFFFFF"/>
          </a:solidFill>
          <a:ln w="28575">
            <a:solidFill>
              <a:schemeClr val="hlink"/>
            </a:solidFill>
            <a:miter lim="800000"/>
            <a:headEnd/>
            <a:tailEnd/>
          </a:ln>
        </p:spPr>
        <p:txBody>
          <a:bodyPr/>
          <a:lstStyle/>
          <a:p>
            <a:endParaRPr lang="en-US"/>
          </a:p>
        </p:txBody>
      </p:sp>
      <p:sp>
        <p:nvSpPr>
          <p:cNvPr id="28694" name="Freeform 22"/>
          <p:cNvSpPr>
            <a:spLocks noChangeAspect="1"/>
          </p:cNvSpPr>
          <p:nvPr/>
        </p:nvSpPr>
        <p:spPr bwMode="auto">
          <a:xfrm>
            <a:off x="7632700" y="3463925"/>
            <a:ext cx="192088" cy="133350"/>
          </a:xfrm>
          <a:custGeom>
            <a:avLst/>
            <a:gdLst>
              <a:gd name="T0" fmla="*/ 0 w 172"/>
              <a:gd name="T1" fmla="*/ 0 h 120"/>
              <a:gd name="T2" fmla="*/ 2147483647 w 172"/>
              <a:gd name="T3" fmla="*/ 2147483647 h 120"/>
              <a:gd name="T4" fmla="*/ 0 w 172"/>
              <a:gd name="T5" fmla="*/ 2147483647 h 120"/>
              <a:gd name="T6" fmla="*/ 0 60000 65536"/>
              <a:gd name="T7" fmla="*/ 0 60000 65536"/>
              <a:gd name="T8" fmla="*/ 0 60000 65536"/>
              <a:gd name="T9" fmla="*/ 0 w 172"/>
              <a:gd name="T10" fmla="*/ 0 h 120"/>
              <a:gd name="T11" fmla="*/ 172 w 172"/>
              <a:gd name="T12" fmla="*/ 120 h 120"/>
            </a:gdLst>
            <a:ahLst/>
            <a:cxnLst>
              <a:cxn ang="T6">
                <a:pos x="T0" y="T1"/>
              </a:cxn>
              <a:cxn ang="T7">
                <a:pos x="T2" y="T3"/>
              </a:cxn>
              <a:cxn ang="T8">
                <a:pos x="T4" y="T5"/>
              </a:cxn>
            </a:cxnLst>
            <a:rect l="T9" t="T10" r="T11" b="T12"/>
            <a:pathLst>
              <a:path w="172" h="120">
                <a:moveTo>
                  <a:pt x="0" y="0"/>
                </a:moveTo>
                <a:lnTo>
                  <a:pt x="172" y="51"/>
                </a:lnTo>
                <a:lnTo>
                  <a:pt x="0" y="120"/>
                </a:lnTo>
              </a:path>
            </a:pathLst>
          </a:custGeom>
          <a:noFill/>
          <a:ln w="28575">
            <a:solidFill>
              <a:schemeClr val="hlink"/>
            </a:solidFill>
            <a:miter lim="800000"/>
            <a:headEnd/>
            <a:tailEnd/>
          </a:ln>
        </p:spPr>
        <p:txBody>
          <a:bodyPr/>
          <a:lstStyle/>
          <a:p>
            <a:endParaRPr lang="en-US"/>
          </a:p>
        </p:txBody>
      </p:sp>
      <p:sp>
        <p:nvSpPr>
          <p:cNvPr id="28695" name="Rectangle 23"/>
          <p:cNvSpPr>
            <a:spLocks noChangeAspect="1" noChangeArrowheads="1"/>
          </p:cNvSpPr>
          <p:nvPr/>
        </p:nvSpPr>
        <p:spPr bwMode="auto">
          <a:xfrm>
            <a:off x="7673975" y="2917825"/>
            <a:ext cx="157094" cy="261610"/>
          </a:xfrm>
          <a:prstGeom prst="rect">
            <a:avLst/>
          </a:prstGeom>
          <a:noFill/>
          <a:ln w="9525">
            <a:noFill/>
            <a:miter lim="800000"/>
            <a:headEnd/>
            <a:tailEnd/>
          </a:ln>
        </p:spPr>
        <p:txBody>
          <a:bodyPr wrap="none" lIns="0" tIns="0" rIns="0" bIns="0">
            <a:spAutoFit/>
          </a:bodyPr>
          <a:lstStyle/>
          <a:p>
            <a:r>
              <a:rPr lang="en-US" sz="1700" b="1">
                <a:solidFill>
                  <a:srgbClr val="000000"/>
                </a:solidFill>
                <a:latin typeface="TimesTen" pitchFamily="18" charset="0"/>
              </a:rPr>
              <a:t>D</a:t>
            </a:r>
            <a:endParaRPr lang="en-US" sz="3200" b="1" u="sng" baseline="-25000"/>
          </a:p>
        </p:txBody>
      </p:sp>
      <p:sp>
        <p:nvSpPr>
          <p:cNvPr id="28696" name="Rectangle 24"/>
          <p:cNvSpPr>
            <a:spLocks noChangeAspect="1" noChangeArrowheads="1"/>
          </p:cNvSpPr>
          <p:nvPr/>
        </p:nvSpPr>
        <p:spPr bwMode="auto">
          <a:xfrm>
            <a:off x="7866063" y="3421063"/>
            <a:ext cx="274114" cy="261610"/>
          </a:xfrm>
          <a:prstGeom prst="rect">
            <a:avLst/>
          </a:prstGeom>
          <a:noFill/>
          <a:ln w="9525">
            <a:noFill/>
            <a:miter lim="800000"/>
            <a:headEnd/>
            <a:tailEnd/>
          </a:ln>
        </p:spPr>
        <p:txBody>
          <a:bodyPr wrap="none" lIns="0" tIns="0" rIns="0" bIns="0">
            <a:spAutoFit/>
          </a:bodyPr>
          <a:lstStyle/>
          <a:p>
            <a:r>
              <a:rPr lang="en-US" sz="1700" b="1">
                <a:solidFill>
                  <a:srgbClr val="000000"/>
                </a:solidFill>
                <a:latin typeface="TimesTen" pitchFamily="18" charset="0"/>
              </a:rPr>
              <a:t>C</a:t>
            </a:r>
            <a:r>
              <a:rPr lang="en-US" sz="1900" b="1" baseline="-20000">
                <a:solidFill>
                  <a:srgbClr val="000000"/>
                </a:solidFill>
                <a:latin typeface="TimesTen" pitchFamily="18" charset="0"/>
              </a:rPr>
              <a:t>R</a:t>
            </a:r>
          </a:p>
        </p:txBody>
      </p:sp>
      <p:sp>
        <p:nvSpPr>
          <p:cNvPr id="28697" name="Line 25"/>
          <p:cNvSpPr>
            <a:spLocks noChangeShapeType="1"/>
          </p:cNvSpPr>
          <p:nvPr/>
        </p:nvSpPr>
        <p:spPr bwMode="auto">
          <a:xfrm>
            <a:off x="7023100" y="3517900"/>
            <a:ext cx="609600" cy="0"/>
          </a:xfrm>
          <a:prstGeom prst="line">
            <a:avLst/>
          </a:prstGeom>
          <a:noFill/>
          <a:ln w="19050">
            <a:solidFill>
              <a:schemeClr val="tx1"/>
            </a:solidFill>
            <a:round/>
            <a:headEnd/>
            <a:tailEnd/>
          </a:ln>
        </p:spPr>
        <p:txBody>
          <a:bodyPr/>
          <a:lstStyle/>
          <a:p>
            <a:endParaRPr lang="en-US"/>
          </a:p>
        </p:txBody>
      </p:sp>
      <p:sp>
        <p:nvSpPr>
          <p:cNvPr id="28698" name="Line 26"/>
          <p:cNvSpPr>
            <a:spLocks noChangeShapeType="1"/>
          </p:cNvSpPr>
          <p:nvPr/>
        </p:nvSpPr>
        <p:spPr bwMode="auto">
          <a:xfrm flipH="1">
            <a:off x="7404100" y="3048000"/>
            <a:ext cx="228600" cy="0"/>
          </a:xfrm>
          <a:prstGeom prst="line">
            <a:avLst/>
          </a:prstGeom>
          <a:noFill/>
          <a:ln w="19050">
            <a:solidFill>
              <a:schemeClr val="tx1"/>
            </a:solidFill>
            <a:round/>
            <a:headEnd/>
            <a:tailEnd/>
          </a:ln>
        </p:spPr>
        <p:txBody>
          <a:bodyPr/>
          <a:lstStyle/>
          <a:p>
            <a:endParaRPr lang="en-US"/>
          </a:p>
        </p:txBody>
      </p:sp>
      <p:sp>
        <p:nvSpPr>
          <p:cNvPr id="28699" name="Line 27"/>
          <p:cNvSpPr>
            <a:spLocks noChangeShapeType="1"/>
          </p:cNvSpPr>
          <p:nvPr/>
        </p:nvSpPr>
        <p:spPr bwMode="auto">
          <a:xfrm flipV="1">
            <a:off x="7404100" y="2692400"/>
            <a:ext cx="0" cy="355600"/>
          </a:xfrm>
          <a:prstGeom prst="line">
            <a:avLst/>
          </a:prstGeom>
          <a:noFill/>
          <a:ln w="19050">
            <a:solidFill>
              <a:schemeClr val="tx1"/>
            </a:solidFill>
            <a:round/>
            <a:headEnd/>
            <a:tailEnd/>
          </a:ln>
        </p:spPr>
        <p:txBody>
          <a:bodyPr/>
          <a:lstStyle/>
          <a:p>
            <a:endParaRPr lang="en-US"/>
          </a:p>
        </p:txBody>
      </p:sp>
      <p:sp>
        <p:nvSpPr>
          <p:cNvPr id="28700" name="Line 28"/>
          <p:cNvSpPr>
            <a:spLocks noChangeShapeType="1"/>
          </p:cNvSpPr>
          <p:nvPr/>
        </p:nvSpPr>
        <p:spPr bwMode="auto">
          <a:xfrm>
            <a:off x="7404100" y="2679700"/>
            <a:ext cx="1295400" cy="0"/>
          </a:xfrm>
          <a:prstGeom prst="line">
            <a:avLst/>
          </a:prstGeom>
          <a:noFill/>
          <a:ln w="19050">
            <a:solidFill>
              <a:schemeClr val="tx1"/>
            </a:solidFill>
            <a:round/>
            <a:headEnd/>
            <a:tailEnd/>
          </a:ln>
        </p:spPr>
        <p:txBody>
          <a:bodyPr/>
          <a:lstStyle/>
          <a:p>
            <a:endParaRPr lang="en-US"/>
          </a:p>
        </p:txBody>
      </p:sp>
      <p:sp>
        <p:nvSpPr>
          <p:cNvPr id="28701" name="Line 29"/>
          <p:cNvSpPr>
            <a:spLocks noChangeShapeType="1"/>
          </p:cNvSpPr>
          <p:nvPr/>
        </p:nvSpPr>
        <p:spPr bwMode="auto">
          <a:xfrm flipV="1">
            <a:off x="8699500" y="2679700"/>
            <a:ext cx="0" cy="850900"/>
          </a:xfrm>
          <a:prstGeom prst="line">
            <a:avLst/>
          </a:prstGeom>
          <a:noFill/>
          <a:ln w="19050">
            <a:solidFill>
              <a:schemeClr val="tx1"/>
            </a:solidFill>
            <a:round/>
            <a:headEnd/>
            <a:tailEnd/>
          </a:ln>
        </p:spPr>
        <p:txBody>
          <a:bodyPr/>
          <a:lstStyle/>
          <a:p>
            <a:endParaRPr lang="en-US"/>
          </a:p>
        </p:txBody>
      </p:sp>
      <p:sp>
        <p:nvSpPr>
          <p:cNvPr id="28702" name="Rectangle 30"/>
          <p:cNvSpPr>
            <a:spLocks noChangeAspect="1" noChangeArrowheads="1"/>
          </p:cNvSpPr>
          <p:nvPr/>
        </p:nvSpPr>
        <p:spPr bwMode="auto">
          <a:xfrm>
            <a:off x="7891463" y="2024063"/>
            <a:ext cx="274114" cy="261610"/>
          </a:xfrm>
          <a:prstGeom prst="rect">
            <a:avLst/>
          </a:prstGeom>
          <a:noFill/>
          <a:ln w="9525">
            <a:noFill/>
            <a:miter lim="800000"/>
            <a:headEnd/>
            <a:tailEnd/>
          </a:ln>
        </p:spPr>
        <p:txBody>
          <a:bodyPr wrap="none" lIns="0" tIns="0" rIns="0" bIns="0">
            <a:spAutoFit/>
          </a:bodyPr>
          <a:lstStyle/>
          <a:p>
            <a:r>
              <a:rPr lang="en-US" sz="1700" b="1">
                <a:solidFill>
                  <a:srgbClr val="000000"/>
                </a:solidFill>
                <a:latin typeface="TimesTen" pitchFamily="18" charset="0"/>
              </a:rPr>
              <a:t>C</a:t>
            </a:r>
            <a:r>
              <a:rPr lang="en-US" sz="1900" b="1" baseline="-20000">
                <a:solidFill>
                  <a:srgbClr val="000000"/>
                </a:solidFill>
                <a:latin typeface="TimesTen" pitchFamily="18" charset="0"/>
              </a:rPr>
              <a:t>R</a:t>
            </a:r>
          </a:p>
        </p:txBody>
      </p:sp>
      <p:sp>
        <p:nvSpPr>
          <p:cNvPr id="28703" name="Line 31"/>
          <p:cNvSpPr>
            <a:spLocks noChangeShapeType="1"/>
          </p:cNvSpPr>
          <p:nvPr/>
        </p:nvSpPr>
        <p:spPr bwMode="auto">
          <a:xfrm>
            <a:off x="8089900" y="2349500"/>
            <a:ext cx="0" cy="114300"/>
          </a:xfrm>
          <a:prstGeom prst="line">
            <a:avLst/>
          </a:prstGeom>
          <a:noFill/>
          <a:ln w="9525">
            <a:solidFill>
              <a:schemeClr val="tx1"/>
            </a:solidFill>
            <a:round/>
            <a:headEnd/>
            <a:tailEnd/>
          </a:ln>
        </p:spPr>
        <p:txBody>
          <a:bodyPr/>
          <a:lstStyle/>
          <a:p>
            <a:endParaRPr lang="en-US"/>
          </a:p>
        </p:txBody>
      </p:sp>
      <p:sp>
        <p:nvSpPr>
          <p:cNvPr id="28704" name="Line 32"/>
          <p:cNvSpPr>
            <a:spLocks noChangeShapeType="1"/>
          </p:cNvSpPr>
          <p:nvPr/>
        </p:nvSpPr>
        <p:spPr bwMode="auto">
          <a:xfrm>
            <a:off x="8089900" y="3733800"/>
            <a:ext cx="0" cy="114300"/>
          </a:xfrm>
          <a:prstGeom prst="line">
            <a:avLst/>
          </a:prstGeom>
          <a:noFill/>
          <a:ln w="9525">
            <a:solidFill>
              <a:schemeClr val="tx1"/>
            </a:solidFill>
            <a:round/>
            <a:headEnd/>
            <a:tailEnd/>
          </a:ln>
        </p:spPr>
        <p:txBody>
          <a:bodyPr/>
          <a:lstStyle/>
          <a:p>
            <a:endParaRPr lang="en-US"/>
          </a:p>
        </p:txBody>
      </p:sp>
      <p:sp>
        <p:nvSpPr>
          <p:cNvPr id="28705" name="Line 33"/>
          <p:cNvSpPr>
            <a:spLocks noChangeShapeType="1"/>
          </p:cNvSpPr>
          <p:nvPr/>
        </p:nvSpPr>
        <p:spPr bwMode="auto">
          <a:xfrm flipH="1">
            <a:off x="7277100" y="2463800"/>
            <a:ext cx="812800" cy="0"/>
          </a:xfrm>
          <a:prstGeom prst="line">
            <a:avLst/>
          </a:prstGeom>
          <a:noFill/>
          <a:ln w="9525">
            <a:solidFill>
              <a:schemeClr val="tx1"/>
            </a:solidFill>
            <a:round/>
            <a:headEnd/>
            <a:tailEnd/>
          </a:ln>
        </p:spPr>
        <p:txBody>
          <a:bodyPr/>
          <a:lstStyle/>
          <a:p>
            <a:endParaRPr lang="en-US"/>
          </a:p>
        </p:txBody>
      </p:sp>
      <p:sp>
        <p:nvSpPr>
          <p:cNvPr id="28706" name="Line 34"/>
          <p:cNvSpPr>
            <a:spLocks noChangeShapeType="1"/>
          </p:cNvSpPr>
          <p:nvPr/>
        </p:nvSpPr>
        <p:spPr bwMode="auto">
          <a:xfrm>
            <a:off x="7289800" y="2463800"/>
            <a:ext cx="0" cy="1371600"/>
          </a:xfrm>
          <a:prstGeom prst="line">
            <a:avLst/>
          </a:prstGeom>
          <a:noFill/>
          <a:ln w="9525">
            <a:solidFill>
              <a:schemeClr val="tx1"/>
            </a:solidFill>
            <a:round/>
            <a:headEnd/>
            <a:tailEnd/>
          </a:ln>
        </p:spPr>
        <p:txBody>
          <a:bodyPr/>
          <a:lstStyle/>
          <a:p>
            <a:endParaRPr lang="en-US"/>
          </a:p>
        </p:txBody>
      </p:sp>
      <p:sp>
        <p:nvSpPr>
          <p:cNvPr id="28707" name="Line 35"/>
          <p:cNvSpPr>
            <a:spLocks noChangeShapeType="1"/>
          </p:cNvSpPr>
          <p:nvPr/>
        </p:nvSpPr>
        <p:spPr bwMode="auto">
          <a:xfrm flipH="1">
            <a:off x="7162800" y="3848100"/>
            <a:ext cx="914400" cy="0"/>
          </a:xfrm>
          <a:prstGeom prst="line">
            <a:avLst/>
          </a:prstGeom>
          <a:noFill/>
          <a:ln w="9525">
            <a:solidFill>
              <a:schemeClr val="tx1"/>
            </a:solidFill>
            <a:round/>
            <a:headEnd/>
            <a:tailEnd/>
          </a:ln>
        </p:spPr>
        <p:txBody>
          <a:bodyPr/>
          <a:lstStyle/>
          <a:p>
            <a:endParaRPr lang="en-US"/>
          </a:p>
        </p:txBody>
      </p:sp>
      <p:sp>
        <p:nvSpPr>
          <p:cNvPr id="28708" name="Oval 36"/>
          <p:cNvSpPr>
            <a:spLocks noChangeArrowheads="1"/>
          </p:cNvSpPr>
          <p:nvPr/>
        </p:nvSpPr>
        <p:spPr bwMode="auto">
          <a:xfrm>
            <a:off x="8636000" y="2070100"/>
            <a:ext cx="114300" cy="114300"/>
          </a:xfrm>
          <a:prstGeom prst="ellipse">
            <a:avLst/>
          </a:prstGeom>
          <a:solidFill>
            <a:schemeClr val="tx2"/>
          </a:solidFill>
          <a:ln w="9525">
            <a:solidFill>
              <a:schemeClr val="tx1"/>
            </a:solidFill>
            <a:round/>
            <a:headEnd/>
            <a:tailEnd/>
          </a:ln>
        </p:spPr>
        <p:txBody>
          <a:bodyPr wrap="none" anchor="ctr"/>
          <a:lstStyle/>
          <a:p>
            <a:endParaRPr lang="en-US"/>
          </a:p>
        </p:txBody>
      </p:sp>
      <p:sp>
        <p:nvSpPr>
          <p:cNvPr id="28709" name="Line 37"/>
          <p:cNvSpPr>
            <a:spLocks noChangeShapeType="1"/>
          </p:cNvSpPr>
          <p:nvPr/>
        </p:nvSpPr>
        <p:spPr bwMode="auto">
          <a:xfrm flipH="1">
            <a:off x="7023100" y="2552700"/>
            <a:ext cx="1689100" cy="0"/>
          </a:xfrm>
          <a:prstGeom prst="line">
            <a:avLst/>
          </a:prstGeom>
          <a:noFill/>
          <a:ln w="9525">
            <a:solidFill>
              <a:schemeClr val="tx1"/>
            </a:solidFill>
            <a:round/>
            <a:headEnd/>
            <a:tailEnd/>
          </a:ln>
        </p:spPr>
        <p:txBody>
          <a:bodyPr/>
          <a:lstStyle/>
          <a:p>
            <a:endParaRPr lang="en-US"/>
          </a:p>
        </p:txBody>
      </p:sp>
      <p:sp>
        <p:nvSpPr>
          <p:cNvPr id="28710" name="Line 38"/>
          <p:cNvSpPr>
            <a:spLocks noChangeShapeType="1"/>
          </p:cNvSpPr>
          <p:nvPr/>
        </p:nvSpPr>
        <p:spPr bwMode="auto">
          <a:xfrm flipV="1">
            <a:off x="7023100" y="2552700"/>
            <a:ext cx="0" cy="965200"/>
          </a:xfrm>
          <a:prstGeom prst="line">
            <a:avLst/>
          </a:prstGeom>
          <a:noFill/>
          <a:ln w="9525">
            <a:solidFill>
              <a:schemeClr val="tx1"/>
            </a:solidFill>
            <a:round/>
            <a:headEnd/>
            <a:tailEnd/>
          </a:ln>
        </p:spPr>
        <p:txBody>
          <a:bodyPr/>
          <a:lstStyle/>
          <a:p>
            <a:endParaRPr lang="en-US"/>
          </a:p>
        </p:txBody>
      </p:sp>
      <p:sp>
        <p:nvSpPr>
          <p:cNvPr id="28711" name="Rectangle 39"/>
          <p:cNvSpPr>
            <a:spLocks noChangeAspect="1" noChangeArrowheads="1"/>
          </p:cNvSpPr>
          <p:nvPr/>
        </p:nvSpPr>
        <p:spPr bwMode="auto">
          <a:xfrm>
            <a:off x="9274175" y="2917825"/>
            <a:ext cx="145874" cy="261610"/>
          </a:xfrm>
          <a:prstGeom prst="rect">
            <a:avLst/>
          </a:prstGeom>
          <a:noFill/>
          <a:ln w="9525">
            <a:noFill/>
            <a:miter lim="800000"/>
            <a:headEnd/>
            <a:tailEnd/>
          </a:ln>
        </p:spPr>
        <p:txBody>
          <a:bodyPr wrap="none" lIns="0" tIns="0" rIns="0" bIns="0">
            <a:spAutoFit/>
          </a:bodyPr>
          <a:lstStyle/>
          <a:p>
            <a:r>
              <a:rPr lang="en-US" sz="1700" b="1">
                <a:solidFill>
                  <a:srgbClr val="000000"/>
                </a:solidFill>
                <a:latin typeface="TimesTen" pitchFamily="18" charset="0"/>
              </a:rPr>
              <a:t>B</a:t>
            </a:r>
            <a:endParaRPr lang="en-US" sz="3200" b="1" u="sng" baseline="-25000"/>
          </a:p>
        </p:txBody>
      </p:sp>
      <p:sp>
        <p:nvSpPr>
          <p:cNvPr id="28712" name="Rectangle 40"/>
          <p:cNvSpPr>
            <a:spLocks noChangeAspect="1" noChangeArrowheads="1"/>
          </p:cNvSpPr>
          <p:nvPr/>
        </p:nvSpPr>
        <p:spPr bwMode="auto">
          <a:xfrm>
            <a:off x="9286875" y="1520825"/>
            <a:ext cx="157094" cy="261610"/>
          </a:xfrm>
          <a:prstGeom prst="rect">
            <a:avLst/>
          </a:prstGeom>
          <a:noFill/>
          <a:ln w="9525">
            <a:noFill/>
            <a:miter lim="800000"/>
            <a:headEnd/>
            <a:tailEnd/>
          </a:ln>
        </p:spPr>
        <p:txBody>
          <a:bodyPr wrap="none" lIns="0" tIns="0" rIns="0" bIns="0">
            <a:spAutoFit/>
          </a:bodyPr>
          <a:lstStyle/>
          <a:p>
            <a:r>
              <a:rPr lang="en-US" sz="1700" b="1">
                <a:solidFill>
                  <a:srgbClr val="000000"/>
                </a:solidFill>
                <a:latin typeface="TimesTen" pitchFamily="18" charset="0"/>
              </a:rPr>
              <a:t>A</a:t>
            </a:r>
            <a:endParaRPr lang="en-US" sz="3200" b="1" u="sng" baseline="-25000"/>
          </a:p>
        </p:txBody>
      </p:sp>
      <p:sp>
        <p:nvSpPr>
          <p:cNvPr id="28713" name="Line 41"/>
          <p:cNvSpPr>
            <a:spLocks noChangeShapeType="1"/>
          </p:cNvSpPr>
          <p:nvPr/>
        </p:nvSpPr>
        <p:spPr bwMode="auto">
          <a:xfrm>
            <a:off x="8293100" y="1651000"/>
            <a:ext cx="901700" cy="0"/>
          </a:xfrm>
          <a:prstGeom prst="line">
            <a:avLst/>
          </a:prstGeom>
          <a:noFill/>
          <a:ln w="9525">
            <a:solidFill>
              <a:schemeClr val="tx1"/>
            </a:solidFill>
            <a:round/>
            <a:headEnd/>
            <a:tailEnd/>
          </a:ln>
        </p:spPr>
        <p:txBody>
          <a:bodyPr/>
          <a:lstStyle/>
          <a:p>
            <a:endParaRPr lang="en-US"/>
          </a:p>
        </p:txBody>
      </p:sp>
      <p:sp>
        <p:nvSpPr>
          <p:cNvPr id="28714" name="Line 42"/>
          <p:cNvSpPr>
            <a:spLocks noChangeShapeType="1"/>
          </p:cNvSpPr>
          <p:nvPr/>
        </p:nvSpPr>
        <p:spPr bwMode="auto">
          <a:xfrm>
            <a:off x="8305800" y="3035300"/>
            <a:ext cx="889000" cy="0"/>
          </a:xfrm>
          <a:prstGeom prst="line">
            <a:avLst/>
          </a:prstGeom>
          <a:noFill/>
          <a:ln w="9525">
            <a:solidFill>
              <a:schemeClr val="tx1"/>
            </a:solidFill>
            <a:round/>
            <a:headEnd/>
            <a:tailEnd/>
          </a:ln>
        </p:spPr>
        <p:txBody>
          <a:bodyPr/>
          <a:lstStyle/>
          <a:p>
            <a:endParaRPr lang="en-US"/>
          </a:p>
        </p:txBody>
      </p:sp>
      <p:sp>
        <p:nvSpPr>
          <p:cNvPr id="28715" name="Rectangle 43"/>
          <p:cNvSpPr>
            <a:spLocks noGrp="1" noChangeArrowheads="1"/>
          </p:cNvSpPr>
          <p:nvPr>
            <p:ph type="title"/>
          </p:nvPr>
        </p:nvSpPr>
        <p:spPr>
          <a:xfrm>
            <a:off x="203112" y="181769"/>
            <a:ext cx="9144000" cy="731837"/>
          </a:xfrm>
          <a:noFill/>
        </p:spPr>
        <p:txBody>
          <a:bodyPr>
            <a:normAutofit fontScale="90000"/>
          </a:bodyPr>
          <a:lstStyle/>
          <a:p>
            <a:r>
              <a:rPr lang="en-US" sz="3200" dirty="0">
                <a:solidFill>
                  <a:srgbClr val="336600"/>
                </a:solidFill>
                <a:latin typeface="Arial" pitchFamily="34" charset="0"/>
                <a:cs typeface="Arial" pitchFamily="34" charset="0"/>
              </a:rPr>
              <a:t>Ripple Up Counter</a:t>
            </a:r>
            <a:br>
              <a:rPr lang="en-US" sz="3200" dirty="0">
                <a:solidFill>
                  <a:srgbClr val="336600"/>
                </a:solidFill>
                <a:latin typeface="Arial" pitchFamily="34" charset="0"/>
                <a:cs typeface="Arial" pitchFamily="34" charset="0"/>
              </a:rPr>
            </a:br>
            <a:r>
              <a:rPr lang="en-US" sz="3200" dirty="0">
                <a:solidFill>
                  <a:srgbClr val="CC0000"/>
                </a:solidFill>
                <a:latin typeface="Arial" pitchFamily="34" charset="0"/>
                <a:cs typeface="Arial" pitchFamily="34" charset="0"/>
              </a:rPr>
              <a:t>2-bit counter (modulo 4: Counts: 00,01,10,11</a:t>
            </a:r>
            <a:r>
              <a:rPr lang="en-US" sz="3200" dirty="0">
                <a:solidFill>
                  <a:srgbClr val="336600"/>
                </a:solidFill>
                <a:latin typeface="Arial" pitchFamily="34" charset="0"/>
                <a:cs typeface="Arial" pitchFamily="34" charset="0"/>
              </a:rPr>
              <a:t> </a:t>
            </a:r>
          </a:p>
        </p:txBody>
      </p:sp>
      <p:grpSp>
        <p:nvGrpSpPr>
          <p:cNvPr id="28716" name="Group 44"/>
          <p:cNvGrpSpPr>
            <a:grpSpLocks/>
          </p:cNvGrpSpPr>
          <p:nvPr/>
        </p:nvGrpSpPr>
        <p:grpSpPr bwMode="auto">
          <a:xfrm>
            <a:off x="5943600" y="4046538"/>
            <a:ext cx="3924300" cy="2544762"/>
            <a:chOff x="2784" y="2549"/>
            <a:chExt cx="2472" cy="1603"/>
          </a:xfrm>
        </p:grpSpPr>
        <p:sp>
          <p:nvSpPr>
            <p:cNvPr id="28738" name="Freeform 45"/>
            <p:cNvSpPr>
              <a:spLocks/>
            </p:cNvSpPr>
            <p:nvPr/>
          </p:nvSpPr>
          <p:spPr bwMode="auto">
            <a:xfrm>
              <a:off x="2903" y="3049"/>
              <a:ext cx="220" cy="17"/>
            </a:xfrm>
            <a:custGeom>
              <a:avLst/>
              <a:gdLst>
                <a:gd name="T0" fmla="*/ 9 w 220"/>
                <a:gd name="T1" fmla="*/ 0 h 17"/>
                <a:gd name="T2" fmla="*/ 6 w 220"/>
                <a:gd name="T3" fmla="*/ 0 h 17"/>
                <a:gd name="T4" fmla="*/ 3 w 220"/>
                <a:gd name="T5" fmla="*/ 3 h 17"/>
                <a:gd name="T6" fmla="*/ 0 w 220"/>
                <a:gd name="T7" fmla="*/ 6 h 17"/>
                <a:gd name="T8" fmla="*/ 0 w 220"/>
                <a:gd name="T9" fmla="*/ 11 h 17"/>
                <a:gd name="T10" fmla="*/ 3 w 220"/>
                <a:gd name="T11" fmla="*/ 14 h 17"/>
                <a:gd name="T12" fmla="*/ 6 w 220"/>
                <a:gd name="T13" fmla="*/ 17 h 17"/>
                <a:gd name="T14" fmla="*/ 215 w 220"/>
                <a:gd name="T15" fmla="*/ 17 h 17"/>
                <a:gd name="T16" fmla="*/ 217 w 220"/>
                <a:gd name="T17" fmla="*/ 14 h 17"/>
                <a:gd name="T18" fmla="*/ 220 w 220"/>
                <a:gd name="T19" fmla="*/ 11 h 17"/>
                <a:gd name="T20" fmla="*/ 220 w 220"/>
                <a:gd name="T21" fmla="*/ 6 h 17"/>
                <a:gd name="T22" fmla="*/ 217 w 220"/>
                <a:gd name="T23" fmla="*/ 3 h 17"/>
                <a:gd name="T24" fmla="*/ 215 w 220"/>
                <a:gd name="T25" fmla="*/ 0 h 17"/>
                <a:gd name="T26" fmla="*/ 212 w 220"/>
                <a:gd name="T27" fmla="*/ 0 h 17"/>
                <a:gd name="T28" fmla="*/ 9 w 220"/>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0"/>
                <a:gd name="T46" fmla="*/ 0 h 17"/>
                <a:gd name="T47" fmla="*/ 220 w 220"/>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0" h="17">
                  <a:moveTo>
                    <a:pt x="9" y="0"/>
                  </a:moveTo>
                  <a:lnTo>
                    <a:pt x="6" y="0"/>
                  </a:lnTo>
                  <a:lnTo>
                    <a:pt x="3" y="3"/>
                  </a:lnTo>
                  <a:lnTo>
                    <a:pt x="0" y="6"/>
                  </a:lnTo>
                  <a:lnTo>
                    <a:pt x="0" y="11"/>
                  </a:lnTo>
                  <a:lnTo>
                    <a:pt x="3" y="14"/>
                  </a:lnTo>
                  <a:lnTo>
                    <a:pt x="6" y="17"/>
                  </a:lnTo>
                  <a:lnTo>
                    <a:pt x="215" y="17"/>
                  </a:lnTo>
                  <a:lnTo>
                    <a:pt x="217" y="14"/>
                  </a:lnTo>
                  <a:lnTo>
                    <a:pt x="220" y="11"/>
                  </a:lnTo>
                  <a:lnTo>
                    <a:pt x="220" y="6"/>
                  </a:lnTo>
                  <a:lnTo>
                    <a:pt x="217" y="3"/>
                  </a:lnTo>
                  <a:lnTo>
                    <a:pt x="215" y="0"/>
                  </a:lnTo>
                  <a:lnTo>
                    <a:pt x="212" y="0"/>
                  </a:lnTo>
                  <a:lnTo>
                    <a:pt x="9" y="0"/>
                  </a:lnTo>
                  <a:close/>
                </a:path>
              </a:pathLst>
            </a:custGeom>
            <a:solidFill>
              <a:srgbClr val="000000"/>
            </a:solidFill>
            <a:ln w="9525">
              <a:noFill/>
              <a:round/>
              <a:headEnd/>
              <a:tailEnd/>
            </a:ln>
          </p:spPr>
          <p:txBody>
            <a:bodyPr/>
            <a:lstStyle/>
            <a:p>
              <a:endParaRPr lang="en-US"/>
            </a:p>
          </p:txBody>
        </p:sp>
        <p:sp>
          <p:nvSpPr>
            <p:cNvPr id="28739" name="Freeform 46"/>
            <p:cNvSpPr>
              <a:spLocks/>
            </p:cNvSpPr>
            <p:nvPr/>
          </p:nvSpPr>
          <p:spPr bwMode="auto">
            <a:xfrm>
              <a:off x="3107" y="2846"/>
              <a:ext cx="16" cy="220"/>
            </a:xfrm>
            <a:custGeom>
              <a:avLst/>
              <a:gdLst>
                <a:gd name="T0" fmla="*/ 0 w 16"/>
                <a:gd name="T1" fmla="*/ 211 h 220"/>
                <a:gd name="T2" fmla="*/ 0 w 16"/>
                <a:gd name="T3" fmla="*/ 214 h 220"/>
                <a:gd name="T4" fmla="*/ 3 w 16"/>
                <a:gd name="T5" fmla="*/ 217 h 220"/>
                <a:gd name="T6" fmla="*/ 5 w 16"/>
                <a:gd name="T7" fmla="*/ 220 h 220"/>
                <a:gd name="T8" fmla="*/ 11 w 16"/>
                <a:gd name="T9" fmla="*/ 220 h 220"/>
                <a:gd name="T10" fmla="*/ 13 w 16"/>
                <a:gd name="T11" fmla="*/ 217 h 220"/>
                <a:gd name="T12" fmla="*/ 16 w 16"/>
                <a:gd name="T13" fmla="*/ 214 h 220"/>
                <a:gd name="T14" fmla="*/ 16 w 16"/>
                <a:gd name="T15" fmla="*/ 5 h 220"/>
                <a:gd name="T16" fmla="*/ 13 w 16"/>
                <a:gd name="T17" fmla="*/ 3 h 220"/>
                <a:gd name="T18" fmla="*/ 11 w 16"/>
                <a:gd name="T19" fmla="*/ 0 h 220"/>
                <a:gd name="T20" fmla="*/ 5 w 16"/>
                <a:gd name="T21" fmla="*/ 0 h 220"/>
                <a:gd name="T22" fmla="*/ 3 w 16"/>
                <a:gd name="T23" fmla="*/ 3 h 220"/>
                <a:gd name="T24" fmla="*/ 0 w 16"/>
                <a:gd name="T25" fmla="*/ 5 h 220"/>
                <a:gd name="T26" fmla="*/ 0 w 16"/>
                <a:gd name="T27" fmla="*/ 8 h 220"/>
                <a:gd name="T28" fmla="*/ 0 w 16"/>
                <a:gd name="T29" fmla="*/ 211 h 2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220"/>
                <a:gd name="T47" fmla="*/ 16 w 16"/>
                <a:gd name="T48" fmla="*/ 220 h 2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220">
                  <a:moveTo>
                    <a:pt x="0" y="211"/>
                  </a:moveTo>
                  <a:lnTo>
                    <a:pt x="0" y="214"/>
                  </a:lnTo>
                  <a:lnTo>
                    <a:pt x="3" y="217"/>
                  </a:lnTo>
                  <a:lnTo>
                    <a:pt x="5" y="220"/>
                  </a:lnTo>
                  <a:lnTo>
                    <a:pt x="11" y="220"/>
                  </a:lnTo>
                  <a:lnTo>
                    <a:pt x="13" y="217"/>
                  </a:lnTo>
                  <a:lnTo>
                    <a:pt x="16" y="214"/>
                  </a:lnTo>
                  <a:lnTo>
                    <a:pt x="16" y="5"/>
                  </a:lnTo>
                  <a:lnTo>
                    <a:pt x="13" y="3"/>
                  </a:lnTo>
                  <a:lnTo>
                    <a:pt x="11" y="0"/>
                  </a:lnTo>
                  <a:lnTo>
                    <a:pt x="5" y="0"/>
                  </a:lnTo>
                  <a:lnTo>
                    <a:pt x="3" y="3"/>
                  </a:lnTo>
                  <a:lnTo>
                    <a:pt x="0" y="5"/>
                  </a:lnTo>
                  <a:lnTo>
                    <a:pt x="0" y="8"/>
                  </a:lnTo>
                  <a:lnTo>
                    <a:pt x="0" y="211"/>
                  </a:lnTo>
                  <a:close/>
                </a:path>
              </a:pathLst>
            </a:custGeom>
            <a:solidFill>
              <a:srgbClr val="000000"/>
            </a:solidFill>
            <a:ln w="9525">
              <a:noFill/>
              <a:round/>
              <a:headEnd/>
              <a:tailEnd/>
            </a:ln>
          </p:spPr>
          <p:txBody>
            <a:bodyPr/>
            <a:lstStyle/>
            <a:p>
              <a:endParaRPr lang="en-US"/>
            </a:p>
          </p:txBody>
        </p:sp>
        <p:sp>
          <p:nvSpPr>
            <p:cNvPr id="28740" name="Freeform 47"/>
            <p:cNvSpPr>
              <a:spLocks/>
            </p:cNvSpPr>
            <p:nvPr/>
          </p:nvSpPr>
          <p:spPr bwMode="auto">
            <a:xfrm>
              <a:off x="3107" y="2846"/>
              <a:ext cx="220" cy="16"/>
            </a:xfrm>
            <a:custGeom>
              <a:avLst/>
              <a:gdLst>
                <a:gd name="T0" fmla="*/ 8 w 220"/>
                <a:gd name="T1" fmla="*/ 0 h 16"/>
                <a:gd name="T2" fmla="*/ 5 w 220"/>
                <a:gd name="T3" fmla="*/ 0 h 16"/>
                <a:gd name="T4" fmla="*/ 3 w 220"/>
                <a:gd name="T5" fmla="*/ 3 h 16"/>
                <a:gd name="T6" fmla="*/ 0 w 220"/>
                <a:gd name="T7" fmla="*/ 5 h 16"/>
                <a:gd name="T8" fmla="*/ 0 w 220"/>
                <a:gd name="T9" fmla="*/ 11 h 16"/>
                <a:gd name="T10" fmla="*/ 3 w 220"/>
                <a:gd name="T11" fmla="*/ 13 h 16"/>
                <a:gd name="T12" fmla="*/ 5 w 220"/>
                <a:gd name="T13" fmla="*/ 16 h 16"/>
                <a:gd name="T14" fmla="*/ 214 w 220"/>
                <a:gd name="T15" fmla="*/ 16 h 16"/>
                <a:gd name="T16" fmla="*/ 217 w 220"/>
                <a:gd name="T17" fmla="*/ 13 h 16"/>
                <a:gd name="T18" fmla="*/ 220 w 220"/>
                <a:gd name="T19" fmla="*/ 11 h 16"/>
                <a:gd name="T20" fmla="*/ 220 w 220"/>
                <a:gd name="T21" fmla="*/ 5 h 16"/>
                <a:gd name="T22" fmla="*/ 217 w 220"/>
                <a:gd name="T23" fmla="*/ 3 h 16"/>
                <a:gd name="T24" fmla="*/ 214 w 220"/>
                <a:gd name="T25" fmla="*/ 0 h 16"/>
                <a:gd name="T26" fmla="*/ 211 w 220"/>
                <a:gd name="T27" fmla="*/ 0 h 16"/>
                <a:gd name="T28" fmla="*/ 8 w 22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0"/>
                <a:gd name="T46" fmla="*/ 0 h 16"/>
                <a:gd name="T47" fmla="*/ 220 w 22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0" h="16">
                  <a:moveTo>
                    <a:pt x="8" y="0"/>
                  </a:moveTo>
                  <a:lnTo>
                    <a:pt x="5" y="0"/>
                  </a:lnTo>
                  <a:lnTo>
                    <a:pt x="3" y="3"/>
                  </a:lnTo>
                  <a:lnTo>
                    <a:pt x="0" y="5"/>
                  </a:lnTo>
                  <a:lnTo>
                    <a:pt x="0" y="11"/>
                  </a:lnTo>
                  <a:lnTo>
                    <a:pt x="3" y="13"/>
                  </a:lnTo>
                  <a:lnTo>
                    <a:pt x="5" y="16"/>
                  </a:lnTo>
                  <a:lnTo>
                    <a:pt x="214" y="16"/>
                  </a:lnTo>
                  <a:lnTo>
                    <a:pt x="217" y="13"/>
                  </a:lnTo>
                  <a:lnTo>
                    <a:pt x="220" y="11"/>
                  </a:lnTo>
                  <a:lnTo>
                    <a:pt x="220" y="5"/>
                  </a:lnTo>
                  <a:lnTo>
                    <a:pt x="217" y="3"/>
                  </a:lnTo>
                  <a:lnTo>
                    <a:pt x="214" y="0"/>
                  </a:lnTo>
                  <a:lnTo>
                    <a:pt x="211" y="0"/>
                  </a:lnTo>
                  <a:lnTo>
                    <a:pt x="8" y="0"/>
                  </a:lnTo>
                  <a:close/>
                </a:path>
              </a:pathLst>
            </a:custGeom>
            <a:solidFill>
              <a:srgbClr val="000000"/>
            </a:solidFill>
            <a:ln w="9525">
              <a:noFill/>
              <a:round/>
              <a:headEnd/>
              <a:tailEnd/>
            </a:ln>
          </p:spPr>
          <p:txBody>
            <a:bodyPr/>
            <a:lstStyle/>
            <a:p>
              <a:endParaRPr lang="en-US"/>
            </a:p>
          </p:txBody>
        </p:sp>
        <p:sp>
          <p:nvSpPr>
            <p:cNvPr id="28741" name="Freeform 48"/>
            <p:cNvSpPr>
              <a:spLocks/>
            </p:cNvSpPr>
            <p:nvPr/>
          </p:nvSpPr>
          <p:spPr bwMode="auto">
            <a:xfrm>
              <a:off x="3310" y="2846"/>
              <a:ext cx="17" cy="220"/>
            </a:xfrm>
            <a:custGeom>
              <a:avLst/>
              <a:gdLst>
                <a:gd name="T0" fmla="*/ 17 w 17"/>
                <a:gd name="T1" fmla="*/ 8 h 220"/>
                <a:gd name="T2" fmla="*/ 17 w 17"/>
                <a:gd name="T3" fmla="*/ 5 h 220"/>
                <a:gd name="T4" fmla="*/ 14 w 17"/>
                <a:gd name="T5" fmla="*/ 3 h 220"/>
                <a:gd name="T6" fmla="*/ 11 w 17"/>
                <a:gd name="T7" fmla="*/ 0 h 220"/>
                <a:gd name="T8" fmla="*/ 6 w 17"/>
                <a:gd name="T9" fmla="*/ 0 h 220"/>
                <a:gd name="T10" fmla="*/ 3 w 17"/>
                <a:gd name="T11" fmla="*/ 3 h 220"/>
                <a:gd name="T12" fmla="*/ 0 w 17"/>
                <a:gd name="T13" fmla="*/ 5 h 220"/>
                <a:gd name="T14" fmla="*/ 0 w 17"/>
                <a:gd name="T15" fmla="*/ 214 h 220"/>
                <a:gd name="T16" fmla="*/ 3 w 17"/>
                <a:gd name="T17" fmla="*/ 217 h 220"/>
                <a:gd name="T18" fmla="*/ 6 w 17"/>
                <a:gd name="T19" fmla="*/ 220 h 220"/>
                <a:gd name="T20" fmla="*/ 11 w 17"/>
                <a:gd name="T21" fmla="*/ 220 h 220"/>
                <a:gd name="T22" fmla="*/ 14 w 17"/>
                <a:gd name="T23" fmla="*/ 217 h 220"/>
                <a:gd name="T24" fmla="*/ 17 w 17"/>
                <a:gd name="T25" fmla="*/ 214 h 220"/>
                <a:gd name="T26" fmla="*/ 17 w 17"/>
                <a:gd name="T27" fmla="*/ 211 h 220"/>
                <a:gd name="T28" fmla="*/ 17 w 17"/>
                <a:gd name="T29" fmla="*/ 8 h 2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220"/>
                <a:gd name="T47" fmla="*/ 17 w 17"/>
                <a:gd name="T48" fmla="*/ 220 h 2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220">
                  <a:moveTo>
                    <a:pt x="17" y="8"/>
                  </a:moveTo>
                  <a:lnTo>
                    <a:pt x="17" y="5"/>
                  </a:lnTo>
                  <a:lnTo>
                    <a:pt x="14" y="3"/>
                  </a:lnTo>
                  <a:lnTo>
                    <a:pt x="11" y="0"/>
                  </a:lnTo>
                  <a:lnTo>
                    <a:pt x="6" y="0"/>
                  </a:lnTo>
                  <a:lnTo>
                    <a:pt x="3" y="3"/>
                  </a:lnTo>
                  <a:lnTo>
                    <a:pt x="0" y="5"/>
                  </a:lnTo>
                  <a:lnTo>
                    <a:pt x="0" y="214"/>
                  </a:lnTo>
                  <a:lnTo>
                    <a:pt x="3" y="217"/>
                  </a:lnTo>
                  <a:lnTo>
                    <a:pt x="6" y="220"/>
                  </a:lnTo>
                  <a:lnTo>
                    <a:pt x="11" y="220"/>
                  </a:lnTo>
                  <a:lnTo>
                    <a:pt x="14" y="217"/>
                  </a:lnTo>
                  <a:lnTo>
                    <a:pt x="17" y="214"/>
                  </a:lnTo>
                  <a:lnTo>
                    <a:pt x="17" y="211"/>
                  </a:lnTo>
                  <a:lnTo>
                    <a:pt x="17" y="8"/>
                  </a:lnTo>
                  <a:close/>
                </a:path>
              </a:pathLst>
            </a:custGeom>
            <a:solidFill>
              <a:srgbClr val="000000"/>
            </a:solidFill>
            <a:ln w="9525">
              <a:noFill/>
              <a:round/>
              <a:headEnd/>
              <a:tailEnd/>
            </a:ln>
          </p:spPr>
          <p:txBody>
            <a:bodyPr/>
            <a:lstStyle/>
            <a:p>
              <a:endParaRPr lang="en-US"/>
            </a:p>
          </p:txBody>
        </p:sp>
        <p:sp>
          <p:nvSpPr>
            <p:cNvPr id="28742" name="Freeform 49"/>
            <p:cNvSpPr>
              <a:spLocks/>
            </p:cNvSpPr>
            <p:nvPr/>
          </p:nvSpPr>
          <p:spPr bwMode="auto">
            <a:xfrm>
              <a:off x="3310" y="3049"/>
              <a:ext cx="220" cy="17"/>
            </a:xfrm>
            <a:custGeom>
              <a:avLst/>
              <a:gdLst>
                <a:gd name="T0" fmla="*/ 8 w 220"/>
                <a:gd name="T1" fmla="*/ 0 h 17"/>
                <a:gd name="T2" fmla="*/ 6 w 220"/>
                <a:gd name="T3" fmla="*/ 0 h 17"/>
                <a:gd name="T4" fmla="*/ 3 w 220"/>
                <a:gd name="T5" fmla="*/ 3 h 17"/>
                <a:gd name="T6" fmla="*/ 0 w 220"/>
                <a:gd name="T7" fmla="*/ 6 h 17"/>
                <a:gd name="T8" fmla="*/ 0 w 220"/>
                <a:gd name="T9" fmla="*/ 11 h 17"/>
                <a:gd name="T10" fmla="*/ 3 w 220"/>
                <a:gd name="T11" fmla="*/ 14 h 17"/>
                <a:gd name="T12" fmla="*/ 6 w 220"/>
                <a:gd name="T13" fmla="*/ 17 h 17"/>
                <a:gd name="T14" fmla="*/ 215 w 220"/>
                <a:gd name="T15" fmla="*/ 17 h 17"/>
                <a:gd name="T16" fmla="*/ 217 w 220"/>
                <a:gd name="T17" fmla="*/ 14 h 17"/>
                <a:gd name="T18" fmla="*/ 220 w 220"/>
                <a:gd name="T19" fmla="*/ 11 h 17"/>
                <a:gd name="T20" fmla="*/ 220 w 220"/>
                <a:gd name="T21" fmla="*/ 6 h 17"/>
                <a:gd name="T22" fmla="*/ 217 w 220"/>
                <a:gd name="T23" fmla="*/ 3 h 17"/>
                <a:gd name="T24" fmla="*/ 215 w 220"/>
                <a:gd name="T25" fmla="*/ 0 h 17"/>
                <a:gd name="T26" fmla="*/ 212 w 220"/>
                <a:gd name="T27" fmla="*/ 0 h 17"/>
                <a:gd name="T28" fmla="*/ 8 w 220"/>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0"/>
                <a:gd name="T46" fmla="*/ 0 h 17"/>
                <a:gd name="T47" fmla="*/ 220 w 220"/>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0" h="17">
                  <a:moveTo>
                    <a:pt x="8" y="0"/>
                  </a:moveTo>
                  <a:lnTo>
                    <a:pt x="6" y="0"/>
                  </a:lnTo>
                  <a:lnTo>
                    <a:pt x="3" y="3"/>
                  </a:lnTo>
                  <a:lnTo>
                    <a:pt x="0" y="6"/>
                  </a:lnTo>
                  <a:lnTo>
                    <a:pt x="0" y="11"/>
                  </a:lnTo>
                  <a:lnTo>
                    <a:pt x="3" y="14"/>
                  </a:lnTo>
                  <a:lnTo>
                    <a:pt x="6" y="17"/>
                  </a:lnTo>
                  <a:lnTo>
                    <a:pt x="215" y="17"/>
                  </a:lnTo>
                  <a:lnTo>
                    <a:pt x="217" y="14"/>
                  </a:lnTo>
                  <a:lnTo>
                    <a:pt x="220" y="11"/>
                  </a:lnTo>
                  <a:lnTo>
                    <a:pt x="220" y="6"/>
                  </a:lnTo>
                  <a:lnTo>
                    <a:pt x="217" y="3"/>
                  </a:lnTo>
                  <a:lnTo>
                    <a:pt x="215" y="0"/>
                  </a:lnTo>
                  <a:lnTo>
                    <a:pt x="212" y="0"/>
                  </a:lnTo>
                  <a:lnTo>
                    <a:pt x="8" y="0"/>
                  </a:lnTo>
                  <a:close/>
                </a:path>
              </a:pathLst>
            </a:custGeom>
            <a:solidFill>
              <a:srgbClr val="000000"/>
            </a:solidFill>
            <a:ln w="9525">
              <a:noFill/>
              <a:round/>
              <a:headEnd/>
              <a:tailEnd/>
            </a:ln>
          </p:spPr>
          <p:txBody>
            <a:bodyPr/>
            <a:lstStyle/>
            <a:p>
              <a:endParaRPr lang="en-US"/>
            </a:p>
          </p:txBody>
        </p:sp>
        <p:sp>
          <p:nvSpPr>
            <p:cNvPr id="28743" name="Freeform 50"/>
            <p:cNvSpPr>
              <a:spLocks/>
            </p:cNvSpPr>
            <p:nvPr/>
          </p:nvSpPr>
          <p:spPr bwMode="auto">
            <a:xfrm>
              <a:off x="3514" y="2846"/>
              <a:ext cx="16" cy="220"/>
            </a:xfrm>
            <a:custGeom>
              <a:avLst/>
              <a:gdLst>
                <a:gd name="T0" fmla="*/ 0 w 16"/>
                <a:gd name="T1" fmla="*/ 211 h 220"/>
                <a:gd name="T2" fmla="*/ 0 w 16"/>
                <a:gd name="T3" fmla="*/ 214 h 220"/>
                <a:gd name="T4" fmla="*/ 3 w 16"/>
                <a:gd name="T5" fmla="*/ 217 h 220"/>
                <a:gd name="T6" fmla="*/ 5 w 16"/>
                <a:gd name="T7" fmla="*/ 220 h 220"/>
                <a:gd name="T8" fmla="*/ 11 w 16"/>
                <a:gd name="T9" fmla="*/ 220 h 220"/>
                <a:gd name="T10" fmla="*/ 13 w 16"/>
                <a:gd name="T11" fmla="*/ 217 h 220"/>
                <a:gd name="T12" fmla="*/ 16 w 16"/>
                <a:gd name="T13" fmla="*/ 214 h 220"/>
                <a:gd name="T14" fmla="*/ 16 w 16"/>
                <a:gd name="T15" fmla="*/ 5 h 220"/>
                <a:gd name="T16" fmla="*/ 13 w 16"/>
                <a:gd name="T17" fmla="*/ 3 h 220"/>
                <a:gd name="T18" fmla="*/ 11 w 16"/>
                <a:gd name="T19" fmla="*/ 0 h 220"/>
                <a:gd name="T20" fmla="*/ 5 w 16"/>
                <a:gd name="T21" fmla="*/ 0 h 220"/>
                <a:gd name="T22" fmla="*/ 3 w 16"/>
                <a:gd name="T23" fmla="*/ 3 h 220"/>
                <a:gd name="T24" fmla="*/ 0 w 16"/>
                <a:gd name="T25" fmla="*/ 5 h 220"/>
                <a:gd name="T26" fmla="*/ 0 w 16"/>
                <a:gd name="T27" fmla="*/ 8 h 220"/>
                <a:gd name="T28" fmla="*/ 0 w 16"/>
                <a:gd name="T29" fmla="*/ 211 h 2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220"/>
                <a:gd name="T47" fmla="*/ 16 w 16"/>
                <a:gd name="T48" fmla="*/ 220 h 2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220">
                  <a:moveTo>
                    <a:pt x="0" y="211"/>
                  </a:moveTo>
                  <a:lnTo>
                    <a:pt x="0" y="214"/>
                  </a:lnTo>
                  <a:lnTo>
                    <a:pt x="3" y="217"/>
                  </a:lnTo>
                  <a:lnTo>
                    <a:pt x="5" y="220"/>
                  </a:lnTo>
                  <a:lnTo>
                    <a:pt x="11" y="220"/>
                  </a:lnTo>
                  <a:lnTo>
                    <a:pt x="13" y="217"/>
                  </a:lnTo>
                  <a:lnTo>
                    <a:pt x="16" y="214"/>
                  </a:lnTo>
                  <a:lnTo>
                    <a:pt x="16" y="5"/>
                  </a:lnTo>
                  <a:lnTo>
                    <a:pt x="13" y="3"/>
                  </a:lnTo>
                  <a:lnTo>
                    <a:pt x="11" y="0"/>
                  </a:lnTo>
                  <a:lnTo>
                    <a:pt x="5" y="0"/>
                  </a:lnTo>
                  <a:lnTo>
                    <a:pt x="3" y="3"/>
                  </a:lnTo>
                  <a:lnTo>
                    <a:pt x="0" y="5"/>
                  </a:lnTo>
                  <a:lnTo>
                    <a:pt x="0" y="8"/>
                  </a:lnTo>
                  <a:lnTo>
                    <a:pt x="0" y="211"/>
                  </a:lnTo>
                  <a:close/>
                </a:path>
              </a:pathLst>
            </a:custGeom>
            <a:solidFill>
              <a:srgbClr val="000000"/>
            </a:solidFill>
            <a:ln w="9525">
              <a:noFill/>
              <a:round/>
              <a:headEnd/>
              <a:tailEnd/>
            </a:ln>
          </p:spPr>
          <p:txBody>
            <a:bodyPr/>
            <a:lstStyle/>
            <a:p>
              <a:endParaRPr lang="en-US"/>
            </a:p>
          </p:txBody>
        </p:sp>
        <p:sp>
          <p:nvSpPr>
            <p:cNvPr id="28744" name="Freeform 51"/>
            <p:cNvSpPr>
              <a:spLocks/>
            </p:cNvSpPr>
            <p:nvPr/>
          </p:nvSpPr>
          <p:spPr bwMode="auto">
            <a:xfrm>
              <a:off x="3514" y="2846"/>
              <a:ext cx="220" cy="16"/>
            </a:xfrm>
            <a:custGeom>
              <a:avLst/>
              <a:gdLst>
                <a:gd name="T0" fmla="*/ 8 w 220"/>
                <a:gd name="T1" fmla="*/ 0 h 16"/>
                <a:gd name="T2" fmla="*/ 5 w 220"/>
                <a:gd name="T3" fmla="*/ 0 h 16"/>
                <a:gd name="T4" fmla="*/ 3 w 220"/>
                <a:gd name="T5" fmla="*/ 3 h 16"/>
                <a:gd name="T6" fmla="*/ 0 w 220"/>
                <a:gd name="T7" fmla="*/ 5 h 16"/>
                <a:gd name="T8" fmla="*/ 0 w 220"/>
                <a:gd name="T9" fmla="*/ 11 h 16"/>
                <a:gd name="T10" fmla="*/ 3 w 220"/>
                <a:gd name="T11" fmla="*/ 13 h 16"/>
                <a:gd name="T12" fmla="*/ 5 w 220"/>
                <a:gd name="T13" fmla="*/ 16 h 16"/>
                <a:gd name="T14" fmla="*/ 214 w 220"/>
                <a:gd name="T15" fmla="*/ 16 h 16"/>
                <a:gd name="T16" fmla="*/ 217 w 220"/>
                <a:gd name="T17" fmla="*/ 13 h 16"/>
                <a:gd name="T18" fmla="*/ 220 w 220"/>
                <a:gd name="T19" fmla="*/ 11 h 16"/>
                <a:gd name="T20" fmla="*/ 220 w 220"/>
                <a:gd name="T21" fmla="*/ 5 h 16"/>
                <a:gd name="T22" fmla="*/ 217 w 220"/>
                <a:gd name="T23" fmla="*/ 3 h 16"/>
                <a:gd name="T24" fmla="*/ 214 w 220"/>
                <a:gd name="T25" fmla="*/ 0 h 16"/>
                <a:gd name="T26" fmla="*/ 211 w 220"/>
                <a:gd name="T27" fmla="*/ 0 h 16"/>
                <a:gd name="T28" fmla="*/ 8 w 22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0"/>
                <a:gd name="T46" fmla="*/ 0 h 16"/>
                <a:gd name="T47" fmla="*/ 220 w 22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0" h="16">
                  <a:moveTo>
                    <a:pt x="8" y="0"/>
                  </a:moveTo>
                  <a:lnTo>
                    <a:pt x="5" y="0"/>
                  </a:lnTo>
                  <a:lnTo>
                    <a:pt x="3" y="3"/>
                  </a:lnTo>
                  <a:lnTo>
                    <a:pt x="0" y="5"/>
                  </a:lnTo>
                  <a:lnTo>
                    <a:pt x="0" y="11"/>
                  </a:lnTo>
                  <a:lnTo>
                    <a:pt x="3" y="13"/>
                  </a:lnTo>
                  <a:lnTo>
                    <a:pt x="5" y="16"/>
                  </a:lnTo>
                  <a:lnTo>
                    <a:pt x="214" y="16"/>
                  </a:lnTo>
                  <a:lnTo>
                    <a:pt x="217" y="13"/>
                  </a:lnTo>
                  <a:lnTo>
                    <a:pt x="220" y="11"/>
                  </a:lnTo>
                  <a:lnTo>
                    <a:pt x="220" y="5"/>
                  </a:lnTo>
                  <a:lnTo>
                    <a:pt x="217" y="3"/>
                  </a:lnTo>
                  <a:lnTo>
                    <a:pt x="214" y="0"/>
                  </a:lnTo>
                  <a:lnTo>
                    <a:pt x="211" y="0"/>
                  </a:lnTo>
                  <a:lnTo>
                    <a:pt x="8" y="0"/>
                  </a:lnTo>
                  <a:close/>
                </a:path>
              </a:pathLst>
            </a:custGeom>
            <a:solidFill>
              <a:srgbClr val="000000"/>
            </a:solidFill>
            <a:ln w="9525">
              <a:noFill/>
              <a:round/>
              <a:headEnd/>
              <a:tailEnd/>
            </a:ln>
          </p:spPr>
          <p:txBody>
            <a:bodyPr/>
            <a:lstStyle/>
            <a:p>
              <a:endParaRPr lang="en-US"/>
            </a:p>
          </p:txBody>
        </p:sp>
        <p:sp>
          <p:nvSpPr>
            <p:cNvPr id="28745" name="Freeform 52"/>
            <p:cNvSpPr>
              <a:spLocks/>
            </p:cNvSpPr>
            <p:nvPr/>
          </p:nvSpPr>
          <p:spPr bwMode="auto">
            <a:xfrm>
              <a:off x="3717" y="2846"/>
              <a:ext cx="17" cy="220"/>
            </a:xfrm>
            <a:custGeom>
              <a:avLst/>
              <a:gdLst>
                <a:gd name="T0" fmla="*/ 17 w 17"/>
                <a:gd name="T1" fmla="*/ 8 h 220"/>
                <a:gd name="T2" fmla="*/ 17 w 17"/>
                <a:gd name="T3" fmla="*/ 5 h 220"/>
                <a:gd name="T4" fmla="*/ 14 w 17"/>
                <a:gd name="T5" fmla="*/ 3 h 220"/>
                <a:gd name="T6" fmla="*/ 11 w 17"/>
                <a:gd name="T7" fmla="*/ 0 h 220"/>
                <a:gd name="T8" fmla="*/ 6 w 17"/>
                <a:gd name="T9" fmla="*/ 0 h 220"/>
                <a:gd name="T10" fmla="*/ 3 w 17"/>
                <a:gd name="T11" fmla="*/ 3 h 220"/>
                <a:gd name="T12" fmla="*/ 0 w 17"/>
                <a:gd name="T13" fmla="*/ 5 h 220"/>
                <a:gd name="T14" fmla="*/ 0 w 17"/>
                <a:gd name="T15" fmla="*/ 214 h 220"/>
                <a:gd name="T16" fmla="*/ 3 w 17"/>
                <a:gd name="T17" fmla="*/ 217 h 220"/>
                <a:gd name="T18" fmla="*/ 6 w 17"/>
                <a:gd name="T19" fmla="*/ 220 h 220"/>
                <a:gd name="T20" fmla="*/ 11 w 17"/>
                <a:gd name="T21" fmla="*/ 220 h 220"/>
                <a:gd name="T22" fmla="*/ 14 w 17"/>
                <a:gd name="T23" fmla="*/ 217 h 220"/>
                <a:gd name="T24" fmla="*/ 17 w 17"/>
                <a:gd name="T25" fmla="*/ 214 h 220"/>
                <a:gd name="T26" fmla="*/ 17 w 17"/>
                <a:gd name="T27" fmla="*/ 211 h 220"/>
                <a:gd name="T28" fmla="*/ 17 w 17"/>
                <a:gd name="T29" fmla="*/ 8 h 2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220"/>
                <a:gd name="T47" fmla="*/ 17 w 17"/>
                <a:gd name="T48" fmla="*/ 220 h 2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220">
                  <a:moveTo>
                    <a:pt x="17" y="8"/>
                  </a:moveTo>
                  <a:lnTo>
                    <a:pt x="17" y="5"/>
                  </a:lnTo>
                  <a:lnTo>
                    <a:pt x="14" y="3"/>
                  </a:lnTo>
                  <a:lnTo>
                    <a:pt x="11" y="0"/>
                  </a:lnTo>
                  <a:lnTo>
                    <a:pt x="6" y="0"/>
                  </a:lnTo>
                  <a:lnTo>
                    <a:pt x="3" y="3"/>
                  </a:lnTo>
                  <a:lnTo>
                    <a:pt x="0" y="5"/>
                  </a:lnTo>
                  <a:lnTo>
                    <a:pt x="0" y="214"/>
                  </a:lnTo>
                  <a:lnTo>
                    <a:pt x="3" y="217"/>
                  </a:lnTo>
                  <a:lnTo>
                    <a:pt x="6" y="220"/>
                  </a:lnTo>
                  <a:lnTo>
                    <a:pt x="11" y="220"/>
                  </a:lnTo>
                  <a:lnTo>
                    <a:pt x="14" y="217"/>
                  </a:lnTo>
                  <a:lnTo>
                    <a:pt x="17" y="214"/>
                  </a:lnTo>
                  <a:lnTo>
                    <a:pt x="17" y="211"/>
                  </a:lnTo>
                  <a:lnTo>
                    <a:pt x="17" y="8"/>
                  </a:lnTo>
                  <a:close/>
                </a:path>
              </a:pathLst>
            </a:custGeom>
            <a:solidFill>
              <a:srgbClr val="000000"/>
            </a:solidFill>
            <a:ln w="9525">
              <a:noFill/>
              <a:round/>
              <a:headEnd/>
              <a:tailEnd/>
            </a:ln>
          </p:spPr>
          <p:txBody>
            <a:bodyPr/>
            <a:lstStyle/>
            <a:p>
              <a:endParaRPr lang="en-US"/>
            </a:p>
          </p:txBody>
        </p:sp>
        <p:sp>
          <p:nvSpPr>
            <p:cNvPr id="28746" name="Freeform 53"/>
            <p:cNvSpPr>
              <a:spLocks/>
            </p:cNvSpPr>
            <p:nvPr/>
          </p:nvSpPr>
          <p:spPr bwMode="auto">
            <a:xfrm>
              <a:off x="3717" y="3049"/>
              <a:ext cx="220" cy="17"/>
            </a:xfrm>
            <a:custGeom>
              <a:avLst/>
              <a:gdLst>
                <a:gd name="T0" fmla="*/ 8 w 220"/>
                <a:gd name="T1" fmla="*/ 0 h 17"/>
                <a:gd name="T2" fmla="*/ 6 w 220"/>
                <a:gd name="T3" fmla="*/ 0 h 17"/>
                <a:gd name="T4" fmla="*/ 3 w 220"/>
                <a:gd name="T5" fmla="*/ 3 h 17"/>
                <a:gd name="T6" fmla="*/ 0 w 220"/>
                <a:gd name="T7" fmla="*/ 6 h 17"/>
                <a:gd name="T8" fmla="*/ 0 w 220"/>
                <a:gd name="T9" fmla="*/ 11 h 17"/>
                <a:gd name="T10" fmla="*/ 3 w 220"/>
                <a:gd name="T11" fmla="*/ 14 h 17"/>
                <a:gd name="T12" fmla="*/ 6 w 220"/>
                <a:gd name="T13" fmla="*/ 17 h 17"/>
                <a:gd name="T14" fmla="*/ 215 w 220"/>
                <a:gd name="T15" fmla="*/ 17 h 17"/>
                <a:gd name="T16" fmla="*/ 217 w 220"/>
                <a:gd name="T17" fmla="*/ 14 h 17"/>
                <a:gd name="T18" fmla="*/ 220 w 220"/>
                <a:gd name="T19" fmla="*/ 11 h 17"/>
                <a:gd name="T20" fmla="*/ 220 w 220"/>
                <a:gd name="T21" fmla="*/ 6 h 17"/>
                <a:gd name="T22" fmla="*/ 217 w 220"/>
                <a:gd name="T23" fmla="*/ 3 h 17"/>
                <a:gd name="T24" fmla="*/ 215 w 220"/>
                <a:gd name="T25" fmla="*/ 0 h 17"/>
                <a:gd name="T26" fmla="*/ 212 w 220"/>
                <a:gd name="T27" fmla="*/ 0 h 17"/>
                <a:gd name="T28" fmla="*/ 8 w 220"/>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0"/>
                <a:gd name="T46" fmla="*/ 0 h 17"/>
                <a:gd name="T47" fmla="*/ 220 w 220"/>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0" h="17">
                  <a:moveTo>
                    <a:pt x="8" y="0"/>
                  </a:moveTo>
                  <a:lnTo>
                    <a:pt x="6" y="0"/>
                  </a:lnTo>
                  <a:lnTo>
                    <a:pt x="3" y="3"/>
                  </a:lnTo>
                  <a:lnTo>
                    <a:pt x="0" y="6"/>
                  </a:lnTo>
                  <a:lnTo>
                    <a:pt x="0" y="11"/>
                  </a:lnTo>
                  <a:lnTo>
                    <a:pt x="3" y="14"/>
                  </a:lnTo>
                  <a:lnTo>
                    <a:pt x="6" y="17"/>
                  </a:lnTo>
                  <a:lnTo>
                    <a:pt x="215" y="17"/>
                  </a:lnTo>
                  <a:lnTo>
                    <a:pt x="217" y="14"/>
                  </a:lnTo>
                  <a:lnTo>
                    <a:pt x="220" y="11"/>
                  </a:lnTo>
                  <a:lnTo>
                    <a:pt x="220" y="6"/>
                  </a:lnTo>
                  <a:lnTo>
                    <a:pt x="217" y="3"/>
                  </a:lnTo>
                  <a:lnTo>
                    <a:pt x="215" y="0"/>
                  </a:lnTo>
                  <a:lnTo>
                    <a:pt x="212" y="0"/>
                  </a:lnTo>
                  <a:lnTo>
                    <a:pt x="8" y="0"/>
                  </a:lnTo>
                  <a:close/>
                </a:path>
              </a:pathLst>
            </a:custGeom>
            <a:solidFill>
              <a:srgbClr val="000000"/>
            </a:solidFill>
            <a:ln w="9525">
              <a:noFill/>
              <a:round/>
              <a:headEnd/>
              <a:tailEnd/>
            </a:ln>
          </p:spPr>
          <p:txBody>
            <a:bodyPr/>
            <a:lstStyle/>
            <a:p>
              <a:endParaRPr lang="en-US"/>
            </a:p>
          </p:txBody>
        </p:sp>
        <p:sp>
          <p:nvSpPr>
            <p:cNvPr id="28747" name="Freeform 54"/>
            <p:cNvSpPr>
              <a:spLocks/>
            </p:cNvSpPr>
            <p:nvPr/>
          </p:nvSpPr>
          <p:spPr bwMode="auto">
            <a:xfrm>
              <a:off x="3921" y="2846"/>
              <a:ext cx="16" cy="220"/>
            </a:xfrm>
            <a:custGeom>
              <a:avLst/>
              <a:gdLst>
                <a:gd name="T0" fmla="*/ 0 w 16"/>
                <a:gd name="T1" fmla="*/ 211 h 220"/>
                <a:gd name="T2" fmla="*/ 0 w 16"/>
                <a:gd name="T3" fmla="*/ 214 h 220"/>
                <a:gd name="T4" fmla="*/ 2 w 16"/>
                <a:gd name="T5" fmla="*/ 217 h 220"/>
                <a:gd name="T6" fmla="*/ 5 w 16"/>
                <a:gd name="T7" fmla="*/ 220 h 220"/>
                <a:gd name="T8" fmla="*/ 11 w 16"/>
                <a:gd name="T9" fmla="*/ 220 h 220"/>
                <a:gd name="T10" fmla="*/ 13 w 16"/>
                <a:gd name="T11" fmla="*/ 217 h 220"/>
                <a:gd name="T12" fmla="*/ 16 w 16"/>
                <a:gd name="T13" fmla="*/ 214 h 220"/>
                <a:gd name="T14" fmla="*/ 16 w 16"/>
                <a:gd name="T15" fmla="*/ 5 h 220"/>
                <a:gd name="T16" fmla="*/ 13 w 16"/>
                <a:gd name="T17" fmla="*/ 3 h 220"/>
                <a:gd name="T18" fmla="*/ 11 w 16"/>
                <a:gd name="T19" fmla="*/ 0 h 220"/>
                <a:gd name="T20" fmla="*/ 5 w 16"/>
                <a:gd name="T21" fmla="*/ 0 h 220"/>
                <a:gd name="T22" fmla="*/ 2 w 16"/>
                <a:gd name="T23" fmla="*/ 3 h 220"/>
                <a:gd name="T24" fmla="*/ 0 w 16"/>
                <a:gd name="T25" fmla="*/ 5 h 220"/>
                <a:gd name="T26" fmla="*/ 0 w 16"/>
                <a:gd name="T27" fmla="*/ 8 h 220"/>
                <a:gd name="T28" fmla="*/ 0 w 16"/>
                <a:gd name="T29" fmla="*/ 211 h 2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220"/>
                <a:gd name="T47" fmla="*/ 16 w 16"/>
                <a:gd name="T48" fmla="*/ 220 h 2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220">
                  <a:moveTo>
                    <a:pt x="0" y="211"/>
                  </a:moveTo>
                  <a:lnTo>
                    <a:pt x="0" y="214"/>
                  </a:lnTo>
                  <a:lnTo>
                    <a:pt x="2" y="217"/>
                  </a:lnTo>
                  <a:lnTo>
                    <a:pt x="5" y="220"/>
                  </a:lnTo>
                  <a:lnTo>
                    <a:pt x="11" y="220"/>
                  </a:lnTo>
                  <a:lnTo>
                    <a:pt x="13" y="217"/>
                  </a:lnTo>
                  <a:lnTo>
                    <a:pt x="16" y="214"/>
                  </a:lnTo>
                  <a:lnTo>
                    <a:pt x="16" y="5"/>
                  </a:lnTo>
                  <a:lnTo>
                    <a:pt x="13" y="3"/>
                  </a:lnTo>
                  <a:lnTo>
                    <a:pt x="11" y="0"/>
                  </a:lnTo>
                  <a:lnTo>
                    <a:pt x="5" y="0"/>
                  </a:lnTo>
                  <a:lnTo>
                    <a:pt x="2" y="3"/>
                  </a:lnTo>
                  <a:lnTo>
                    <a:pt x="0" y="5"/>
                  </a:lnTo>
                  <a:lnTo>
                    <a:pt x="0" y="8"/>
                  </a:lnTo>
                  <a:lnTo>
                    <a:pt x="0" y="211"/>
                  </a:lnTo>
                  <a:close/>
                </a:path>
              </a:pathLst>
            </a:custGeom>
            <a:solidFill>
              <a:srgbClr val="000000"/>
            </a:solidFill>
            <a:ln w="9525">
              <a:noFill/>
              <a:round/>
              <a:headEnd/>
              <a:tailEnd/>
            </a:ln>
          </p:spPr>
          <p:txBody>
            <a:bodyPr/>
            <a:lstStyle/>
            <a:p>
              <a:endParaRPr lang="en-US"/>
            </a:p>
          </p:txBody>
        </p:sp>
        <p:sp>
          <p:nvSpPr>
            <p:cNvPr id="28748" name="Freeform 55"/>
            <p:cNvSpPr>
              <a:spLocks/>
            </p:cNvSpPr>
            <p:nvPr/>
          </p:nvSpPr>
          <p:spPr bwMode="auto">
            <a:xfrm>
              <a:off x="3921" y="2846"/>
              <a:ext cx="220" cy="16"/>
            </a:xfrm>
            <a:custGeom>
              <a:avLst/>
              <a:gdLst>
                <a:gd name="T0" fmla="*/ 8 w 220"/>
                <a:gd name="T1" fmla="*/ 0 h 16"/>
                <a:gd name="T2" fmla="*/ 5 w 220"/>
                <a:gd name="T3" fmla="*/ 0 h 16"/>
                <a:gd name="T4" fmla="*/ 2 w 220"/>
                <a:gd name="T5" fmla="*/ 3 h 16"/>
                <a:gd name="T6" fmla="*/ 0 w 220"/>
                <a:gd name="T7" fmla="*/ 5 h 16"/>
                <a:gd name="T8" fmla="*/ 0 w 220"/>
                <a:gd name="T9" fmla="*/ 11 h 16"/>
                <a:gd name="T10" fmla="*/ 2 w 220"/>
                <a:gd name="T11" fmla="*/ 13 h 16"/>
                <a:gd name="T12" fmla="*/ 5 w 220"/>
                <a:gd name="T13" fmla="*/ 16 h 16"/>
                <a:gd name="T14" fmla="*/ 214 w 220"/>
                <a:gd name="T15" fmla="*/ 16 h 16"/>
                <a:gd name="T16" fmla="*/ 217 w 220"/>
                <a:gd name="T17" fmla="*/ 13 h 16"/>
                <a:gd name="T18" fmla="*/ 220 w 220"/>
                <a:gd name="T19" fmla="*/ 11 h 16"/>
                <a:gd name="T20" fmla="*/ 220 w 220"/>
                <a:gd name="T21" fmla="*/ 5 h 16"/>
                <a:gd name="T22" fmla="*/ 217 w 220"/>
                <a:gd name="T23" fmla="*/ 3 h 16"/>
                <a:gd name="T24" fmla="*/ 214 w 220"/>
                <a:gd name="T25" fmla="*/ 0 h 16"/>
                <a:gd name="T26" fmla="*/ 211 w 220"/>
                <a:gd name="T27" fmla="*/ 0 h 16"/>
                <a:gd name="T28" fmla="*/ 8 w 220"/>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0"/>
                <a:gd name="T46" fmla="*/ 0 h 16"/>
                <a:gd name="T47" fmla="*/ 220 w 22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0" h="16">
                  <a:moveTo>
                    <a:pt x="8" y="0"/>
                  </a:moveTo>
                  <a:lnTo>
                    <a:pt x="5" y="0"/>
                  </a:lnTo>
                  <a:lnTo>
                    <a:pt x="2" y="3"/>
                  </a:lnTo>
                  <a:lnTo>
                    <a:pt x="0" y="5"/>
                  </a:lnTo>
                  <a:lnTo>
                    <a:pt x="0" y="11"/>
                  </a:lnTo>
                  <a:lnTo>
                    <a:pt x="2" y="13"/>
                  </a:lnTo>
                  <a:lnTo>
                    <a:pt x="5" y="16"/>
                  </a:lnTo>
                  <a:lnTo>
                    <a:pt x="214" y="16"/>
                  </a:lnTo>
                  <a:lnTo>
                    <a:pt x="217" y="13"/>
                  </a:lnTo>
                  <a:lnTo>
                    <a:pt x="220" y="11"/>
                  </a:lnTo>
                  <a:lnTo>
                    <a:pt x="220" y="5"/>
                  </a:lnTo>
                  <a:lnTo>
                    <a:pt x="217" y="3"/>
                  </a:lnTo>
                  <a:lnTo>
                    <a:pt x="214" y="0"/>
                  </a:lnTo>
                  <a:lnTo>
                    <a:pt x="211" y="0"/>
                  </a:lnTo>
                  <a:lnTo>
                    <a:pt x="8" y="0"/>
                  </a:lnTo>
                  <a:close/>
                </a:path>
              </a:pathLst>
            </a:custGeom>
            <a:solidFill>
              <a:srgbClr val="000000"/>
            </a:solidFill>
            <a:ln w="9525">
              <a:noFill/>
              <a:round/>
              <a:headEnd/>
              <a:tailEnd/>
            </a:ln>
          </p:spPr>
          <p:txBody>
            <a:bodyPr/>
            <a:lstStyle/>
            <a:p>
              <a:endParaRPr lang="en-US"/>
            </a:p>
          </p:txBody>
        </p:sp>
        <p:sp>
          <p:nvSpPr>
            <p:cNvPr id="28749" name="Freeform 56"/>
            <p:cNvSpPr>
              <a:spLocks/>
            </p:cNvSpPr>
            <p:nvPr/>
          </p:nvSpPr>
          <p:spPr bwMode="auto">
            <a:xfrm>
              <a:off x="4124" y="2846"/>
              <a:ext cx="17" cy="220"/>
            </a:xfrm>
            <a:custGeom>
              <a:avLst/>
              <a:gdLst>
                <a:gd name="T0" fmla="*/ 17 w 17"/>
                <a:gd name="T1" fmla="*/ 8 h 220"/>
                <a:gd name="T2" fmla="*/ 17 w 17"/>
                <a:gd name="T3" fmla="*/ 5 h 220"/>
                <a:gd name="T4" fmla="*/ 14 w 17"/>
                <a:gd name="T5" fmla="*/ 3 h 220"/>
                <a:gd name="T6" fmla="*/ 11 w 17"/>
                <a:gd name="T7" fmla="*/ 0 h 220"/>
                <a:gd name="T8" fmla="*/ 6 w 17"/>
                <a:gd name="T9" fmla="*/ 0 h 220"/>
                <a:gd name="T10" fmla="*/ 3 w 17"/>
                <a:gd name="T11" fmla="*/ 3 h 220"/>
                <a:gd name="T12" fmla="*/ 0 w 17"/>
                <a:gd name="T13" fmla="*/ 5 h 220"/>
                <a:gd name="T14" fmla="*/ 0 w 17"/>
                <a:gd name="T15" fmla="*/ 214 h 220"/>
                <a:gd name="T16" fmla="*/ 3 w 17"/>
                <a:gd name="T17" fmla="*/ 217 h 220"/>
                <a:gd name="T18" fmla="*/ 6 w 17"/>
                <a:gd name="T19" fmla="*/ 220 h 220"/>
                <a:gd name="T20" fmla="*/ 11 w 17"/>
                <a:gd name="T21" fmla="*/ 220 h 220"/>
                <a:gd name="T22" fmla="*/ 14 w 17"/>
                <a:gd name="T23" fmla="*/ 217 h 220"/>
                <a:gd name="T24" fmla="*/ 17 w 17"/>
                <a:gd name="T25" fmla="*/ 214 h 220"/>
                <a:gd name="T26" fmla="*/ 17 w 17"/>
                <a:gd name="T27" fmla="*/ 211 h 220"/>
                <a:gd name="T28" fmla="*/ 17 w 17"/>
                <a:gd name="T29" fmla="*/ 8 h 2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220"/>
                <a:gd name="T47" fmla="*/ 17 w 17"/>
                <a:gd name="T48" fmla="*/ 220 h 2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220">
                  <a:moveTo>
                    <a:pt x="17" y="8"/>
                  </a:moveTo>
                  <a:lnTo>
                    <a:pt x="17" y="5"/>
                  </a:lnTo>
                  <a:lnTo>
                    <a:pt x="14" y="3"/>
                  </a:lnTo>
                  <a:lnTo>
                    <a:pt x="11" y="0"/>
                  </a:lnTo>
                  <a:lnTo>
                    <a:pt x="6" y="0"/>
                  </a:lnTo>
                  <a:lnTo>
                    <a:pt x="3" y="3"/>
                  </a:lnTo>
                  <a:lnTo>
                    <a:pt x="0" y="5"/>
                  </a:lnTo>
                  <a:lnTo>
                    <a:pt x="0" y="214"/>
                  </a:lnTo>
                  <a:lnTo>
                    <a:pt x="3" y="217"/>
                  </a:lnTo>
                  <a:lnTo>
                    <a:pt x="6" y="220"/>
                  </a:lnTo>
                  <a:lnTo>
                    <a:pt x="11" y="220"/>
                  </a:lnTo>
                  <a:lnTo>
                    <a:pt x="14" y="217"/>
                  </a:lnTo>
                  <a:lnTo>
                    <a:pt x="17" y="214"/>
                  </a:lnTo>
                  <a:lnTo>
                    <a:pt x="17" y="211"/>
                  </a:lnTo>
                  <a:lnTo>
                    <a:pt x="17" y="8"/>
                  </a:lnTo>
                  <a:close/>
                </a:path>
              </a:pathLst>
            </a:custGeom>
            <a:solidFill>
              <a:srgbClr val="000000"/>
            </a:solidFill>
            <a:ln w="9525">
              <a:noFill/>
              <a:round/>
              <a:headEnd/>
              <a:tailEnd/>
            </a:ln>
          </p:spPr>
          <p:txBody>
            <a:bodyPr/>
            <a:lstStyle/>
            <a:p>
              <a:endParaRPr lang="en-US"/>
            </a:p>
          </p:txBody>
        </p:sp>
        <p:sp>
          <p:nvSpPr>
            <p:cNvPr id="28750" name="Freeform 57"/>
            <p:cNvSpPr>
              <a:spLocks/>
            </p:cNvSpPr>
            <p:nvPr/>
          </p:nvSpPr>
          <p:spPr bwMode="auto">
            <a:xfrm>
              <a:off x="4124" y="3049"/>
              <a:ext cx="220" cy="17"/>
            </a:xfrm>
            <a:custGeom>
              <a:avLst/>
              <a:gdLst>
                <a:gd name="T0" fmla="*/ 8 w 220"/>
                <a:gd name="T1" fmla="*/ 0 h 17"/>
                <a:gd name="T2" fmla="*/ 6 w 220"/>
                <a:gd name="T3" fmla="*/ 0 h 17"/>
                <a:gd name="T4" fmla="*/ 3 w 220"/>
                <a:gd name="T5" fmla="*/ 3 h 17"/>
                <a:gd name="T6" fmla="*/ 0 w 220"/>
                <a:gd name="T7" fmla="*/ 6 h 17"/>
                <a:gd name="T8" fmla="*/ 0 w 220"/>
                <a:gd name="T9" fmla="*/ 11 h 17"/>
                <a:gd name="T10" fmla="*/ 3 w 220"/>
                <a:gd name="T11" fmla="*/ 14 h 17"/>
                <a:gd name="T12" fmla="*/ 6 w 220"/>
                <a:gd name="T13" fmla="*/ 17 h 17"/>
                <a:gd name="T14" fmla="*/ 215 w 220"/>
                <a:gd name="T15" fmla="*/ 17 h 17"/>
                <a:gd name="T16" fmla="*/ 217 w 220"/>
                <a:gd name="T17" fmla="*/ 14 h 17"/>
                <a:gd name="T18" fmla="*/ 220 w 220"/>
                <a:gd name="T19" fmla="*/ 11 h 17"/>
                <a:gd name="T20" fmla="*/ 220 w 220"/>
                <a:gd name="T21" fmla="*/ 6 h 17"/>
                <a:gd name="T22" fmla="*/ 217 w 220"/>
                <a:gd name="T23" fmla="*/ 3 h 17"/>
                <a:gd name="T24" fmla="*/ 215 w 220"/>
                <a:gd name="T25" fmla="*/ 0 h 17"/>
                <a:gd name="T26" fmla="*/ 212 w 220"/>
                <a:gd name="T27" fmla="*/ 0 h 17"/>
                <a:gd name="T28" fmla="*/ 8 w 220"/>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0"/>
                <a:gd name="T46" fmla="*/ 0 h 17"/>
                <a:gd name="T47" fmla="*/ 220 w 220"/>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0" h="17">
                  <a:moveTo>
                    <a:pt x="8" y="0"/>
                  </a:moveTo>
                  <a:lnTo>
                    <a:pt x="6" y="0"/>
                  </a:lnTo>
                  <a:lnTo>
                    <a:pt x="3" y="3"/>
                  </a:lnTo>
                  <a:lnTo>
                    <a:pt x="0" y="6"/>
                  </a:lnTo>
                  <a:lnTo>
                    <a:pt x="0" y="11"/>
                  </a:lnTo>
                  <a:lnTo>
                    <a:pt x="3" y="14"/>
                  </a:lnTo>
                  <a:lnTo>
                    <a:pt x="6" y="17"/>
                  </a:lnTo>
                  <a:lnTo>
                    <a:pt x="215" y="17"/>
                  </a:lnTo>
                  <a:lnTo>
                    <a:pt x="217" y="14"/>
                  </a:lnTo>
                  <a:lnTo>
                    <a:pt x="220" y="11"/>
                  </a:lnTo>
                  <a:lnTo>
                    <a:pt x="220" y="6"/>
                  </a:lnTo>
                  <a:lnTo>
                    <a:pt x="217" y="3"/>
                  </a:lnTo>
                  <a:lnTo>
                    <a:pt x="215" y="0"/>
                  </a:lnTo>
                  <a:lnTo>
                    <a:pt x="212" y="0"/>
                  </a:lnTo>
                  <a:lnTo>
                    <a:pt x="8" y="0"/>
                  </a:lnTo>
                  <a:close/>
                </a:path>
              </a:pathLst>
            </a:custGeom>
            <a:solidFill>
              <a:srgbClr val="000000"/>
            </a:solidFill>
            <a:ln w="9525">
              <a:noFill/>
              <a:round/>
              <a:headEnd/>
              <a:tailEnd/>
            </a:ln>
          </p:spPr>
          <p:txBody>
            <a:bodyPr/>
            <a:lstStyle/>
            <a:p>
              <a:endParaRPr lang="en-US"/>
            </a:p>
          </p:txBody>
        </p:sp>
        <p:sp>
          <p:nvSpPr>
            <p:cNvPr id="28751" name="Freeform 58"/>
            <p:cNvSpPr>
              <a:spLocks/>
            </p:cNvSpPr>
            <p:nvPr/>
          </p:nvSpPr>
          <p:spPr bwMode="auto">
            <a:xfrm>
              <a:off x="4328" y="2846"/>
              <a:ext cx="16" cy="220"/>
            </a:xfrm>
            <a:custGeom>
              <a:avLst/>
              <a:gdLst>
                <a:gd name="T0" fmla="*/ 0 w 16"/>
                <a:gd name="T1" fmla="*/ 211 h 220"/>
                <a:gd name="T2" fmla="*/ 0 w 16"/>
                <a:gd name="T3" fmla="*/ 214 h 220"/>
                <a:gd name="T4" fmla="*/ 2 w 16"/>
                <a:gd name="T5" fmla="*/ 217 h 220"/>
                <a:gd name="T6" fmla="*/ 5 w 16"/>
                <a:gd name="T7" fmla="*/ 220 h 220"/>
                <a:gd name="T8" fmla="*/ 11 w 16"/>
                <a:gd name="T9" fmla="*/ 220 h 220"/>
                <a:gd name="T10" fmla="*/ 13 w 16"/>
                <a:gd name="T11" fmla="*/ 217 h 220"/>
                <a:gd name="T12" fmla="*/ 16 w 16"/>
                <a:gd name="T13" fmla="*/ 214 h 220"/>
                <a:gd name="T14" fmla="*/ 16 w 16"/>
                <a:gd name="T15" fmla="*/ 5 h 220"/>
                <a:gd name="T16" fmla="*/ 13 w 16"/>
                <a:gd name="T17" fmla="*/ 3 h 220"/>
                <a:gd name="T18" fmla="*/ 11 w 16"/>
                <a:gd name="T19" fmla="*/ 0 h 220"/>
                <a:gd name="T20" fmla="*/ 5 w 16"/>
                <a:gd name="T21" fmla="*/ 0 h 220"/>
                <a:gd name="T22" fmla="*/ 2 w 16"/>
                <a:gd name="T23" fmla="*/ 3 h 220"/>
                <a:gd name="T24" fmla="*/ 0 w 16"/>
                <a:gd name="T25" fmla="*/ 5 h 220"/>
                <a:gd name="T26" fmla="*/ 0 w 16"/>
                <a:gd name="T27" fmla="*/ 8 h 220"/>
                <a:gd name="T28" fmla="*/ 0 w 16"/>
                <a:gd name="T29" fmla="*/ 211 h 2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220"/>
                <a:gd name="T47" fmla="*/ 16 w 16"/>
                <a:gd name="T48" fmla="*/ 220 h 2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220">
                  <a:moveTo>
                    <a:pt x="0" y="211"/>
                  </a:moveTo>
                  <a:lnTo>
                    <a:pt x="0" y="214"/>
                  </a:lnTo>
                  <a:lnTo>
                    <a:pt x="2" y="217"/>
                  </a:lnTo>
                  <a:lnTo>
                    <a:pt x="5" y="220"/>
                  </a:lnTo>
                  <a:lnTo>
                    <a:pt x="11" y="220"/>
                  </a:lnTo>
                  <a:lnTo>
                    <a:pt x="13" y="217"/>
                  </a:lnTo>
                  <a:lnTo>
                    <a:pt x="16" y="214"/>
                  </a:lnTo>
                  <a:lnTo>
                    <a:pt x="16" y="5"/>
                  </a:lnTo>
                  <a:lnTo>
                    <a:pt x="13" y="3"/>
                  </a:lnTo>
                  <a:lnTo>
                    <a:pt x="11" y="0"/>
                  </a:lnTo>
                  <a:lnTo>
                    <a:pt x="5" y="0"/>
                  </a:lnTo>
                  <a:lnTo>
                    <a:pt x="2" y="3"/>
                  </a:lnTo>
                  <a:lnTo>
                    <a:pt x="0" y="5"/>
                  </a:lnTo>
                  <a:lnTo>
                    <a:pt x="0" y="8"/>
                  </a:lnTo>
                  <a:lnTo>
                    <a:pt x="0" y="211"/>
                  </a:lnTo>
                  <a:close/>
                </a:path>
              </a:pathLst>
            </a:custGeom>
            <a:solidFill>
              <a:srgbClr val="000000"/>
            </a:solidFill>
            <a:ln w="9525">
              <a:noFill/>
              <a:round/>
              <a:headEnd/>
              <a:tailEnd/>
            </a:ln>
          </p:spPr>
          <p:txBody>
            <a:bodyPr/>
            <a:lstStyle/>
            <a:p>
              <a:endParaRPr lang="en-US"/>
            </a:p>
          </p:txBody>
        </p:sp>
        <p:sp>
          <p:nvSpPr>
            <p:cNvPr id="28752" name="Freeform 59"/>
            <p:cNvSpPr>
              <a:spLocks/>
            </p:cNvSpPr>
            <p:nvPr/>
          </p:nvSpPr>
          <p:spPr bwMode="auto">
            <a:xfrm>
              <a:off x="4328" y="2846"/>
              <a:ext cx="219" cy="16"/>
            </a:xfrm>
            <a:custGeom>
              <a:avLst/>
              <a:gdLst>
                <a:gd name="T0" fmla="*/ 8 w 219"/>
                <a:gd name="T1" fmla="*/ 0 h 16"/>
                <a:gd name="T2" fmla="*/ 5 w 219"/>
                <a:gd name="T3" fmla="*/ 0 h 16"/>
                <a:gd name="T4" fmla="*/ 2 w 219"/>
                <a:gd name="T5" fmla="*/ 3 h 16"/>
                <a:gd name="T6" fmla="*/ 0 w 219"/>
                <a:gd name="T7" fmla="*/ 5 h 16"/>
                <a:gd name="T8" fmla="*/ 0 w 219"/>
                <a:gd name="T9" fmla="*/ 11 h 16"/>
                <a:gd name="T10" fmla="*/ 2 w 219"/>
                <a:gd name="T11" fmla="*/ 13 h 16"/>
                <a:gd name="T12" fmla="*/ 5 w 219"/>
                <a:gd name="T13" fmla="*/ 16 h 16"/>
                <a:gd name="T14" fmla="*/ 214 w 219"/>
                <a:gd name="T15" fmla="*/ 16 h 16"/>
                <a:gd name="T16" fmla="*/ 217 w 219"/>
                <a:gd name="T17" fmla="*/ 13 h 16"/>
                <a:gd name="T18" fmla="*/ 219 w 219"/>
                <a:gd name="T19" fmla="*/ 11 h 16"/>
                <a:gd name="T20" fmla="*/ 219 w 219"/>
                <a:gd name="T21" fmla="*/ 5 h 16"/>
                <a:gd name="T22" fmla="*/ 217 w 219"/>
                <a:gd name="T23" fmla="*/ 3 h 16"/>
                <a:gd name="T24" fmla="*/ 214 w 219"/>
                <a:gd name="T25" fmla="*/ 0 h 16"/>
                <a:gd name="T26" fmla="*/ 211 w 219"/>
                <a:gd name="T27" fmla="*/ 0 h 16"/>
                <a:gd name="T28" fmla="*/ 8 w 21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9"/>
                <a:gd name="T46" fmla="*/ 0 h 16"/>
                <a:gd name="T47" fmla="*/ 219 w 21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9" h="16">
                  <a:moveTo>
                    <a:pt x="8" y="0"/>
                  </a:moveTo>
                  <a:lnTo>
                    <a:pt x="5" y="0"/>
                  </a:lnTo>
                  <a:lnTo>
                    <a:pt x="2" y="3"/>
                  </a:lnTo>
                  <a:lnTo>
                    <a:pt x="0" y="5"/>
                  </a:lnTo>
                  <a:lnTo>
                    <a:pt x="0" y="11"/>
                  </a:lnTo>
                  <a:lnTo>
                    <a:pt x="2" y="13"/>
                  </a:lnTo>
                  <a:lnTo>
                    <a:pt x="5" y="16"/>
                  </a:lnTo>
                  <a:lnTo>
                    <a:pt x="214" y="16"/>
                  </a:lnTo>
                  <a:lnTo>
                    <a:pt x="217" y="13"/>
                  </a:lnTo>
                  <a:lnTo>
                    <a:pt x="219" y="11"/>
                  </a:lnTo>
                  <a:lnTo>
                    <a:pt x="219" y="5"/>
                  </a:lnTo>
                  <a:lnTo>
                    <a:pt x="217" y="3"/>
                  </a:lnTo>
                  <a:lnTo>
                    <a:pt x="214" y="0"/>
                  </a:lnTo>
                  <a:lnTo>
                    <a:pt x="211" y="0"/>
                  </a:lnTo>
                  <a:lnTo>
                    <a:pt x="8" y="0"/>
                  </a:lnTo>
                  <a:close/>
                </a:path>
              </a:pathLst>
            </a:custGeom>
            <a:solidFill>
              <a:srgbClr val="000000"/>
            </a:solidFill>
            <a:ln w="9525">
              <a:noFill/>
              <a:round/>
              <a:headEnd/>
              <a:tailEnd/>
            </a:ln>
          </p:spPr>
          <p:txBody>
            <a:bodyPr/>
            <a:lstStyle/>
            <a:p>
              <a:endParaRPr lang="en-US"/>
            </a:p>
          </p:txBody>
        </p:sp>
        <p:sp>
          <p:nvSpPr>
            <p:cNvPr id="28753" name="Freeform 60"/>
            <p:cNvSpPr>
              <a:spLocks/>
            </p:cNvSpPr>
            <p:nvPr/>
          </p:nvSpPr>
          <p:spPr bwMode="auto">
            <a:xfrm>
              <a:off x="4531" y="2846"/>
              <a:ext cx="16" cy="220"/>
            </a:xfrm>
            <a:custGeom>
              <a:avLst/>
              <a:gdLst>
                <a:gd name="T0" fmla="*/ 16 w 16"/>
                <a:gd name="T1" fmla="*/ 8 h 220"/>
                <a:gd name="T2" fmla="*/ 16 w 16"/>
                <a:gd name="T3" fmla="*/ 5 h 220"/>
                <a:gd name="T4" fmla="*/ 14 w 16"/>
                <a:gd name="T5" fmla="*/ 3 h 220"/>
                <a:gd name="T6" fmla="*/ 11 w 16"/>
                <a:gd name="T7" fmla="*/ 0 h 220"/>
                <a:gd name="T8" fmla="*/ 6 w 16"/>
                <a:gd name="T9" fmla="*/ 0 h 220"/>
                <a:gd name="T10" fmla="*/ 3 w 16"/>
                <a:gd name="T11" fmla="*/ 3 h 220"/>
                <a:gd name="T12" fmla="*/ 0 w 16"/>
                <a:gd name="T13" fmla="*/ 5 h 220"/>
                <a:gd name="T14" fmla="*/ 0 w 16"/>
                <a:gd name="T15" fmla="*/ 214 h 220"/>
                <a:gd name="T16" fmla="*/ 3 w 16"/>
                <a:gd name="T17" fmla="*/ 217 h 220"/>
                <a:gd name="T18" fmla="*/ 6 w 16"/>
                <a:gd name="T19" fmla="*/ 220 h 220"/>
                <a:gd name="T20" fmla="*/ 11 w 16"/>
                <a:gd name="T21" fmla="*/ 220 h 220"/>
                <a:gd name="T22" fmla="*/ 14 w 16"/>
                <a:gd name="T23" fmla="*/ 217 h 220"/>
                <a:gd name="T24" fmla="*/ 16 w 16"/>
                <a:gd name="T25" fmla="*/ 214 h 220"/>
                <a:gd name="T26" fmla="*/ 16 w 16"/>
                <a:gd name="T27" fmla="*/ 211 h 220"/>
                <a:gd name="T28" fmla="*/ 16 w 16"/>
                <a:gd name="T29" fmla="*/ 8 h 2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220"/>
                <a:gd name="T47" fmla="*/ 16 w 16"/>
                <a:gd name="T48" fmla="*/ 220 h 2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220">
                  <a:moveTo>
                    <a:pt x="16" y="8"/>
                  </a:moveTo>
                  <a:lnTo>
                    <a:pt x="16" y="5"/>
                  </a:lnTo>
                  <a:lnTo>
                    <a:pt x="14" y="3"/>
                  </a:lnTo>
                  <a:lnTo>
                    <a:pt x="11" y="0"/>
                  </a:lnTo>
                  <a:lnTo>
                    <a:pt x="6" y="0"/>
                  </a:lnTo>
                  <a:lnTo>
                    <a:pt x="3" y="3"/>
                  </a:lnTo>
                  <a:lnTo>
                    <a:pt x="0" y="5"/>
                  </a:lnTo>
                  <a:lnTo>
                    <a:pt x="0" y="214"/>
                  </a:lnTo>
                  <a:lnTo>
                    <a:pt x="3" y="217"/>
                  </a:lnTo>
                  <a:lnTo>
                    <a:pt x="6" y="220"/>
                  </a:lnTo>
                  <a:lnTo>
                    <a:pt x="11" y="220"/>
                  </a:lnTo>
                  <a:lnTo>
                    <a:pt x="14" y="217"/>
                  </a:lnTo>
                  <a:lnTo>
                    <a:pt x="16" y="214"/>
                  </a:lnTo>
                  <a:lnTo>
                    <a:pt x="16" y="211"/>
                  </a:lnTo>
                  <a:lnTo>
                    <a:pt x="16" y="8"/>
                  </a:lnTo>
                  <a:close/>
                </a:path>
              </a:pathLst>
            </a:custGeom>
            <a:solidFill>
              <a:srgbClr val="000000"/>
            </a:solidFill>
            <a:ln w="9525">
              <a:noFill/>
              <a:round/>
              <a:headEnd/>
              <a:tailEnd/>
            </a:ln>
          </p:spPr>
          <p:txBody>
            <a:bodyPr/>
            <a:lstStyle/>
            <a:p>
              <a:endParaRPr lang="en-US"/>
            </a:p>
          </p:txBody>
        </p:sp>
        <p:sp>
          <p:nvSpPr>
            <p:cNvPr id="28754" name="Freeform 61"/>
            <p:cNvSpPr>
              <a:spLocks/>
            </p:cNvSpPr>
            <p:nvPr/>
          </p:nvSpPr>
          <p:spPr bwMode="auto">
            <a:xfrm>
              <a:off x="4531" y="3049"/>
              <a:ext cx="220" cy="17"/>
            </a:xfrm>
            <a:custGeom>
              <a:avLst/>
              <a:gdLst>
                <a:gd name="T0" fmla="*/ 8 w 220"/>
                <a:gd name="T1" fmla="*/ 0 h 17"/>
                <a:gd name="T2" fmla="*/ 6 w 220"/>
                <a:gd name="T3" fmla="*/ 0 h 17"/>
                <a:gd name="T4" fmla="*/ 3 w 220"/>
                <a:gd name="T5" fmla="*/ 3 h 17"/>
                <a:gd name="T6" fmla="*/ 0 w 220"/>
                <a:gd name="T7" fmla="*/ 6 h 17"/>
                <a:gd name="T8" fmla="*/ 0 w 220"/>
                <a:gd name="T9" fmla="*/ 11 h 17"/>
                <a:gd name="T10" fmla="*/ 3 w 220"/>
                <a:gd name="T11" fmla="*/ 14 h 17"/>
                <a:gd name="T12" fmla="*/ 6 w 220"/>
                <a:gd name="T13" fmla="*/ 17 h 17"/>
                <a:gd name="T14" fmla="*/ 215 w 220"/>
                <a:gd name="T15" fmla="*/ 17 h 17"/>
                <a:gd name="T16" fmla="*/ 217 w 220"/>
                <a:gd name="T17" fmla="*/ 14 h 17"/>
                <a:gd name="T18" fmla="*/ 220 w 220"/>
                <a:gd name="T19" fmla="*/ 11 h 17"/>
                <a:gd name="T20" fmla="*/ 220 w 220"/>
                <a:gd name="T21" fmla="*/ 6 h 17"/>
                <a:gd name="T22" fmla="*/ 217 w 220"/>
                <a:gd name="T23" fmla="*/ 3 h 17"/>
                <a:gd name="T24" fmla="*/ 215 w 220"/>
                <a:gd name="T25" fmla="*/ 0 h 17"/>
                <a:gd name="T26" fmla="*/ 212 w 220"/>
                <a:gd name="T27" fmla="*/ 0 h 17"/>
                <a:gd name="T28" fmla="*/ 8 w 220"/>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0"/>
                <a:gd name="T46" fmla="*/ 0 h 17"/>
                <a:gd name="T47" fmla="*/ 220 w 220"/>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0" h="17">
                  <a:moveTo>
                    <a:pt x="8" y="0"/>
                  </a:moveTo>
                  <a:lnTo>
                    <a:pt x="6" y="0"/>
                  </a:lnTo>
                  <a:lnTo>
                    <a:pt x="3" y="3"/>
                  </a:lnTo>
                  <a:lnTo>
                    <a:pt x="0" y="6"/>
                  </a:lnTo>
                  <a:lnTo>
                    <a:pt x="0" y="11"/>
                  </a:lnTo>
                  <a:lnTo>
                    <a:pt x="3" y="14"/>
                  </a:lnTo>
                  <a:lnTo>
                    <a:pt x="6" y="17"/>
                  </a:lnTo>
                  <a:lnTo>
                    <a:pt x="215" y="17"/>
                  </a:lnTo>
                  <a:lnTo>
                    <a:pt x="217" y="14"/>
                  </a:lnTo>
                  <a:lnTo>
                    <a:pt x="220" y="11"/>
                  </a:lnTo>
                  <a:lnTo>
                    <a:pt x="220" y="6"/>
                  </a:lnTo>
                  <a:lnTo>
                    <a:pt x="217" y="3"/>
                  </a:lnTo>
                  <a:lnTo>
                    <a:pt x="215" y="0"/>
                  </a:lnTo>
                  <a:lnTo>
                    <a:pt x="212" y="0"/>
                  </a:lnTo>
                  <a:lnTo>
                    <a:pt x="8" y="0"/>
                  </a:lnTo>
                  <a:close/>
                </a:path>
              </a:pathLst>
            </a:custGeom>
            <a:solidFill>
              <a:srgbClr val="000000"/>
            </a:solidFill>
            <a:ln w="9525">
              <a:noFill/>
              <a:round/>
              <a:headEnd/>
              <a:tailEnd/>
            </a:ln>
          </p:spPr>
          <p:txBody>
            <a:bodyPr/>
            <a:lstStyle/>
            <a:p>
              <a:endParaRPr lang="en-US"/>
            </a:p>
          </p:txBody>
        </p:sp>
        <p:sp>
          <p:nvSpPr>
            <p:cNvPr id="28755" name="Freeform 62"/>
            <p:cNvSpPr>
              <a:spLocks/>
            </p:cNvSpPr>
            <p:nvPr/>
          </p:nvSpPr>
          <p:spPr bwMode="auto">
            <a:xfrm>
              <a:off x="4735" y="2846"/>
              <a:ext cx="16" cy="220"/>
            </a:xfrm>
            <a:custGeom>
              <a:avLst/>
              <a:gdLst>
                <a:gd name="T0" fmla="*/ 0 w 16"/>
                <a:gd name="T1" fmla="*/ 211 h 220"/>
                <a:gd name="T2" fmla="*/ 0 w 16"/>
                <a:gd name="T3" fmla="*/ 214 h 220"/>
                <a:gd name="T4" fmla="*/ 2 w 16"/>
                <a:gd name="T5" fmla="*/ 217 h 220"/>
                <a:gd name="T6" fmla="*/ 5 w 16"/>
                <a:gd name="T7" fmla="*/ 220 h 220"/>
                <a:gd name="T8" fmla="*/ 11 w 16"/>
                <a:gd name="T9" fmla="*/ 220 h 220"/>
                <a:gd name="T10" fmla="*/ 13 w 16"/>
                <a:gd name="T11" fmla="*/ 217 h 220"/>
                <a:gd name="T12" fmla="*/ 16 w 16"/>
                <a:gd name="T13" fmla="*/ 214 h 220"/>
                <a:gd name="T14" fmla="*/ 16 w 16"/>
                <a:gd name="T15" fmla="*/ 5 h 220"/>
                <a:gd name="T16" fmla="*/ 13 w 16"/>
                <a:gd name="T17" fmla="*/ 3 h 220"/>
                <a:gd name="T18" fmla="*/ 11 w 16"/>
                <a:gd name="T19" fmla="*/ 0 h 220"/>
                <a:gd name="T20" fmla="*/ 5 w 16"/>
                <a:gd name="T21" fmla="*/ 0 h 220"/>
                <a:gd name="T22" fmla="*/ 2 w 16"/>
                <a:gd name="T23" fmla="*/ 3 h 220"/>
                <a:gd name="T24" fmla="*/ 0 w 16"/>
                <a:gd name="T25" fmla="*/ 5 h 220"/>
                <a:gd name="T26" fmla="*/ 0 w 16"/>
                <a:gd name="T27" fmla="*/ 8 h 220"/>
                <a:gd name="T28" fmla="*/ 0 w 16"/>
                <a:gd name="T29" fmla="*/ 211 h 2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220"/>
                <a:gd name="T47" fmla="*/ 16 w 16"/>
                <a:gd name="T48" fmla="*/ 220 h 2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220">
                  <a:moveTo>
                    <a:pt x="0" y="211"/>
                  </a:moveTo>
                  <a:lnTo>
                    <a:pt x="0" y="214"/>
                  </a:lnTo>
                  <a:lnTo>
                    <a:pt x="2" y="217"/>
                  </a:lnTo>
                  <a:lnTo>
                    <a:pt x="5" y="220"/>
                  </a:lnTo>
                  <a:lnTo>
                    <a:pt x="11" y="220"/>
                  </a:lnTo>
                  <a:lnTo>
                    <a:pt x="13" y="217"/>
                  </a:lnTo>
                  <a:lnTo>
                    <a:pt x="16" y="214"/>
                  </a:lnTo>
                  <a:lnTo>
                    <a:pt x="16" y="5"/>
                  </a:lnTo>
                  <a:lnTo>
                    <a:pt x="13" y="3"/>
                  </a:lnTo>
                  <a:lnTo>
                    <a:pt x="11" y="0"/>
                  </a:lnTo>
                  <a:lnTo>
                    <a:pt x="5" y="0"/>
                  </a:lnTo>
                  <a:lnTo>
                    <a:pt x="2" y="3"/>
                  </a:lnTo>
                  <a:lnTo>
                    <a:pt x="0" y="5"/>
                  </a:lnTo>
                  <a:lnTo>
                    <a:pt x="0" y="8"/>
                  </a:lnTo>
                  <a:lnTo>
                    <a:pt x="0" y="211"/>
                  </a:lnTo>
                  <a:close/>
                </a:path>
              </a:pathLst>
            </a:custGeom>
            <a:solidFill>
              <a:srgbClr val="000000"/>
            </a:solidFill>
            <a:ln w="9525">
              <a:noFill/>
              <a:round/>
              <a:headEnd/>
              <a:tailEnd/>
            </a:ln>
          </p:spPr>
          <p:txBody>
            <a:bodyPr/>
            <a:lstStyle/>
            <a:p>
              <a:endParaRPr lang="en-US"/>
            </a:p>
          </p:txBody>
        </p:sp>
        <p:sp>
          <p:nvSpPr>
            <p:cNvPr id="28756" name="Freeform 63"/>
            <p:cNvSpPr>
              <a:spLocks/>
            </p:cNvSpPr>
            <p:nvPr/>
          </p:nvSpPr>
          <p:spPr bwMode="auto">
            <a:xfrm>
              <a:off x="4735" y="2846"/>
              <a:ext cx="219" cy="16"/>
            </a:xfrm>
            <a:custGeom>
              <a:avLst/>
              <a:gdLst>
                <a:gd name="T0" fmla="*/ 8 w 219"/>
                <a:gd name="T1" fmla="*/ 0 h 16"/>
                <a:gd name="T2" fmla="*/ 5 w 219"/>
                <a:gd name="T3" fmla="*/ 0 h 16"/>
                <a:gd name="T4" fmla="*/ 2 w 219"/>
                <a:gd name="T5" fmla="*/ 3 h 16"/>
                <a:gd name="T6" fmla="*/ 0 w 219"/>
                <a:gd name="T7" fmla="*/ 5 h 16"/>
                <a:gd name="T8" fmla="*/ 0 w 219"/>
                <a:gd name="T9" fmla="*/ 11 h 16"/>
                <a:gd name="T10" fmla="*/ 2 w 219"/>
                <a:gd name="T11" fmla="*/ 13 h 16"/>
                <a:gd name="T12" fmla="*/ 5 w 219"/>
                <a:gd name="T13" fmla="*/ 16 h 16"/>
                <a:gd name="T14" fmla="*/ 214 w 219"/>
                <a:gd name="T15" fmla="*/ 16 h 16"/>
                <a:gd name="T16" fmla="*/ 217 w 219"/>
                <a:gd name="T17" fmla="*/ 13 h 16"/>
                <a:gd name="T18" fmla="*/ 219 w 219"/>
                <a:gd name="T19" fmla="*/ 11 h 16"/>
                <a:gd name="T20" fmla="*/ 219 w 219"/>
                <a:gd name="T21" fmla="*/ 5 h 16"/>
                <a:gd name="T22" fmla="*/ 217 w 219"/>
                <a:gd name="T23" fmla="*/ 3 h 16"/>
                <a:gd name="T24" fmla="*/ 214 w 219"/>
                <a:gd name="T25" fmla="*/ 0 h 16"/>
                <a:gd name="T26" fmla="*/ 211 w 219"/>
                <a:gd name="T27" fmla="*/ 0 h 16"/>
                <a:gd name="T28" fmla="*/ 8 w 219"/>
                <a:gd name="T29" fmla="*/ 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9"/>
                <a:gd name="T46" fmla="*/ 0 h 16"/>
                <a:gd name="T47" fmla="*/ 219 w 219"/>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9" h="16">
                  <a:moveTo>
                    <a:pt x="8" y="0"/>
                  </a:moveTo>
                  <a:lnTo>
                    <a:pt x="5" y="0"/>
                  </a:lnTo>
                  <a:lnTo>
                    <a:pt x="2" y="3"/>
                  </a:lnTo>
                  <a:lnTo>
                    <a:pt x="0" y="5"/>
                  </a:lnTo>
                  <a:lnTo>
                    <a:pt x="0" y="11"/>
                  </a:lnTo>
                  <a:lnTo>
                    <a:pt x="2" y="13"/>
                  </a:lnTo>
                  <a:lnTo>
                    <a:pt x="5" y="16"/>
                  </a:lnTo>
                  <a:lnTo>
                    <a:pt x="214" y="16"/>
                  </a:lnTo>
                  <a:lnTo>
                    <a:pt x="217" y="13"/>
                  </a:lnTo>
                  <a:lnTo>
                    <a:pt x="219" y="11"/>
                  </a:lnTo>
                  <a:lnTo>
                    <a:pt x="219" y="5"/>
                  </a:lnTo>
                  <a:lnTo>
                    <a:pt x="217" y="3"/>
                  </a:lnTo>
                  <a:lnTo>
                    <a:pt x="214" y="0"/>
                  </a:lnTo>
                  <a:lnTo>
                    <a:pt x="211" y="0"/>
                  </a:lnTo>
                  <a:lnTo>
                    <a:pt x="8" y="0"/>
                  </a:lnTo>
                  <a:close/>
                </a:path>
              </a:pathLst>
            </a:custGeom>
            <a:solidFill>
              <a:srgbClr val="000000"/>
            </a:solidFill>
            <a:ln w="9525">
              <a:noFill/>
              <a:round/>
              <a:headEnd/>
              <a:tailEnd/>
            </a:ln>
          </p:spPr>
          <p:txBody>
            <a:bodyPr/>
            <a:lstStyle/>
            <a:p>
              <a:endParaRPr lang="en-US"/>
            </a:p>
          </p:txBody>
        </p:sp>
        <p:sp>
          <p:nvSpPr>
            <p:cNvPr id="28757" name="Freeform 64"/>
            <p:cNvSpPr>
              <a:spLocks/>
            </p:cNvSpPr>
            <p:nvPr/>
          </p:nvSpPr>
          <p:spPr bwMode="auto">
            <a:xfrm>
              <a:off x="4938" y="2846"/>
              <a:ext cx="16" cy="220"/>
            </a:xfrm>
            <a:custGeom>
              <a:avLst/>
              <a:gdLst>
                <a:gd name="T0" fmla="*/ 16 w 16"/>
                <a:gd name="T1" fmla="*/ 8 h 220"/>
                <a:gd name="T2" fmla="*/ 16 w 16"/>
                <a:gd name="T3" fmla="*/ 5 h 220"/>
                <a:gd name="T4" fmla="*/ 14 w 16"/>
                <a:gd name="T5" fmla="*/ 3 h 220"/>
                <a:gd name="T6" fmla="*/ 11 w 16"/>
                <a:gd name="T7" fmla="*/ 0 h 220"/>
                <a:gd name="T8" fmla="*/ 6 w 16"/>
                <a:gd name="T9" fmla="*/ 0 h 220"/>
                <a:gd name="T10" fmla="*/ 3 w 16"/>
                <a:gd name="T11" fmla="*/ 3 h 220"/>
                <a:gd name="T12" fmla="*/ 0 w 16"/>
                <a:gd name="T13" fmla="*/ 5 h 220"/>
                <a:gd name="T14" fmla="*/ 0 w 16"/>
                <a:gd name="T15" fmla="*/ 214 h 220"/>
                <a:gd name="T16" fmla="*/ 3 w 16"/>
                <a:gd name="T17" fmla="*/ 217 h 220"/>
                <a:gd name="T18" fmla="*/ 6 w 16"/>
                <a:gd name="T19" fmla="*/ 220 h 220"/>
                <a:gd name="T20" fmla="*/ 11 w 16"/>
                <a:gd name="T21" fmla="*/ 220 h 220"/>
                <a:gd name="T22" fmla="*/ 14 w 16"/>
                <a:gd name="T23" fmla="*/ 217 h 220"/>
                <a:gd name="T24" fmla="*/ 16 w 16"/>
                <a:gd name="T25" fmla="*/ 214 h 220"/>
                <a:gd name="T26" fmla="*/ 16 w 16"/>
                <a:gd name="T27" fmla="*/ 211 h 220"/>
                <a:gd name="T28" fmla="*/ 16 w 16"/>
                <a:gd name="T29" fmla="*/ 8 h 2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220"/>
                <a:gd name="T47" fmla="*/ 16 w 16"/>
                <a:gd name="T48" fmla="*/ 220 h 2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220">
                  <a:moveTo>
                    <a:pt x="16" y="8"/>
                  </a:moveTo>
                  <a:lnTo>
                    <a:pt x="16" y="5"/>
                  </a:lnTo>
                  <a:lnTo>
                    <a:pt x="14" y="3"/>
                  </a:lnTo>
                  <a:lnTo>
                    <a:pt x="11" y="0"/>
                  </a:lnTo>
                  <a:lnTo>
                    <a:pt x="6" y="0"/>
                  </a:lnTo>
                  <a:lnTo>
                    <a:pt x="3" y="3"/>
                  </a:lnTo>
                  <a:lnTo>
                    <a:pt x="0" y="5"/>
                  </a:lnTo>
                  <a:lnTo>
                    <a:pt x="0" y="214"/>
                  </a:lnTo>
                  <a:lnTo>
                    <a:pt x="3" y="217"/>
                  </a:lnTo>
                  <a:lnTo>
                    <a:pt x="6" y="220"/>
                  </a:lnTo>
                  <a:lnTo>
                    <a:pt x="11" y="220"/>
                  </a:lnTo>
                  <a:lnTo>
                    <a:pt x="14" y="217"/>
                  </a:lnTo>
                  <a:lnTo>
                    <a:pt x="16" y="214"/>
                  </a:lnTo>
                  <a:lnTo>
                    <a:pt x="16" y="211"/>
                  </a:lnTo>
                  <a:lnTo>
                    <a:pt x="16" y="8"/>
                  </a:lnTo>
                  <a:close/>
                </a:path>
              </a:pathLst>
            </a:custGeom>
            <a:solidFill>
              <a:srgbClr val="000000"/>
            </a:solidFill>
            <a:ln w="9525">
              <a:noFill/>
              <a:round/>
              <a:headEnd/>
              <a:tailEnd/>
            </a:ln>
          </p:spPr>
          <p:txBody>
            <a:bodyPr/>
            <a:lstStyle/>
            <a:p>
              <a:endParaRPr lang="en-US"/>
            </a:p>
          </p:txBody>
        </p:sp>
        <p:sp>
          <p:nvSpPr>
            <p:cNvPr id="28758" name="Freeform 65"/>
            <p:cNvSpPr>
              <a:spLocks/>
            </p:cNvSpPr>
            <p:nvPr/>
          </p:nvSpPr>
          <p:spPr bwMode="auto">
            <a:xfrm>
              <a:off x="4938" y="3049"/>
              <a:ext cx="220" cy="17"/>
            </a:xfrm>
            <a:custGeom>
              <a:avLst/>
              <a:gdLst>
                <a:gd name="T0" fmla="*/ 8 w 220"/>
                <a:gd name="T1" fmla="*/ 0 h 17"/>
                <a:gd name="T2" fmla="*/ 6 w 220"/>
                <a:gd name="T3" fmla="*/ 0 h 17"/>
                <a:gd name="T4" fmla="*/ 3 w 220"/>
                <a:gd name="T5" fmla="*/ 3 h 17"/>
                <a:gd name="T6" fmla="*/ 0 w 220"/>
                <a:gd name="T7" fmla="*/ 6 h 17"/>
                <a:gd name="T8" fmla="*/ 0 w 220"/>
                <a:gd name="T9" fmla="*/ 11 h 17"/>
                <a:gd name="T10" fmla="*/ 3 w 220"/>
                <a:gd name="T11" fmla="*/ 14 h 17"/>
                <a:gd name="T12" fmla="*/ 6 w 220"/>
                <a:gd name="T13" fmla="*/ 17 h 17"/>
                <a:gd name="T14" fmla="*/ 214 w 220"/>
                <a:gd name="T15" fmla="*/ 17 h 17"/>
                <a:gd name="T16" fmla="*/ 217 w 220"/>
                <a:gd name="T17" fmla="*/ 14 h 17"/>
                <a:gd name="T18" fmla="*/ 220 w 220"/>
                <a:gd name="T19" fmla="*/ 11 h 17"/>
                <a:gd name="T20" fmla="*/ 220 w 220"/>
                <a:gd name="T21" fmla="*/ 6 h 17"/>
                <a:gd name="T22" fmla="*/ 217 w 220"/>
                <a:gd name="T23" fmla="*/ 3 h 17"/>
                <a:gd name="T24" fmla="*/ 214 w 220"/>
                <a:gd name="T25" fmla="*/ 0 h 17"/>
                <a:gd name="T26" fmla="*/ 212 w 220"/>
                <a:gd name="T27" fmla="*/ 0 h 17"/>
                <a:gd name="T28" fmla="*/ 8 w 220"/>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0"/>
                <a:gd name="T46" fmla="*/ 0 h 17"/>
                <a:gd name="T47" fmla="*/ 220 w 220"/>
                <a:gd name="T48" fmla="*/ 17 h 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0" h="17">
                  <a:moveTo>
                    <a:pt x="8" y="0"/>
                  </a:moveTo>
                  <a:lnTo>
                    <a:pt x="6" y="0"/>
                  </a:lnTo>
                  <a:lnTo>
                    <a:pt x="3" y="3"/>
                  </a:lnTo>
                  <a:lnTo>
                    <a:pt x="0" y="6"/>
                  </a:lnTo>
                  <a:lnTo>
                    <a:pt x="0" y="11"/>
                  </a:lnTo>
                  <a:lnTo>
                    <a:pt x="3" y="14"/>
                  </a:lnTo>
                  <a:lnTo>
                    <a:pt x="6" y="17"/>
                  </a:lnTo>
                  <a:lnTo>
                    <a:pt x="214" y="17"/>
                  </a:lnTo>
                  <a:lnTo>
                    <a:pt x="217" y="14"/>
                  </a:lnTo>
                  <a:lnTo>
                    <a:pt x="220" y="11"/>
                  </a:lnTo>
                  <a:lnTo>
                    <a:pt x="220" y="6"/>
                  </a:lnTo>
                  <a:lnTo>
                    <a:pt x="217" y="3"/>
                  </a:lnTo>
                  <a:lnTo>
                    <a:pt x="214" y="0"/>
                  </a:lnTo>
                  <a:lnTo>
                    <a:pt x="212" y="0"/>
                  </a:lnTo>
                  <a:lnTo>
                    <a:pt x="8" y="0"/>
                  </a:lnTo>
                  <a:close/>
                </a:path>
              </a:pathLst>
            </a:custGeom>
            <a:solidFill>
              <a:srgbClr val="000000"/>
            </a:solidFill>
            <a:ln w="9525">
              <a:noFill/>
              <a:round/>
              <a:headEnd/>
              <a:tailEnd/>
            </a:ln>
          </p:spPr>
          <p:txBody>
            <a:bodyPr/>
            <a:lstStyle/>
            <a:p>
              <a:endParaRPr lang="en-US"/>
            </a:p>
          </p:txBody>
        </p:sp>
        <p:sp>
          <p:nvSpPr>
            <p:cNvPr id="28759" name="Line 66"/>
            <p:cNvSpPr>
              <a:spLocks noChangeShapeType="1"/>
            </p:cNvSpPr>
            <p:nvPr/>
          </p:nvSpPr>
          <p:spPr bwMode="auto">
            <a:xfrm>
              <a:off x="2942" y="3465"/>
              <a:ext cx="2314" cy="1"/>
            </a:xfrm>
            <a:prstGeom prst="line">
              <a:avLst/>
            </a:prstGeom>
            <a:noFill/>
            <a:ln w="0">
              <a:solidFill>
                <a:srgbClr val="000000"/>
              </a:solidFill>
              <a:round/>
              <a:headEnd/>
              <a:tailEnd/>
            </a:ln>
          </p:spPr>
          <p:txBody>
            <a:bodyPr/>
            <a:lstStyle/>
            <a:p>
              <a:endParaRPr lang="en-US"/>
            </a:p>
          </p:txBody>
        </p:sp>
        <p:sp>
          <p:nvSpPr>
            <p:cNvPr id="28760" name="Line 67"/>
            <p:cNvSpPr>
              <a:spLocks noChangeShapeType="1"/>
            </p:cNvSpPr>
            <p:nvPr/>
          </p:nvSpPr>
          <p:spPr bwMode="auto">
            <a:xfrm>
              <a:off x="3115" y="2549"/>
              <a:ext cx="1" cy="1424"/>
            </a:xfrm>
            <a:prstGeom prst="line">
              <a:avLst/>
            </a:prstGeom>
            <a:noFill/>
            <a:ln w="0">
              <a:solidFill>
                <a:srgbClr val="000000"/>
              </a:solidFill>
              <a:round/>
              <a:headEnd/>
              <a:tailEnd/>
            </a:ln>
          </p:spPr>
          <p:txBody>
            <a:bodyPr/>
            <a:lstStyle/>
            <a:p>
              <a:endParaRPr lang="en-US"/>
            </a:p>
          </p:txBody>
        </p:sp>
        <p:sp>
          <p:nvSpPr>
            <p:cNvPr id="28761" name="Line 68"/>
            <p:cNvSpPr>
              <a:spLocks noChangeShapeType="1"/>
            </p:cNvSpPr>
            <p:nvPr/>
          </p:nvSpPr>
          <p:spPr bwMode="auto">
            <a:xfrm>
              <a:off x="3522" y="2549"/>
              <a:ext cx="1" cy="1424"/>
            </a:xfrm>
            <a:prstGeom prst="line">
              <a:avLst/>
            </a:prstGeom>
            <a:noFill/>
            <a:ln w="0">
              <a:solidFill>
                <a:srgbClr val="000000"/>
              </a:solidFill>
              <a:round/>
              <a:headEnd/>
              <a:tailEnd/>
            </a:ln>
          </p:spPr>
          <p:txBody>
            <a:bodyPr/>
            <a:lstStyle/>
            <a:p>
              <a:endParaRPr lang="en-US"/>
            </a:p>
          </p:txBody>
        </p:sp>
        <p:sp>
          <p:nvSpPr>
            <p:cNvPr id="28762" name="Line 69"/>
            <p:cNvSpPr>
              <a:spLocks noChangeShapeType="1"/>
            </p:cNvSpPr>
            <p:nvPr/>
          </p:nvSpPr>
          <p:spPr bwMode="auto">
            <a:xfrm>
              <a:off x="3929" y="2549"/>
              <a:ext cx="1" cy="1424"/>
            </a:xfrm>
            <a:prstGeom prst="line">
              <a:avLst/>
            </a:prstGeom>
            <a:noFill/>
            <a:ln w="0">
              <a:solidFill>
                <a:srgbClr val="000000"/>
              </a:solidFill>
              <a:round/>
              <a:headEnd/>
              <a:tailEnd/>
            </a:ln>
          </p:spPr>
          <p:txBody>
            <a:bodyPr/>
            <a:lstStyle/>
            <a:p>
              <a:endParaRPr lang="en-US"/>
            </a:p>
          </p:txBody>
        </p:sp>
        <p:sp>
          <p:nvSpPr>
            <p:cNvPr id="28763" name="Line 70"/>
            <p:cNvSpPr>
              <a:spLocks noChangeShapeType="1"/>
            </p:cNvSpPr>
            <p:nvPr/>
          </p:nvSpPr>
          <p:spPr bwMode="auto">
            <a:xfrm>
              <a:off x="4336" y="2549"/>
              <a:ext cx="1" cy="1424"/>
            </a:xfrm>
            <a:prstGeom prst="line">
              <a:avLst/>
            </a:prstGeom>
            <a:noFill/>
            <a:ln w="0">
              <a:solidFill>
                <a:srgbClr val="000000"/>
              </a:solidFill>
              <a:round/>
              <a:headEnd/>
              <a:tailEnd/>
            </a:ln>
          </p:spPr>
          <p:txBody>
            <a:bodyPr/>
            <a:lstStyle/>
            <a:p>
              <a:endParaRPr lang="en-US"/>
            </a:p>
          </p:txBody>
        </p:sp>
        <p:sp>
          <p:nvSpPr>
            <p:cNvPr id="28764" name="Line 71"/>
            <p:cNvSpPr>
              <a:spLocks noChangeShapeType="1"/>
            </p:cNvSpPr>
            <p:nvPr/>
          </p:nvSpPr>
          <p:spPr bwMode="auto">
            <a:xfrm>
              <a:off x="4743" y="2549"/>
              <a:ext cx="1" cy="1424"/>
            </a:xfrm>
            <a:prstGeom prst="line">
              <a:avLst/>
            </a:prstGeom>
            <a:noFill/>
            <a:ln w="0">
              <a:solidFill>
                <a:srgbClr val="000000"/>
              </a:solidFill>
              <a:round/>
              <a:headEnd/>
              <a:tailEnd/>
            </a:ln>
          </p:spPr>
          <p:txBody>
            <a:bodyPr/>
            <a:lstStyle/>
            <a:p>
              <a:endParaRPr lang="en-US"/>
            </a:p>
          </p:txBody>
        </p:sp>
        <p:sp>
          <p:nvSpPr>
            <p:cNvPr id="28765" name="Line 72"/>
            <p:cNvSpPr>
              <a:spLocks noChangeShapeType="1"/>
            </p:cNvSpPr>
            <p:nvPr/>
          </p:nvSpPr>
          <p:spPr bwMode="auto">
            <a:xfrm>
              <a:off x="5150" y="2549"/>
              <a:ext cx="1" cy="1424"/>
            </a:xfrm>
            <a:prstGeom prst="line">
              <a:avLst/>
            </a:prstGeom>
            <a:noFill/>
            <a:ln w="0">
              <a:solidFill>
                <a:srgbClr val="000000"/>
              </a:solidFill>
              <a:round/>
              <a:headEnd/>
              <a:tailEnd/>
            </a:ln>
          </p:spPr>
          <p:txBody>
            <a:bodyPr/>
            <a:lstStyle/>
            <a:p>
              <a:endParaRPr lang="en-US"/>
            </a:p>
          </p:txBody>
        </p:sp>
        <p:sp>
          <p:nvSpPr>
            <p:cNvPr id="28766" name="Line 73"/>
            <p:cNvSpPr>
              <a:spLocks noChangeShapeType="1"/>
            </p:cNvSpPr>
            <p:nvPr/>
          </p:nvSpPr>
          <p:spPr bwMode="auto">
            <a:xfrm>
              <a:off x="2886" y="3897"/>
              <a:ext cx="2314" cy="1"/>
            </a:xfrm>
            <a:prstGeom prst="line">
              <a:avLst/>
            </a:prstGeom>
            <a:noFill/>
            <a:ln w="0">
              <a:solidFill>
                <a:srgbClr val="000000"/>
              </a:solidFill>
              <a:round/>
              <a:headEnd/>
              <a:tailEnd/>
            </a:ln>
          </p:spPr>
          <p:txBody>
            <a:bodyPr/>
            <a:lstStyle/>
            <a:p>
              <a:endParaRPr lang="en-US"/>
            </a:p>
          </p:txBody>
        </p:sp>
        <p:sp>
          <p:nvSpPr>
            <p:cNvPr id="28767" name="Freeform 74"/>
            <p:cNvSpPr>
              <a:spLocks/>
            </p:cNvSpPr>
            <p:nvPr/>
          </p:nvSpPr>
          <p:spPr bwMode="auto">
            <a:xfrm>
              <a:off x="2928" y="3451"/>
              <a:ext cx="257" cy="27"/>
            </a:xfrm>
            <a:custGeom>
              <a:avLst/>
              <a:gdLst>
                <a:gd name="T0" fmla="*/ 14 w 257"/>
                <a:gd name="T1" fmla="*/ 0 h 27"/>
                <a:gd name="T2" fmla="*/ 10 w 257"/>
                <a:gd name="T3" fmla="*/ 0 h 27"/>
                <a:gd name="T4" fmla="*/ 7 w 257"/>
                <a:gd name="T5" fmla="*/ 1 h 27"/>
                <a:gd name="T6" fmla="*/ 2 w 257"/>
                <a:gd name="T7" fmla="*/ 7 h 27"/>
                <a:gd name="T8" fmla="*/ 0 w 257"/>
                <a:gd name="T9" fmla="*/ 9 h 27"/>
                <a:gd name="T10" fmla="*/ 0 w 257"/>
                <a:gd name="T11" fmla="*/ 18 h 27"/>
                <a:gd name="T12" fmla="*/ 2 w 257"/>
                <a:gd name="T13" fmla="*/ 20 h 27"/>
                <a:gd name="T14" fmla="*/ 7 w 257"/>
                <a:gd name="T15" fmla="*/ 26 h 27"/>
                <a:gd name="T16" fmla="*/ 10 w 257"/>
                <a:gd name="T17" fmla="*/ 27 h 27"/>
                <a:gd name="T18" fmla="*/ 247 w 257"/>
                <a:gd name="T19" fmla="*/ 27 h 27"/>
                <a:gd name="T20" fmla="*/ 250 w 257"/>
                <a:gd name="T21" fmla="*/ 26 h 27"/>
                <a:gd name="T22" fmla="*/ 255 w 257"/>
                <a:gd name="T23" fmla="*/ 20 h 27"/>
                <a:gd name="T24" fmla="*/ 257 w 257"/>
                <a:gd name="T25" fmla="*/ 18 h 27"/>
                <a:gd name="T26" fmla="*/ 257 w 257"/>
                <a:gd name="T27" fmla="*/ 9 h 27"/>
                <a:gd name="T28" fmla="*/ 255 w 257"/>
                <a:gd name="T29" fmla="*/ 7 h 27"/>
                <a:gd name="T30" fmla="*/ 250 w 257"/>
                <a:gd name="T31" fmla="*/ 1 h 27"/>
                <a:gd name="T32" fmla="*/ 247 w 257"/>
                <a:gd name="T33" fmla="*/ 0 h 27"/>
                <a:gd name="T34" fmla="*/ 243 w 257"/>
                <a:gd name="T35" fmla="*/ 0 h 27"/>
                <a:gd name="T36" fmla="*/ 14 w 257"/>
                <a:gd name="T37" fmla="*/ 0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7"/>
                <a:gd name="T58" fmla="*/ 0 h 27"/>
                <a:gd name="T59" fmla="*/ 257 w 257"/>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7" h="27">
                  <a:moveTo>
                    <a:pt x="14" y="0"/>
                  </a:moveTo>
                  <a:lnTo>
                    <a:pt x="10" y="0"/>
                  </a:lnTo>
                  <a:lnTo>
                    <a:pt x="7" y="1"/>
                  </a:lnTo>
                  <a:lnTo>
                    <a:pt x="2" y="7"/>
                  </a:lnTo>
                  <a:lnTo>
                    <a:pt x="0" y="9"/>
                  </a:lnTo>
                  <a:lnTo>
                    <a:pt x="0" y="18"/>
                  </a:lnTo>
                  <a:lnTo>
                    <a:pt x="2" y="20"/>
                  </a:lnTo>
                  <a:lnTo>
                    <a:pt x="7" y="26"/>
                  </a:lnTo>
                  <a:lnTo>
                    <a:pt x="10" y="27"/>
                  </a:lnTo>
                  <a:lnTo>
                    <a:pt x="247" y="27"/>
                  </a:lnTo>
                  <a:lnTo>
                    <a:pt x="250" y="26"/>
                  </a:lnTo>
                  <a:lnTo>
                    <a:pt x="255" y="20"/>
                  </a:lnTo>
                  <a:lnTo>
                    <a:pt x="257" y="18"/>
                  </a:lnTo>
                  <a:lnTo>
                    <a:pt x="257" y="9"/>
                  </a:lnTo>
                  <a:lnTo>
                    <a:pt x="255" y="7"/>
                  </a:lnTo>
                  <a:lnTo>
                    <a:pt x="250" y="1"/>
                  </a:lnTo>
                  <a:lnTo>
                    <a:pt x="247" y="0"/>
                  </a:lnTo>
                  <a:lnTo>
                    <a:pt x="243" y="0"/>
                  </a:lnTo>
                  <a:lnTo>
                    <a:pt x="14" y="0"/>
                  </a:lnTo>
                  <a:close/>
                </a:path>
              </a:pathLst>
            </a:custGeom>
            <a:solidFill>
              <a:srgbClr val="000000"/>
            </a:solidFill>
            <a:ln w="9525">
              <a:noFill/>
              <a:round/>
              <a:headEnd/>
              <a:tailEnd/>
            </a:ln>
          </p:spPr>
          <p:txBody>
            <a:bodyPr/>
            <a:lstStyle/>
            <a:p>
              <a:endParaRPr lang="en-US"/>
            </a:p>
          </p:txBody>
        </p:sp>
        <p:sp>
          <p:nvSpPr>
            <p:cNvPr id="28768" name="Rectangle 75"/>
            <p:cNvSpPr>
              <a:spLocks noChangeArrowheads="1"/>
            </p:cNvSpPr>
            <p:nvPr/>
          </p:nvSpPr>
          <p:spPr bwMode="auto">
            <a:xfrm>
              <a:off x="2784" y="2816"/>
              <a:ext cx="225" cy="194"/>
            </a:xfrm>
            <a:prstGeom prst="rect">
              <a:avLst/>
            </a:prstGeom>
            <a:noFill/>
            <a:ln w="9525">
              <a:noFill/>
              <a:miter lim="800000"/>
              <a:headEnd/>
              <a:tailEnd/>
            </a:ln>
          </p:spPr>
          <p:txBody>
            <a:bodyPr wrap="none" lIns="0" tIns="0" rIns="0" bIns="0">
              <a:spAutoFit/>
            </a:bodyPr>
            <a:lstStyle/>
            <a:p>
              <a:r>
                <a:rPr lang="en-US" sz="2000">
                  <a:solidFill>
                    <a:srgbClr val="000000"/>
                  </a:solidFill>
                  <a:latin typeface="Swiss 721 SWA" charset="0"/>
                </a:rPr>
                <a:t>CP</a:t>
              </a:r>
              <a:endParaRPr lang="en-US" sz="800" b="1" i="1" baseline="-25000"/>
            </a:p>
          </p:txBody>
        </p:sp>
        <p:sp>
          <p:nvSpPr>
            <p:cNvPr id="28769" name="Rectangle 76"/>
            <p:cNvSpPr>
              <a:spLocks noChangeArrowheads="1"/>
            </p:cNvSpPr>
            <p:nvPr/>
          </p:nvSpPr>
          <p:spPr bwMode="auto">
            <a:xfrm>
              <a:off x="2810" y="3581"/>
              <a:ext cx="231"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Swiss 721 SWA" charset="0"/>
                </a:rPr>
                <a:t>QB</a:t>
              </a:r>
              <a:endParaRPr lang="en-US" sz="2000" i="1" baseline="-25000"/>
            </a:p>
          </p:txBody>
        </p:sp>
        <p:sp>
          <p:nvSpPr>
            <p:cNvPr id="28770" name="Rectangle 77"/>
            <p:cNvSpPr>
              <a:spLocks noChangeArrowheads="1"/>
            </p:cNvSpPr>
            <p:nvPr/>
          </p:nvSpPr>
          <p:spPr bwMode="auto">
            <a:xfrm>
              <a:off x="2810" y="3199"/>
              <a:ext cx="231" cy="192"/>
            </a:xfrm>
            <a:prstGeom prst="rect">
              <a:avLst/>
            </a:prstGeom>
            <a:noFill/>
            <a:ln w="9525">
              <a:noFill/>
              <a:miter lim="800000"/>
              <a:headEnd/>
              <a:tailEnd/>
            </a:ln>
          </p:spPr>
          <p:txBody>
            <a:bodyPr wrap="none" lIns="0" tIns="0" rIns="0" bIns="0">
              <a:spAutoFit/>
            </a:bodyPr>
            <a:lstStyle/>
            <a:p>
              <a:r>
                <a:rPr lang="en-US" sz="2000">
                  <a:solidFill>
                    <a:srgbClr val="000000"/>
                  </a:solidFill>
                  <a:latin typeface="Swiss 721 SWA" charset="0"/>
                </a:rPr>
                <a:t>QA</a:t>
              </a:r>
              <a:endParaRPr lang="en-US" sz="2000" b="1" i="1" baseline="-25000"/>
            </a:p>
          </p:txBody>
        </p:sp>
        <p:sp>
          <p:nvSpPr>
            <p:cNvPr id="28771" name="Line 78"/>
            <p:cNvSpPr>
              <a:spLocks noChangeShapeType="1"/>
            </p:cNvSpPr>
            <p:nvPr/>
          </p:nvSpPr>
          <p:spPr bwMode="auto">
            <a:xfrm flipV="1">
              <a:off x="3171" y="3261"/>
              <a:ext cx="1" cy="204"/>
            </a:xfrm>
            <a:prstGeom prst="line">
              <a:avLst/>
            </a:prstGeom>
            <a:noFill/>
            <a:ln w="0">
              <a:solidFill>
                <a:srgbClr val="000000"/>
              </a:solidFill>
              <a:round/>
              <a:headEnd/>
              <a:tailEnd/>
            </a:ln>
          </p:spPr>
          <p:txBody>
            <a:bodyPr/>
            <a:lstStyle/>
            <a:p>
              <a:endParaRPr lang="en-US"/>
            </a:p>
          </p:txBody>
        </p:sp>
        <p:sp>
          <p:nvSpPr>
            <p:cNvPr id="28772" name="Freeform 79"/>
            <p:cNvSpPr>
              <a:spLocks/>
            </p:cNvSpPr>
            <p:nvPr/>
          </p:nvSpPr>
          <p:spPr bwMode="auto">
            <a:xfrm>
              <a:off x="3157" y="3247"/>
              <a:ext cx="28" cy="231"/>
            </a:xfrm>
            <a:custGeom>
              <a:avLst/>
              <a:gdLst>
                <a:gd name="T0" fmla="*/ 0 w 28"/>
                <a:gd name="T1" fmla="*/ 218 h 231"/>
                <a:gd name="T2" fmla="*/ 0 w 28"/>
                <a:gd name="T3" fmla="*/ 222 h 231"/>
                <a:gd name="T4" fmla="*/ 2 w 28"/>
                <a:gd name="T5" fmla="*/ 224 h 231"/>
                <a:gd name="T6" fmla="*/ 7 w 28"/>
                <a:gd name="T7" fmla="*/ 230 h 231"/>
                <a:gd name="T8" fmla="*/ 10 w 28"/>
                <a:gd name="T9" fmla="*/ 231 h 231"/>
                <a:gd name="T10" fmla="*/ 18 w 28"/>
                <a:gd name="T11" fmla="*/ 231 h 231"/>
                <a:gd name="T12" fmla="*/ 21 w 28"/>
                <a:gd name="T13" fmla="*/ 230 h 231"/>
                <a:gd name="T14" fmla="*/ 26 w 28"/>
                <a:gd name="T15" fmla="*/ 224 h 231"/>
                <a:gd name="T16" fmla="*/ 28 w 28"/>
                <a:gd name="T17" fmla="*/ 222 h 231"/>
                <a:gd name="T18" fmla="*/ 28 w 28"/>
                <a:gd name="T19" fmla="*/ 10 h 231"/>
                <a:gd name="T20" fmla="*/ 26 w 28"/>
                <a:gd name="T21" fmla="*/ 7 h 231"/>
                <a:gd name="T22" fmla="*/ 21 w 28"/>
                <a:gd name="T23" fmla="*/ 2 h 231"/>
                <a:gd name="T24" fmla="*/ 18 w 28"/>
                <a:gd name="T25" fmla="*/ 0 h 231"/>
                <a:gd name="T26" fmla="*/ 10 w 28"/>
                <a:gd name="T27" fmla="*/ 0 h 231"/>
                <a:gd name="T28" fmla="*/ 7 w 28"/>
                <a:gd name="T29" fmla="*/ 2 h 231"/>
                <a:gd name="T30" fmla="*/ 2 w 28"/>
                <a:gd name="T31" fmla="*/ 7 h 231"/>
                <a:gd name="T32" fmla="*/ 0 w 28"/>
                <a:gd name="T33" fmla="*/ 10 h 231"/>
                <a:gd name="T34" fmla="*/ 0 w 28"/>
                <a:gd name="T35" fmla="*/ 14 h 231"/>
                <a:gd name="T36" fmla="*/ 0 w 28"/>
                <a:gd name="T37" fmla="*/ 218 h 2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231"/>
                <a:gd name="T59" fmla="*/ 28 w 28"/>
                <a:gd name="T60" fmla="*/ 231 h 2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231">
                  <a:moveTo>
                    <a:pt x="0" y="218"/>
                  </a:moveTo>
                  <a:lnTo>
                    <a:pt x="0" y="222"/>
                  </a:lnTo>
                  <a:lnTo>
                    <a:pt x="2" y="224"/>
                  </a:lnTo>
                  <a:lnTo>
                    <a:pt x="7" y="230"/>
                  </a:lnTo>
                  <a:lnTo>
                    <a:pt x="10" y="231"/>
                  </a:lnTo>
                  <a:lnTo>
                    <a:pt x="18" y="231"/>
                  </a:lnTo>
                  <a:lnTo>
                    <a:pt x="21" y="230"/>
                  </a:lnTo>
                  <a:lnTo>
                    <a:pt x="26" y="224"/>
                  </a:lnTo>
                  <a:lnTo>
                    <a:pt x="28" y="222"/>
                  </a:lnTo>
                  <a:lnTo>
                    <a:pt x="28" y="10"/>
                  </a:lnTo>
                  <a:lnTo>
                    <a:pt x="26" y="7"/>
                  </a:lnTo>
                  <a:lnTo>
                    <a:pt x="21" y="2"/>
                  </a:lnTo>
                  <a:lnTo>
                    <a:pt x="18" y="0"/>
                  </a:lnTo>
                  <a:lnTo>
                    <a:pt x="10" y="0"/>
                  </a:lnTo>
                  <a:lnTo>
                    <a:pt x="7" y="2"/>
                  </a:lnTo>
                  <a:lnTo>
                    <a:pt x="2" y="7"/>
                  </a:lnTo>
                  <a:lnTo>
                    <a:pt x="0" y="10"/>
                  </a:lnTo>
                  <a:lnTo>
                    <a:pt x="0" y="14"/>
                  </a:lnTo>
                  <a:lnTo>
                    <a:pt x="0" y="218"/>
                  </a:lnTo>
                  <a:close/>
                </a:path>
              </a:pathLst>
            </a:custGeom>
            <a:solidFill>
              <a:srgbClr val="000000"/>
            </a:solidFill>
            <a:ln w="9525">
              <a:noFill/>
              <a:round/>
              <a:headEnd/>
              <a:tailEnd/>
            </a:ln>
          </p:spPr>
          <p:txBody>
            <a:bodyPr/>
            <a:lstStyle/>
            <a:p>
              <a:endParaRPr lang="en-US"/>
            </a:p>
          </p:txBody>
        </p:sp>
        <p:sp>
          <p:nvSpPr>
            <p:cNvPr id="28773" name="Freeform 80"/>
            <p:cNvSpPr>
              <a:spLocks/>
            </p:cNvSpPr>
            <p:nvPr/>
          </p:nvSpPr>
          <p:spPr bwMode="auto">
            <a:xfrm>
              <a:off x="3157" y="3247"/>
              <a:ext cx="435" cy="28"/>
            </a:xfrm>
            <a:custGeom>
              <a:avLst/>
              <a:gdLst>
                <a:gd name="T0" fmla="*/ 14 w 435"/>
                <a:gd name="T1" fmla="*/ 0 h 28"/>
                <a:gd name="T2" fmla="*/ 10 w 435"/>
                <a:gd name="T3" fmla="*/ 0 h 28"/>
                <a:gd name="T4" fmla="*/ 7 w 435"/>
                <a:gd name="T5" fmla="*/ 2 h 28"/>
                <a:gd name="T6" fmla="*/ 2 w 435"/>
                <a:gd name="T7" fmla="*/ 7 h 28"/>
                <a:gd name="T8" fmla="*/ 0 w 435"/>
                <a:gd name="T9" fmla="*/ 10 h 28"/>
                <a:gd name="T10" fmla="*/ 0 w 435"/>
                <a:gd name="T11" fmla="*/ 18 h 28"/>
                <a:gd name="T12" fmla="*/ 2 w 435"/>
                <a:gd name="T13" fmla="*/ 21 h 28"/>
                <a:gd name="T14" fmla="*/ 7 w 435"/>
                <a:gd name="T15" fmla="*/ 26 h 28"/>
                <a:gd name="T16" fmla="*/ 10 w 435"/>
                <a:gd name="T17" fmla="*/ 28 h 28"/>
                <a:gd name="T18" fmla="*/ 425 w 435"/>
                <a:gd name="T19" fmla="*/ 28 h 28"/>
                <a:gd name="T20" fmla="*/ 428 w 435"/>
                <a:gd name="T21" fmla="*/ 26 h 28"/>
                <a:gd name="T22" fmla="*/ 433 w 435"/>
                <a:gd name="T23" fmla="*/ 21 h 28"/>
                <a:gd name="T24" fmla="*/ 435 w 435"/>
                <a:gd name="T25" fmla="*/ 18 h 28"/>
                <a:gd name="T26" fmla="*/ 435 w 435"/>
                <a:gd name="T27" fmla="*/ 10 h 28"/>
                <a:gd name="T28" fmla="*/ 433 w 435"/>
                <a:gd name="T29" fmla="*/ 7 h 28"/>
                <a:gd name="T30" fmla="*/ 428 w 435"/>
                <a:gd name="T31" fmla="*/ 2 h 28"/>
                <a:gd name="T32" fmla="*/ 425 w 435"/>
                <a:gd name="T33" fmla="*/ 0 h 28"/>
                <a:gd name="T34" fmla="*/ 421 w 435"/>
                <a:gd name="T35" fmla="*/ 0 h 28"/>
                <a:gd name="T36" fmla="*/ 14 w 435"/>
                <a:gd name="T37" fmla="*/ 0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5"/>
                <a:gd name="T58" fmla="*/ 0 h 28"/>
                <a:gd name="T59" fmla="*/ 435 w 435"/>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5" h="28">
                  <a:moveTo>
                    <a:pt x="14" y="0"/>
                  </a:moveTo>
                  <a:lnTo>
                    <a:pt x="10" y="0"/>
                  </a:lnTo>
                  <a:lnTo>
                    <a:pt x="7" y="2"/>
                  </a:lnTo>
                  <a:lnTo>
                    <a:pt x="2" y="7"/>
                  </a:lnTo>
                  <a:lnTo>
                    <a:pt x="0" y="10"/>
                  </a:lnTo>
                  <a:lnTo>
                    <a:pt x="0" y="18"/>
                  </a:lnTo>
                  <a:lnTo>
                    <a:pt x="2" y="21"/>
                  </a:lnTo>
                  <a:lnTo>
                    <a:pt x="7" y="26"/>
                  </a:lnTo>
                  <a:lnTo>
                    <a:pt x="10" y="28"/>
                  </a:lnTo>
                  <a:lnTo>
                    <a:pt x="425" y="28"/>
                  </a:lnTo>
                  <a:lnTo>
                    <a:pt x="428" y="26"/>
                  </a:lnTo>
                  <a:lnTo>
                    <a:pt x="433" y="21"/>
                  </a:lnTo>
                  <a:lnTo>
                    <a:pt x="435" y="18"/>
                  </a:lnTo>
                  <a:lnTo>
                    <a:pt x="435" y="10"/>
                  </a:lnTo>
                  <a:lnTo>
                    <a:pt x="433" y="7"/>
                  </a:lnTo>
                  <a:lnTo>
                    <a:pt x="428" y="2"/>
                  </a:lnTo>
                  <a:lnTo>
                    <a:pt x="425" y="0"/>
                  </a:lnTo>
                  <a:lnTo>
                    <a:pt x="421" y="0"/>
                  </a:lnTo>
                  <a:lnTo>
                    <a:pt x="14" y="0"/>
                  </a:lnTo>
                  <a:close/>
                </a:path>
              </a:pathLst>
            </a:custGeom>
            <a:solidFill>
              <a:srgbClr val="000000"/>
            </a:solidFill>
            <a:ln w="9525">
              <a:noFill/>
              <a:round/>
              <a:headEnd/>
              <a:tailEnd/>
            </a:ln>
          </p:spPr>
          <p:txBody>
            <a:bodyPr/>
            <a:lstStyle/>
            <a:p>
              <a:endParaRPr lang="en-US"/>
            </a:p>
          </p:txBody>
        </p:sp>
        <p:sp>
          <p:nvSpPr>
            <p:cNvPr id="28774" name="Freeform 81"/>
            <p:cNvSpPr>
              <a:spLocks/>
            </p:cNvSpPr>
            <p:nvPr/>
          </p:nvSpPr>
          <p:spPr bwMode="auto">
            <a:xfrm>
              <a:off x="3564" y="3247"/>
              <a:ext cx="28" cy="231"/>
            </a:xfrm>
            <a:custGeom>
              <a:avLst/>
              <a:gdLst>
                <a:gd name="T0" fmla="*/ 28 w 28"/>
                <a:gd name="T1" fmla="*/ 14 h 231"/>
                <a:gd name="T2" fmla="*/ 28 w 28"/>
                <a:gd name="T3" fmla="*/ 10 h 231"/>
                <a:gd name="T4" fmla="*/ 26 w 28"/>
                <a:gd name="T5" fmla="*/ 7 h 231"/>
                <a:gd name="T6" fmla="*/ 21 w 28"/>
                <a:gd name="T7" fmla="*/ 2 h 231"/>
                <a:gd name="T8" fmla="*/ 18 w 28"/>
                <a:gd name="T9" fmla="*/ 0 h 231"/>
                <a:gd name="T10" fmla="*/ 10 w 28"/>
                <a:gd name="T11" fmla="*/ 0 h 231"/>
                <a:gd name="T12" fmla="*/ 7 w 28"/>
                <a:gd name="T13" fmla="*/ 2 h 231"/>
                <a:gd name="T14" fmla="*/ 2 w 28"/>
                <a:gd name="T15" fmla="*/ 7 h 231"/>
                <a:gd name="T16" fmla="*/ 0 w 28"/>
                <a:gd name="T17" fmla="*/ 10 h 231"/>
                <a:gd name="T18" fmla="*/ 0 w 28"/>
                <a:gd name="T19" fmla="*/ 222 h 231"/>
                <a:gd name="T20" fmla="*/ 2 w 28"/>
                <a:gd name="T21" fmla="*/ 224 h 231"/>
                <a:gd name="T22" fmla="*/ 7 w 28"/>
                <a:gd name="T23" fmla="*/ 230 h 231"/>
                <a:gd name="T24" fmla="*/ 10 w 28"/>
                <a:gd name="T25" fmla="*/ 231 h 231"/>
                <a:gd name="T26" fmla="*/ 18 w 28"/>
                <a:gd name="T27" fmla="*/ 231 h 231"/>
                <a:gd name="T28" fmla="*/ 21 w 28"/>
                <a:gd name="T29" fmla="*/ 230 h 231"/>
                <a:gd name="T30" fmla="*/ 26 w 28"/>
                <a:gd name="T31" fmla="*/ 224 h 231"/>
                <a:gd name="T32" fmla="*/ 28 w 28"/>
                <a:gd name="T33" fmla="*/ 222 h 231"/>
                <a:gd name="T34" fmla="*/ 28 w 28"/>
                <a:gd name="T35" fmla="*/ 218 h 231"/>
                <a:gd name="T36" fmla="*/ 28 w 28"/>
                <a:gd name="T37" fmla="*/ 14 h 2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231"/>
                <a:gd name="T59" fmla="*/ 28 w 28"/>
                <a:gd name="T60" fmla="*/ 231 h 2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231">
                  <a:moveTo>
                    <a:pt x="28" y="14"/>
                  </a:moveTo>
                  <a:lnTo>
                    <a:pt x="28" y="10"/>
                  </a:lnTo>
                  <a:lnTo>
                    <a:pt x="26" y="7"/>
                  </a:lnTo>
                  <a:lnTo>
                    <a:pt x="21" y="2"/>
                  </a:lnTo>
                  <a:lnTo>
                    <a:pt x="18" y="0"/>
                  </a:lnTo>
                  <a:lnTo>
                    <a:pt x="10" y="0"/>
                  </a:lnTo>
                  <a:lnTo>
                    <a:pt x="7" y="2"/>
                  </a:lnTo>
                  <a:lnTo>
                    <a:pt x="2" y="7"/>
                  </a:lnTo>
                  <a:lnTo>
                    <a:pt x="0" y="10"/>
                  </a:lnTo>
                  <a:lnTo>
                    <a:pt x="0" y="222"/>
                  </a:lnTo>
                  <a:lnTo>
                    <a:pt x="2" y="224"/>
                  </a:lnTo>
                  <a:lnTo>
                    <a:pt x="7" y="230"/>
                  </a:lnTo>
                  <a:lnTo>
                    <a:pt x="10" y="231"/>
                  </a:lnTo>
                  <a:lnTo>
                    <a:pt x="18" y="231"/>
                  </a:lnTo>
                  <a:lnTo>
                    <a:pt x="21" y="230"/>
                  </a:lnTo>
                  <a:lnTo>
                    <a:pt x="26" y="224"/>
                  </a:lnTo>
                  <a:lnTo>
                    <a:pt x="28" y="222"/>
                  </a:lnTo>
                  <a:lnTo>
                    <a:pt x="28" y="218"/>
                  </a:lnTo>
                  <a:lnTo>
                    <a:pt x="28" y="14"/>
                  </a:lnTo>
                  <a:close/>
                </a:path>
              </a:pathLst>
            </a:custGeom>
            <a:solidFill>
              <a:srgbClr val="000000"/>
            </a:solidFill>
            <a:ln w="9525">
              <a:noFill/>
              <a:round/>
              <a:headEnd/>
              <a:tailEnd/>
            </a:ln>
          </p:spPr>
          <p:txBody>
            <a:bodyPr/>
            <a:lstStyle/>
            <a:p>
              <a:endParaRPr lang="en-US"/>
            </a:p>
          </p:txBody>
        </p:sp>
        <p:sp>
          <p:nvSpPr>
            <p:cNvPr id="28775" name="Freeform 82"/>
            <p:cNvSpPr>
              <a:spLocks/>
            </p:cNvSpPr>
            <p:nvPr/>
          </p:nvSpPr>
          <p:spPr bwMode="auto">
            <a:xfrm>
              <a:off x="3577" y="3455"/>
              <a:ext cx="434" cy="27"/>
            </a:xfrm>
            <a:custGeom>
              <a:avLst/>
              <a:gdLst>
                <a:gd name="T0" fmla="*/ 13 w 434"/>
                <a:gd name="T1" fmla="*/ 0 h 27"/>
                <a:gd name="T2" fmla="*/ 9 w 434"/>
                <a:gd name="T3" fmla="*/ 0 h 27"/>
                <a:gd name="T4" fmla="*/ 6 w 434"/>
                <a:gd name="T5" fmla="*/ 1 h 27"/>
                <a:gd name="T6" fmla="*/ 1 w 434"/>
                <a:gd name="T7" fmla="*/ 7 h 27"/>
                <a:gd name="T8" fmla="*/ 0 w 434"/>
                <a:gd name="T9" fmla="*/ 9 h 27"/>
                <a:gd name="T10" fmla="*/ 0 w 434"/>
                <a:gd name="T11" fmla="*/ 17 h 27"/>
                <a:gd name="T12" fmla="*/ 1 w 434"/>
                <a:gd name="T13" fmla="*/ 20 h 27"/>
                <a:gd name="T14" fmla="*/ 6 w 434"/>
                <a:gd name="T15" fmla="*/ 26 h 27"/>
                <a:gd name="T16" fmla="*/ 9 w 434"/>
                <a:gd name="T17" fmla="*/ 27 h 27"/>
                <a:gd name="T18" fmla="*/ 424 w 434"/>
                <a:gd name="T19" fmla="*/ 27 h 27"/>
                <a:gd name="T20" fmla="*/ 427 w 434"/>
                <a:gd name="T21" fmla="*/ 26 h 27"/>
                <a:gd name="T22" fmla="*/ 432 w 434"/>
                <a:gd name="T23" fmla="*/ 20 h 27"/>
                <a:gd name="T24" fmla="*/ 434 w 434"/>
                <a:gd name="T25" fmla="*/ 17 h 27"/>
                <a:gd name="T26" fmla="*/ 434 w 434"/>
                <a:gd name="T27" fmla="*/ 9 h 27"/>
                <a:gd name="T28" fmla="*/ 432 w 434"/>
                <a:gd name="T29" fmla="*/ 7 h 27"/>
                <a:gd name="T30" fmla="*/ 427 w 434"/>
                <a:gd name="T31" fmla="*/ 1 h 27"/>
                <a:gd name="T32" fmla="*/ 424 w 434"/>
                <a:gd name="T33" fmla="*/ 0 h 27"/>
                <a:gd name="T34" fmla="*/ 420 w 434"/>
                <a:gd name="T35" fmla="*/ 0 h 27"/>
                <a:gd name="T36" fmla="*/ 13 w 434"/>
                <a:gd name="T37" fmla="*/ 0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4"/>
                <a:gd name="T58" fmla="*/ 0 h 27"/>
                <a:gd name="T59" fmla="*/ 434 w 434"/>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4" h="27">
                  <a:moveTo>
                    <a:pt x="13" y="0"/>
                  </a:moveTo>
                  <a:lnTo>
                    <a:pt x="9" y="0"/>
                  </a:lnTo>
                  <a:lnTo>
                    <a:pt x="6" y="1"/>
                  </a:lnTo>
                  <a:lnTo>
                    <a:pt x="1" y="7"/>
                  </a:lnTo>
                  <a:lnTo>
                    <a:pt x="0" y="9"/>
                  </a:lnTo>
                  <a:lnTo>
                    <a:pt x="0" y="17"/>
                  </a:lnTo>
                  <a:lnTo>
                    <a:pt x="1" y="20"/>
                  </a:lnTo>
                  <a:lnTo>
                    <a:pt x="6" y="26"/>
                  </a:lnTo>
                  <a:lnTo>
                    <a:pt x="9" y="27"/>
                  </a:lnTo>
                  <a:lnTo>
                    <a:pt x="424" y="27"/>
                  </a:lnTo>
                  <a:lnTo>
                    <a:pt x="427" y="26"/>
                  </a:lnTo>
                  <a:lnTo>
                    <a:pt x="432" y="20"/>
                  </a:lnTo>
                  <a:lnTo>
                    <a:pt x="434" y="17"/>
                  </a:lnTo>
                  <a:lnTo>
                    <a:pt x="434" y="9"/>
                  </a:lnTo>
                  <a:lnTo>
                    <a:pt x="432" y="7"/>
                  </a:lnTo>
                  <a:lnTo>
                    <a:pt x="427" y="1"/>
                  </a:lnTo>
                  <a:lnTo>
                    <a:pt x="424" y="0"/>
                  </a:lnTo>
                  <a:lnTo>
                    <a:pt x="420" y="0"/>
                  </a:lnTo>
                  <a:lnTo>
                    <a:pt x="13" y="0"/>
                  </a:lnTo>
                  <a:close/>
                </a:path>
              </a:pathLst>
            </a:custGeom>
            <a:solidFill>
              <a:srgbClr val="000000"/>
            </a:solidFill>
            <a:ln w="9525">
              <a:noFill/>
              <a:round/>
              <a:headEnd/>
              <a:tailEnd/>
            </a:ln>
          </p:spPr>
          <p:txBody>
            <a:bodyPr/>
            <a:lstStyle/>
            <a:p>
              <a:endParaRPr lang="en-US"/>
            </a:p>
          </p:txBody>
        </p:sp>
        <p:sp>
          <p:nvSpPr>
            <p:cNvPr id="28776" name="Line 83"/>
            <p:cNvSpPr>
              <a:spLocks noChangeShapeType="1"/>
            </p:cNvSpPr>
            <p:nvPr/>
          </p:nvSpPr>
          <p:spPr bwMode="auto">
            <a:xfrm flipV="1">
              <a:off x="3997" y="3273"/>
              <a:ext cx="1" cy="204"/>
            </a:xfrm>
            <a:prstGeom prst="line">
              <a:avLst/>
            </a:prstGeom>
            <a:noFill/>
            <a:ln w="0">
              <a:solidFill>
                <a:srgbClr val="000000"/>
              </a:solidFill>
              <a:round/>
              <a:headEnd/>
              <a:tailEnd/>
            </a:ln>
          </p:spPr>
          <p:txBody>
            <a:bodyPr/>
            <a:lstStyle/>
            <a:p>
              <a:endParaRPr lang="en-US"/>
            </a:p>
          </p:txBody>
        </p:sp>
        <p:sp>
          <p:nvSpPr>
            <p:cNvPr id="28777" name="Freeform 84"/>
            <p:cNvSpPr>
              <a:spLocks/>
            </p:cNvSpPr>
            <p:nvPr/>
          </p:nvSpPr>
          <p:spPr bwMode="auto">
            <a:xfrm>
              <a:off x="3984" y="3260"/>
              <a:ext cx="27" cy="230"/>
            </a:xfrm>
            <a:custGeom>
              <a:avLst/>
              <a:gdLst>
                <a:gd name="T0" fmla="*/ 0 w 27"/>
                <a:gd name="T1" fmla="*/ 217 h 230"/>
                <a:gd name="T2" fmla="*/ 0 w 27"/>
                <a:gd name="T3" fmla="*/ 221 h 230"/>
                <a:gd name="T4" fmla="*/ 1 w 27"/>
                <a:gd name="T5" fmla="*/ 224 h 230"/>
                <a:gd name="T6" fmla="*/ 6 w 27"/>
                <a:gd name="T7" fmla="*/ 229 h 230"/>
                <a:gd name="T8" fmla="*/ 9 w 27"/>
                <a:gd name="T9" fmla="*/ 230 h 230"/>
                <a:gd name="T10" fmla="*/ 17 w 27"/>
                <a:gd name="T11" fmla="*/ 230 h 230"/>
                <a:gd name="T12" fmla="*/ 20 w 27"/>
                <a:gd name="T13" fmla="*/ 229 h 230"/>
                <a:gd name="T14" fmla="*/ 25 w 27"/>
                <a:gd name="T15" fmla="*/ 224 h 230"/>
                <a:gd name="T16" fmla="*/ 27 w 27"/>
                <a:gd name="T17" fmla="*/ 221 h 230"/>
                <a:gd name="T18" fmla="*/ 27 w 27"/>
                <a:gd name="T19" fmla="*/ 9 h 230"/>
                <a:gd name="T20" fmla="*/ 25 w 27"/>
                <a:gd name="T21" fmla="*/ 6 h 230"/>
                <a:gd name="T22" fmla="*/ 20 w 27"/>
                <a:gd name="T23" fmla="*/ 1 h 230"/>
                <a:gd name="T24" fmla="*/ 17 w 27"/>
                <a:gd name="T25" fmla="*/ 0 h 230"/>
                <a:gd name="T26" fmla="*/ 9 w 27"/>
                <a:gd name="T27" fmla="*/ 0 h 230"/>
                <a:gd name="T28" fmla="*/ 6 w 27"/>
                <a:gd name="T29" fmla="*/ 1 h 230"/>
                <a:gd name="T30" fmla="*/ 1 w 27"/>
                <a:gd name="T31" fmla="*/ 6 h 230"/>
                <a:gd name="T32" fmla="*/ 0 w 27"/>
                <a:gd name="T33" fmla="*/ 9 h 230"/>
                <a:gd name="T34" fmla="*/ 0 w 27"/>
                <a:gd name="T35" fmla="*/ 13 h 230"/>
                <a:gd name="T36" fmla="*/ 0 w 27"/>
                <a:gd name="T37" fmla="*/ 217 h 2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
                <a:gd name="T58" fmla="*/ 0 h 230"/>
                <a:gd name="T59" fmla="*/ 27 w 27"/>
                <a:gd name="T60" fmla="*/ 230 h 2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 h="230">
                  <a:moveTo>
                    <a:pt x="0" y="217"/>
                  </a:moveTo>
                  <a:lnTo>
                    <a:pt x="0" y="221"/>
                  </a:lnTo>
                  <a:lnTo>
                    <a:pt x="1" y="224"/>
                  </a:lnTo>
                  <a:lnTo>
                    <a:pt x="6" y="229"/>
                  </a:lnTo>
                  <a:lnTo>
                    <a:pt x="9" y="230"/>
                  </a:lnTo>
                  <a:lnTo>
                    <a:pt x="17" y="230"/>
                  </a:lnTo>
                  <a:lnTo>
                    <a:pt x="20" y="229"/>
                  </a:lnTo>
                  <a:lnTo>
                    <a:pt x="25" y="224"/>
                  </a:lnTo>
                  <a:lnTo>
                    <a:pt x="27" y="221"/>
                  </a:lnTo>
                  <a:lnTo>
                    <a:pt x="27" y="9"/>
                  </a:lnTo>
                  <a:lnTo>
                    <a:pt x="25" y="6"/>
                  </a:lnTo>
                  <a:lnTo>
                    <a:pt x="20" y="1"/>
                  </a:lnTo>
                  <a:lnTo>
                    <a:pt x="17" y="0"/>
                  </a:lnTo>
                  <a:lnTo>
                    <a:pt x="9" y="0"/>
                  </a:lnTo>
                  <a:lnTo>
                    <a:pt x="6" y="1"/>
                  </a:lnTo>
                  <a:lnTo>
                    <a:pt x="1" y="6"/>
                  </a:lnTo>
                  <a:lnTo>
                    <a:pt x="0" y="9"/>
                  </a:lnTo>
                  <a:lnTo>
                    <a:pt x="0" y="13"/>
                  </a:lnTo>
                  <a:lnTo>
                    <a:pt x="0" y="217"/>
                  </a:lnTo>
                  <a:close/>
                </a:path>
              </a:pathLst>
            </a:custGeom>
            <a:solidFill>
              <a:srgbClr val="000000"/>
            </a:solidFill>
            <a:ln w="9525">
              <a:noFill/>
              <a:round/>
              <a:headEnd/>
              <a:tailEnd/>
            </a:ln>
          </p:spPr>
          <p:txBody>
            <a:bodyPr/>
            <a:lstStyle/>
            <a:p>
              <a:endParaRPr lang="en-US"/>
            </a:p>
          </p:txBody>
        </p:sp>
        <p:sp>
          <p:nvSpPr>
            <p:cNvPr id="28778" name="Freeform 85"/>
            <p:cNvSpPr>
              <a:spLocks/>
            </p:cNvSpPr>
            <p:nvPr/>
          </p:nvSpPr>
          <p:spPr bwMode="auto">
            <a:xfrm>
              <a:off x="3984" y="3260"/>
              <a:ext cx="434" cy="27"/>
            </a:xfrm>
            <a:custGeom>
              <a:avLst/>
              <a:gdLst>
                <a:gd name="T0" fmla="*/ 13 w 434"/>
                <a:gd name="T1" fmla="*/ 0 h 27"/>
                <a:gd name="T2" fmla="*/ 9 w 434"/>
                <a:gd name="T3" fmla="*/ 0 h 27"/>
                <a:gd name="T4" fmla="*/ 6 w 434"/>
                <a:gd name="T5" fmla="*/ 1 h 27"/>
                <a:gd name="T6" fmla="*/ 1 w 434"/>
                <a:gd name="T7" fmla="*/ 6 h 27"/>
                <a:gd name="T8" fmla="*/ 0 w 434"/>
                <a:gd name="T9" fmla="*/ 9 h 27"/>
                <a:gd name="T10" fmla="*/ 0 w 434"/>
                <a:gd name="T11" fmla="*/ 17 h 27"/>
                <a:gd name="T12" fmla="*/ 1 w 434"/>
                <a:gd name="T13" fmla="*/ 20 h 27"/>
                <a:gd name="T14" fmla="*/ 6 w 434"/>
                <a:gd name="T15" fmla="*/ 25 h 27"/>
                <a:gd name="T16" fmla="*/ 9 w 434"/>
                <a:gd name="T17" fmla="*/ 27 h 27"/>
                <a:gd name="T18" fmla="*/ 424 w 434"/>
                <a:gd name="T19" fmla="*/ 27 h 27"/>
                <a:gd name="T20" fmla="*/ 427 w 434"/>
                <a:gd name="T21" fmla="*/ 25 h 27"/>
                <a:gd name="T22" fmla="*/ 432 w 434"/>
                <a:gd name="T23" fmla="*/ 20 h 27"/>
                <a:gd name="T24" fmla="*/ 434 w 434"/>
                <a:gd name="T25" fmla="*/ 17 h 27"/>
                <a:gd name="T26" fmla="*/ 434 w 434"/>
                <a:gd name="T27" fmla="*/ 9 h 27"/>
                <a:gd name="T28" fmla="*/ 432 w 434"/>
                <a:gd name="T29" fmla="*/ 6 h 27"/>
                <a:gd name="T30" fmla="*/ 427 w 434"/>
                <a:gd name="T31" fmla="*/ 1 h 27"/>
                <a:gd name="T32" fmla="*/ 424 w 434"/>
                <a:gd name="T33" fmla="*/ 0 h 27"/>
                <a:gd name="T34" fmla="*/ 420 w 434"/>
                <a:gd name="T35" fmla="*/ 0 h 27"/>
                <a:gd name="T36" fmla="*/ 13 w 434"/>
                <a:gd name="T37" fmla="*/ 0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4"/>
                <a:gd name="T58" fmla="*/ 0 h 27"/>
                <a:gd name="T59" fmla="*/ 434 w 434"/>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4" h="27">
                  <a:moveTo>
                    <a:pt x="13" y="0"/>
                  </a:moveTo>
                  <a:lnTo>
                    <a:pt x="9" y="0"/>
                  </a:lnTo>
                  <a:lnTo>
                    <a:pt x="6" y="1"/>
                  </a:lnTo>
                  <a:lnTo>
                    <a:pt x="1" y="6"/>
                  </a:lnTo>
                  <a:lnTo>
                    <a:pt x="0" y="9"/>
                  </a:lnTo>
                  <a:lnTo>
                    <a:pt x="0" y="17"/>
                  </a:lnTo>
                  <a:lnTo>
                    <a:pt x="1" y="20"/>
                  </a:lnTo>
                  <a:lnTo>
                    <a:pt x="6" y="25"/>
                  </a:lnTo>
                  <a:lnTo>
                    <a:pt x="9" y="27"/>
                  </a:lnTo>
                  <a:lnTo>
                    <a:pt x="424" y="27"/>
                  </a:lnTo>
                  <a:lnTo>
                    <a:pt x="427" y="25"/>
                  </a:lnTo>
                  <a:lnTo>
                    <a:pt x="432" y="20"/>
                  </a:lnTo>
                  <a:lnTo>
                    <a:pt x="434" y="17"/>
                  </a:lnTo>
                  <a:lnTo>
                    <a:pt x="434" y="9"/>
                  </a:lnTo>
                  <a:lnTo>
                    <a:pt x="432" y="6"/>
                  </a:lnTo>
                  <a:lnTo>
                    <a:pt x="427" y="1"/>
                  </a:lnTo>
                  <a:lnTo>
                    <a:pt x="424" y="0"/>
                  </a:lnTo>
                  <a:lnTo>
                    <a:pt x="420" y="0"/>
                  </a:lnTo>
                  <a:lnTo>
                    <a:pt x="13" y="0"/>
                  </a:lnTo>
                  <a:close/>
                </a:path>
              </a:pathLst>
            </a:custGeom>
            <a:solidFill>
              <a:srgbClr val="000000"/>
            </a:solidFill>
            <a:ln w="9525">
              <a:noFill/>
              <a:round/>
              <a:headEnd/>
              <a:tailEnd/>
            </a:ln>
          </p:spPr>
          <p:txBody>
            <a:bodyPr/>
            <a:lstStyle/>
            <a:p>
              <a:endParaRPr lang="en-US"/>
            </a:p>
          </p:txBody>
        </p:sp>
        <p:sp>
          <p:nvSpPr>
            <p:cNvPr id="28779" name="Freeform 86"/>
            <p:cNvSpPr>
              <a:spLocks/>
            </p:cNvSpPr>
            <p:nvPr/>
          </p:nvSpPr>
          <p:spPr bwMode="auto">
            <a:xfrm>
              <a:off x="4390" y="3260"/>
              <a:ext cx="28" cy="230"/>
            </a:xfrm>
            <a:custGeom>
              <a:avLst/>
              <a:gdLst>
                <a:gd name="T0" fmla="*/ 28 w 28"/>
                <a:gd name="T1" fmla="*/ 13 h 230"/>
                <a:gd name="T2" fmla="*/ 28 w 28"/>
                <a:gd name="T3" fmla="*/ 9 h 230"/>
                <a:gd name="T4" fmla="*/ 26 w 28"/>
                <a:gd name="T5" fmla="*/ 6 h 230"/>
                <a:gd name="T6" fmla="*/ 21 w 28"/>
                <a:gd name="T7" fmla="*/ 1 h 230"/>
                <a:gd name="T8" fmla="*/ 18 w 28"/>
                <a:gd name="T9" fmla="*/ 0 h 230"/>
                <a:gd name="T10" fmla="*/ 10 w 28"/>
                <a:gd name="T11" fmla="*/ 0 h 230"/>
                <a:gd name="T12" fmla="*/ 7 w 28"/>
                <a:gd name="T13" fmla="*/ 1 h 230"/>
                <a:gd name="T14" fmla="*/ 2 w 28"/>
                <a:gd name="T15" fmla="*/ 6 h 230"/>
                <a:gd name="T16" fmla="*/ 0 w 28"/>
                <a:gd name="T17" fmla="*/ 9 h 230"/>
                <a:gd name="T18" fmla="*/ 0 w 28"/>
                <a:gd name="T19" fmla="*/ 221 h 230"/>
                <a:gd name="T20" fmla="*/ 2 w 28"/>
                <a:gd name="T21" fmla="*/ 224 h 230"/>
                <a:gd name="T22" fmla="*/ 7 w 28"/>
                <a:gd name="T23" fmla="*/ 229 h 230"/>
                <a:gd name="T24" fmla="*/ 10 w 28"/>
                <a:gd name="T25" fmla="*/ 230 h 230"/>
                <a:gd name="T26" fmla="*/ 18 w 28"/>
                <a:gd name="T27" fmla="*/ 230 h 230"/>
                <a:gd name="T28" fmla="*/ 21 w 28"/>
                <a:gd name="T29" fmla="*/ 229 h 230"/>
                <a:gd name="T30" fmla="*/ 26 w 28"/>
                <a:gd name="T31" fmla="*/ 224 h 230"/>
                <a:gd name="T32" fmla="*/ 28 w 28"/>
                <a:gd name="T33" fmla="*/ 221 h 230"/>
                <a:gd name="T34" fmla="*/ 28 w 28"/>
                <a:gd name="T35" fmla="*/ 217 h 230"/>
                <a:gd name="T36" fmla="*/ 28 w 28"/>
                <a:gd name="T37" fmla="*/ 13 h 2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230"/>
                <a:gd name="T59" fmla="*/ 28 w 28"/>
                <a:gd name="T60" fmla="*/ 230 h 2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230">
                  <a:moveTo>
                    <a:pt x="28" y="13"/>
                  </a:moveTo>
                  <a:lnTo>
                    <a:pt x="28" y="9"/>
                  </a:lnTo>
                  <a:lnTo>
                    <a:pt x="26" y="6"/>
                  </a:lnTo>
                  <a:lnTo>
                    <a:pt x="21" y="1"/>
                  </a:lnTo>
                  <a:lnTo>
                    <a:pt x="18" y="0"/>
                  </a:lnTo>
                  <a:lnTo>
                    <a:pt x="10" y="0"/>
                  </a:lnTo>
                  <a:lnTo>
                    <a:pt x="7" y="1"/>
                  </a:lnTo>
                  <a:lnTo>
                    <a:pt x="2" y="6"/>
                  </a:lnTo>
                  <a:lnTo>
                    <a:pt x="0" y="9"/>
                  </a:lnTo>
                  <a:lnTo>
                    <a:pt x="0" y="221"/>
                  </a:lnTo>
                  <a:lnTo>
                    <a:pt x="2" y="224"/>
                  </a:lnTo>
                  <a:lnTo>
                    <a:pt x="7" y="229"/>
                  </a:lnTo>
                  <a:lnTo>
                    <a:pt x="10" y="230"/>
                  </a:lnTo>
                  <a:lnTo>
                    <a:pt x="18" y="230"/>
                  </a:lnTo>
                  <a:lnTo>
                    <a:pt x="21" y="229"/>
                  </a:lnTo>
                  <a:lnTo>
                    <a:pt x="26" y="224"/>
                  </a:lnTo>
                  <a:lnTo>
                    <a:pt x="28" y="221"/>
                  </a:lnTo>
                  <a:lnTo>
                    <a:pt x="28" y="217"/>
                  </a:lnTo>
                  <a:lnTo>
                    <a:pt x="28" y="13"/>
                  </a:lnTo>
                  <a:close/>
                </a:path>
              </a:pathLst>
            </a:custGeom>
            <a:solidFill>
              <a:srgbClr val="000000"/>
            </a:solidFill>
            <a:ln w="9525">
              <a:noFill/>
              <a:round/>
              <a:headEnd/>
              <a:tailEnd/>
            </a:ln>
          </p:spPr>
          <p:txBody>
            <a:bodyPr/>
            <a:lstStyle/>
            <a:p>
              <a:endParaRPr lang="en-US"/>
            </a:p>
          </p:txBody>
        </p:sp>
        <p:sp>
          <p:nvSpPr>
            <p:cNvPr id="28780" name="Freeform 87"/>
            <p:cNvSpPr>
              <a:spLocks/>
            </p:cNvSpPr>
            <p:nvPr/>
          </p:nvSpPr>
          <p:spPr bwMode="auto">
            <a:xfrm>
              <a:off x="4396" y="3459"/>
              <a:ext cx="434" cy="27"/>
            </a:xfrm>
            <a:custGeom>
              <a:avLst/>
              <a:gdLst>
                <a:gd name="T0" fmla="*/ 14 w 434"/>
                <a:gd name="T1" fmla="*/ 0 h 27"/>
                <a:gd name="T2" fmla="*/ 10 w 434"/>
                <a:gd name="T3" fmla="*/ 0 h 27"/>
                <a:gd name="T4" fmla="*/ 7 w 434"/>
                <a:gd name="T5" fmla="*/ 1 h 27"/>
                <a:gd name="T6" fmla="*/ 1 w 434"/>
                <a:gd name="T7" fmla="*/ 7 h 27"/>
                <a:gd name="T8" fmla="*/ 0 w 434"/>
                <a:gd name="T9" fmla="*/ 9 h 27"/>
                <a:gd name="T10" fmla="*/ 0 w 434"/>
                <a:gd name="T11" fmla="*/ 18 h 27"/>
                <a:gd name="T12" fmla="*/ 1 w 434"/>
                <a:gd name="T13" fmla="*/ 20 h 27"/>
                <a:gd name="T14" fmla="*/ 7 w 434"/>
                <a:gd name="T15" fmla="*/ 26 h 27"/>
                <a:gd name="T16" fmla="*/ 10 w 434"/>
                <a:gd name="T17" fmla="*/ 27 h 27"/>
                <a:gd name="T18" fmla="*/ 425 w 434"/>
                <a:gd name="T19" fmla="*/ 27 h 27"/>
                <a:gd name="T20" fmla="*/ 427 w 434"/>
                <a:gd name="T21" fmla="*/ 26 h 27"/>
                <a:gd name="T22" fmla="*/ 433 w 434"/>
                <a:gd name="T23" fmla="*/ 20 h 27"/>
                <a:gd name="T24" fmla="*/ 434 w 434"/>
                <a:gd name="T25" fmla="*/ 18 h 27"/>
                <a:gd name="T26" fmla="*/ 434 w 434"/>
                <a:gd name="T27" fmla="*/ 9 h 27"/>
                <a:gd name="T28" fmla="*/ 433 w 434"/>
                <a:gd name="T29" fmla="*/ 7 h 27"/>
                <a:gd name="T30" fmla="*/ 427 w 434"/>
                <a:gd name="T31" fmla="*/ 1 h 27"/>
                <a:gd name="T32" fmla="*/ 425 w 434"/>
                <a:gd name="T33" fmla="*/ 0 h 27"/>
                <a:gd name="T34" fmla="*/ 421 w 434"/>
                <a:gd name="T35" fmla="*/ 0 h 27"/>
                <a:gd name="T36" fmla="*/ 14 w 434"/>
                <a:gd name="T37" fmla="*/ 0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4"/>
                <a:gd name="T58" fmla="*/ 0 h 27"/>
                <a:gd name="T59" fmla="*/ 434 w 434"/>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4" h="27">
                  <a:moveTo>
                    <a:pt x="14" y="0"/>
                  </a:moveTo>
                  <a:lnTo>
                    <a:pt x="10" y="0"/>
                  </a:lnTo>
                  <a:lnTo>
                    <a:pt x="7" y="1"/>
                  </a:lnTo>
                  <a:lnTo>
                    <a:pt x="1" y="7"/>
                  </a:lnTo>
                  <a:lnTo>
                    <a:pt x="0" y="9"/>
                  </a:lnTo>
                  <a:lnTo>
                    <a:pt x="0" y="18"/>
                  </a:lnTo>
                  <a:lnTo>
                    <a:pt x="1" y="20"/>
                  </a:lnTo>
                  <a:lnTo>
                    <a:pt x="7" y="26"/>
                  </a:lnTo>
                  <a:lnTo>
                    <a:pt x="10" y="27"/>
                  </a:lnTo>
                  <a:lnTo>
                    <a:pt x="425" y="27"/>
                  </a:lnTo>
                  <a:lnTo>
                    <a:pt x="427" y="26"/>
                  </a:lnTo>
                  <a:lnTo>
                    <a:pt x="433" y="20"/>
                  </a:lnTo>
                  <a:lnTo>
                    <a:pt x="434" y="18"/>
                  </a:lnTo>
                  <a:lnTo>
                    <a:pt x="434" y="9"/>
                  </a:lnTo>
                  <a:lnTo>
                    <a:pt x="433" y="7"/>
                  </a:lnTo>
                  <a:lnTo>
                    <a:pt x="427" y="1"/>
                  </a:lnTo>
                  <a:lnTo>
                    <a:pt x="425" y="0"/>
                  </a:lnTo>
                  <a:lnTo>
                    <a:pt x="421" y="0"/>
                  </a:lnTo>
                  <a:lnTo>
                    <a:pt x="14" y="0"/>
                  </a:lnTo>
                  <a:close/>
                </a:path>
              </a:pathLst>
            </a:custGeom>
            <a:solidFill>
              <a:srgbClr val="000000"/>
            </a:solidFill>
            <a:ln w="9525">
              <a:noFill/>
              <a:round/>
              <a:headEnd/>
              <a:tailEnd/>
            </a:ln>
          </p:spPr>
          <p:txBody>
            <a:bodyPr/>
            <a:lstStyle/>
            <a:p>
              <a:endParaRPr lang="en-US"/>
            </a:p>
          </p:txBody>
        </p:sp>
        <p:sp>
          <p:nvSpPr>
            <p:cNvPr id="28781" name="Line 88"/>
            <p:cNvSpPr>
              <a:spLocks noChangeShapeType="1"/>
            </p:cNvSpPr>
            <p:nvPr/>
          </p:nvSpPr>
          <p:spPr bwMode="auto">
            <a:xfrm flipV="1">
              <a:off x="4811" y="3249"/>
              <a:ext cx="1" cy="203"/>
            </a:xfrm>
            <a:prstGeom prst="line">
              <a:avLst/>
            </a:prstGeom>
            <a:noFill/>
            <a:ln w="0">
              <a:solidFill>
                <a:srgbClr val="000000"/>
              </a:solidFill>
              <a:round/>
              <a:headEnd/>
              <a:tailEnd/>
            </a:ln>
          </p:spPr>
          <p:txBody>
            <a:bodyPr/>
            <a:lstStyle/>
            <a:p>
              <a:endParaRPr lang="en-US"/>
            </a:p>
          </p:txBody>
        </p:sp>
        <p:sp>
          <p:nvSpPr>
            <p:cNvPr id="28782" name="Freeform 89"/>
            <p:cNvSpPr>
              <a:spLocks/>
            </p:cNvSpPr>
            <p:nvPr/>
          </p:nvSpPr>
          <p:spPr bwMode="auto">
            <a:xfrm>
              <a:off x="4797" y="3235"/>
              <a:ext cx="28" cy="231"/>
            </a:xfrm>
            <a:custGeom>
              <a:avLst/>
              <a:gdLst>
                <a:gd name="T0" fmla="*/ 0 w 28"/>
                <a:gd name="T1" fmla="*/ 217 h 231"/>
                <a:gd name="T2" fmla="*/ 0 w 28"/>
                <a:gd name="T3" fmla="*/ 221 h 231"/>
                <a:gd name="T4" fmla="*/ 2 w 28"/>
                <a:gd name="T5" fmla="*/ 224 h 231"/>
                <a:gd name="T6" fmla="*/ 7 w 28"/>
                <a:gd name="T7" fmla="*/ 230 h 231"/>
                <a:gd name="T8" fmla="*/ 10 w 28"/>
                <a:gd name="T9" fmla="*/ 231 h 231"/>
                <a:gd name="T10" fmla="*/ 18 w 28"/>
                <a:gd name="T11" fmla="*/ 231 h 231"/>
                <a:gd name="T12" fmla="*/ 21 w 28"/>
                <a:gd name="T13" fmla="*/ 230 h 231"/>
                <a:gd name="T14" fmla="*/ 26 w 28"/>
                <a:gd name="T15" fmla="*/ 224 h 231"/>
                <a:gd name="T16" fmla="*/ 28 w 28"/>
                <a:gd name="T17" fmla="*/ 221 h 231"/>
                <a:gd name="T18" fmla="*/ 28 w 28"/>
                <a:gd name="T19" fmla="*/ 10 h 231"/>
                <a:gd name="T20" fmla="*/ 26 w 28"/>
                <a:gd name="T21" fmla="*/ 7 h 231"/>
                <a:gd name="T22" fmla="*/ 21 w 28"/>
                <a:gd name="T23" fmla="*/ 2 h 231"/>
                <a:gd name="T24" fmla="*/ 18 w 28"/>
                <a:gd name="T25" fmla="*/ 0 h 231"/>
                <a:gd name="T26" fmla="*/ 10 w 28"/>
                <a:gd name="T27" fmla="*/ 0 h 231"/>
                <a:gd name="T28" fmla="*/ 7 w 28"/>
                <a:gd name="T29" fmla="*/ 2 h 231"/>
                <a:gd name="T30" fmla="*/ 2 w 28"/>
                <a:gd name="T31" fmla="*/ 7 h 231"/>
                <a:gd name="T32" fmla="*/ 0 w 28"/>
                <a:gd name="T33" fmla="*/ 10 h 231"/>
                <a:gd name="T34" fmla="*/ 0 w 28"/>
                <a:gd name="T35" fmla="*/ 14 h 231"/>
                <a:gd name="T36" fmla="*/ 0 w 28"/>
                <a:gd name="T37" fmla="*/ 217 h 2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231"/>
                <a:gd name="T59" fmla="*/ 28 w 28"/>
                <a:gd name="T60" fmla="*/ 231 h 2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231">
                  <a:moveTo>
                    <a:pt x="0" y="217"/>
                  </a:moveTo>
                  <a:lnTo>
                    <a:pt x="0" y="221"/>
                  </a:lnTo>
                  <a:lnTo>
                    <a:pt x="2" y="224"/>
                  </a:lnTo>
                  <a:lnTo>
                    <a:pt x="7" y="230"/>
                  </a:lnTo>
                  <a:lnTo>
                    <a:pt x="10" y="231"/>
                  </a:lnTo>
                  <a:lnTo>
                    <a:pt x="18" y="231"/>
                  </a:lnTo>
                  <a:lnTo>
                    <a:pt x="21" y="230"/>
                  </a:lnTo>
                  <a:lnTo>
                    <a:pt x="26" y="224"/>
                  </a:lnTo>
                  <a:lnTo>
                    <a:pt x="28" y="221"/>
                  </a:lnTo>
                  <a:lnTo>
                    <a:pt x="28" y="10"/>
                  </a:lnTo>
                  <a:lnTo>
                    <a:pt x="26" y="7"/>
                  </a:lnTo>
                  <a:lnTo>
                    <a:pt x="21" y="2"/>
                  </a:lnTo>
                  <a:lnTo>
                    <a:pt x="18" y="0"/>
                  </a:lnTo>
                  <a:lnTo>
                    <a:pt x="10" y="0"/>
                  </a:lnTo>
                  <a:lnTo>
                    <a:pt x="7" y="2"/>
                  </a:lnTo>
                  <a:lnTo>
                    <a:pt x="2" y="7"/>
                  </a:lnTo>
                  <a:lnTo>
                    <a:pt x="0" y="10"/>
                  </a:lnTo>
                  <a:lnTo>
                    <a:pt x="0" y="14"/>
                  </a:lnTo>
                  <a:lnTo>
                    <a:pt x="0" y="217"/>
                  </a:lnTo>
                  <a:close/>
                </a:path>
              </a:pathLst>
            </a:custGeom>
            <a:solidFill>
              <a:srgbClr val="000000"/>
            </a:solidFill>
            <a:ln w="9525">
              <a:noFill/>
              <a:round/>
              <a:headEnd/>
              <a:tailEnd/>
            </a:ln>
          </p:spPr>
          <p:txBody>
            <a:bodyPr/>
            <a:lstStyle/>
            <a:p>
              <a:endParaRPr lang="en-US"/>
            </a:p>
          </p:txBody>
        </p:sp>
        <p:sp>
          <p:nvSpPr>
            <p:cNvPr id="28783" name="Freeform 90"/>
            <p:cNvSpPr>
              <a:spLocks/>
            </p:cNvSpPr>
            <p:nvPr/>
          </p:nvSpPr>
          <p:spPr bwMode="auto">
            <a:xfrm>
              <a:off x="4797" y="3235"/>
              <a:ext cx="435" cy="27"/>
            </a:xfrm>
            <a:custGeom>
              <a:avLst/>
              <a:gdLst>
                <a:gd name="T0" fmla="*/ 14 w 435"/>
                <a:gd name="T1" fmla="*/ 0 h 27"/>
                <a:gd name="T2" fmla="*/ 10 w 435"/>
                <a:gd name="T3" fmla="*/ 0 h 27"/>
                <a:gd name="T4" fmla="*/ 7 w 435"/>
                <a:gd name="T5" fmla="*/ 2 h 27"/>
                <a:gd name="T6" fmla="*/ 2 w 435"/>
                <a:gd name="T7" fmla="*/ 7 h 27"/>
                <a:gd name="T8" fmla="*/ 0 w 435"/>
                <a:gd name="T9" fmla="*/ 10 h 27"/>
                <a:gd name="T10" fmla="*/ 0 w 435"/>
                <a:gd name="T11" fmla="*/ 18 h 27"/>
                <a:gd name="T12" fmla="*/ 2 w 435"/>
                <a:gd name="T13" fmla="*/ 21 h 27"/>
                <a:gd name="T14" fmla="*/ 7 w 435"/>
                <a:gd name="T15" fmla="*/ 26 h 27"/>
                <a:gd name="T16" fmla="*/ 10 w 435"/>
                <a:gd name="T17" fmla="*/ 27 h 27"/>
                <a:gd name="T18" fmla="*/ 425 w 435"/>
                <a:gd name="T19" fmla="*/ 27 h 27"/>
                <a:gd name="T20" fmla="*/ 428 w 435"/>
                <a:gd name="T21" fmla="*/ 26 h 27"/>
                <a:gd name="T22" fmla="*/ 433 w 435"/>
                <a:gd name="T23" fmla="*/ 21 h 27"/>
                <a:gd name="T24" fmla="*/ 435 w 435"/>
                <a:gd name="T25" fmla="*/ 18 h 27"/>
                <a:gd name="T26" fmla="*/ 435 w 435"/>
                <a:gd name="T27" fmla="*/ 10 h 27"/>
                <a:gd name="T28" fmla="*/ 433 w 435"/>
                <a:gd name="T29" fmla="*/ 7 h 27"/>
                <a:gd name="T30" fmla="*/ 428 w 435"/>
                <a:gd name="T31" fmla="*/ 2 h 27"/>
                <a:gd name="T32" fmla="*/ 425 w 435"/>
                <a:gd name="T33" fmla="*/ 0 h 27"/>
                <a:gd name="T34" fmla="*/ 421 w 435"/>
                <a:gd name="T35" fmla="*/ 0 h 27"/>
                <a:gd name="T36" fmla="*/ 14 w 435"/>
                <a:gd name="T37" fmla="*/ 0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35"/>
                <a:gd name="T58" fmla="*/ 0 h 27"/>
                <a:gd name="T59" fmla="*/ 435 w 435"/>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35" h="27">
                  <a:moveTo>
                    <a:pt x="14" y="0"/>
                  </a:moveTo>
                  <a:lnTo>
                    <a:pt x="10" y="0"/>
                  </a:lnTo>
                  <a:lnTo>
                    <a:pt x="7" y="2"/>
                  </a:lnTo>
                  <a:lnTo>
                    <a:pt x="2" y="7"/>
                  </a:lnTo>
                  <a:lnTo>
                    <a:pt x="0" y="10"/>
                  </a:lnTo>
                  <a:lnTo>
                    <a:pt x="0" y="18"/>
                  </a:lnTo>
                  <a:lnTo>
                    <a:pt x="2" y="21"/>
                  </a:lnTo>
                  <a:lnTo>
                    <a:pt x="7" y="26"/>
                  </a:lnTo>
                  <a:lnTo>
                    <a:pt x="10" y="27"/>
                  </a:lnTo>
                  <a:lnTo>
                    <a:pt x="425" y="27"/>
                  </a:lnTo>
                  <a:lnTo>
                    <a:pt x="428" y="26"/>
                  </a:lnTo>
                  <a:lnTo>
                    <a:pt x="433" y="21"/>
                  </a:lnTo>
                  <a:lnTo>
                    <a:pt x="435" y="18"/>
                  </a:lnTo>
                  <a:lnTo>
                    <a:pt x="435" y="10"/>
                  </a:lnTo>
                  <a:lnTo>
                    <a:pt x="433" y="7"/>
                  </a:lnTo>
                  <a:lnTo>
                    <a:pt x="428" y="2"/>
                  </a:lnTo>
                  <a:lnTo>
                    <a:pt x="425" y="0"/>
                  </a:lnTo>
                  <a:lnTo>
                    <a:pt x="421" y="0"/>
                  </a:lnTo>
                  <a:lnTo>
                    <a:pt x="14" y="0"/>
                  </a:lnTo>
                  <a:close/>
                </a:path>
              </a:pathLst>
            </a:custGeom>
            <a:solidFill>
              <a:srgbClr val="000000"/>
            </a:solidFill>
            <a:ln w="9525">
              <a:noFill/>
              <a:round/>
              <a:headEnd/>
              <a:tailEnd/>
            </a:ln>
          </p:spPr>
          <p:txBody>
            <a:bodyPr/>
            <a:lstStyle/>
            <a:p>
              <a:endParaRPr lang="en-US"/>
            </a:p>
          </p:txBody>
        </p:sp>
        <p:sp>
          <p:nvSpPr>
            <p:cNvPr id="28784" name="Freeform 91"/>
            <p:cNvSpPr>
              <a:spLocks/>
            </p:cNvSpPr>
            <p:nvPr/>
          </p:nvSpPr>
          <p:spPr bwMode="auto">
            <a:xfrm>
              <a:off x="5204" y="3235"/>
              <a:ext cx="28" cy="231"/>
            </a:xfrm>
            <a:custGeom>
              <a:avLst/>
              <a:gdLst>
                <a:gd name="T0" fmla="*/ 28 w 28"/>
                <a:gd name="T1" fmla="*/ 14 h 231"/>
                <a:gd name="T2" fmla="*/ 28 w 28"/>
                <a:gd name="T3" fmla="*/ 10 h 231"/>
                <a:gd name="T4" fmla="*/ 26 w 28"/>
                <a:gd name="T5" fmla="*/ 7 h 231"/>
                <a:gd name="T6" fmla="*/ 21 w 28"/>
                <a:gd name="T7" fmla="*/ 2 h 231"/>
                <a:gd name="T8" fmla="*/ 18 w 28"/>
                <a:gd name="T9" fmla="*/ 0 h 231"/>
                <a:gd name="T10" fmla="*/ 10 w 28"/>
                <a:gd name="T11" fmla="*/ 0 h 231"/>
                <a:gd name="T12" fmla="*/ 7 w 28"/>
                <a:gd name="T13" fmla="*/ 2 h 231"/>
                <a:gd name="T14" fmla="*/ 2 w 28"/>
                <a:gd name="T15" fmla="*/ 7 h 231"/>
                <a:gd name="T16" fmla="*/ 0 w 28"/>
                <a:gd name="T17" fmla="*/ 10 h 231"/>
                <a:gd name="T18" fmla="*/ 0 w 28"/>
                <a:gd name="T19" fmla="*/ 221 h 231"/>
                <a:gd name="T20" fmla="*/ 2 w 28"/>
                <a:gd name="T21" fmla="*/ 224 h 231"/>
                <a:gd name="T22" fmla="*/ 7 w 28"/>
                <a:gd name="T23" fmla="*/ 230 h 231"/>
                <a:gd name="T24" fmla="*/ 10 w 28"/>
                <a:gd name="T25" fmla="*/ 231 h 231"/>
                <a:gd name="T26" fmla="*/ 18 w 28"/>
                <a:gd name="T27" fmla="*/ 231 h 231"/>
                <a:gd name="T28" fmla="*/ 21 w 28"/>
                <a:gd name="T29" fmla="*/ 230 h 231"/>
                <a:gd name="T30" fmla="*/ 26 w 28"/>
                <a:gd name="T31" fmla="*/ 224 h 231"/>
                <a:gd name="T32" fmla="*/ 28 w 28"/>
                <a:gd name="T33" fmla="*/ 221 h 231"/>
                <a:gd name="T34" fmla="*/ 28 w 28"/>
                <a:gd name="T35" fmla="*/ 217 h 231"/>
                <a:gd name="T36" fmla="*/ 28 w 28"/>
                <a:gd name="T37" fmla="*/ 14 h 2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231"/>
                <a:gd name="T59" fmla="*/ 28 w 28"/>
                <a:gd name="T60" fmla="*/ 231 h 2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231">
                  <a:moveTo>
                    <a:pt x="28" y="14"/>
                  </a:moveTo>
                  <a:lnTo>
                    <a:pt x="28" y="10"/>
                  </a:lnTo>
                  <a:lnTo>
                    <a:pt x="26" y="7"/>
                  </a:lnTo>
                  <a:lnTo>
                    <a:pt x="21" y="2"/>
                  </a:lnTo>
                  <a:lnTo>
                    <a:pt x="18" y="0"/>
                  </a:lnTo>
                  <a:lnTo>
                    <a:pt x="10" y="0"/>
                  </a:lnTo>
                  <a:lnTo>
                    <a:pt x="7" y="2"/>
                  </a:lnTo>
                  <a:lnTo>
                    <a:pt x="2" y="7"/>
                  </a:lnTo>
                  <a:lnTo>
                    <a:pt x="0" y="10"/>
                  </a:lnTo>
                  <a:lnTo>
                    <a:pt x="0" y="221"/>
                  </a:lnTo>
                  <a:lnTo>
                    <a:pt x="2" y="224"/>
                  </a:lnTo>
                  <a:lnTo>
                    <a:pt x="7" y="230"/>
                  </a:lnTo>
                  <a:lnTo>
                    <a:pt x="10" y="231"/>
                  </a:lnTo>
                  <a:lnTo>
                    <a:pt x="18" y="231"/>
                  </a:lnTo>
                  <a:lnTo>
                    <a:pt x="21" y="230"/>
                  </a:lnTo>
                  <a:lnTo>
                    <a:pt x="26" y="224"/>
                  </a:lnTo>
                  <a:lnTo>
                    <a:pt x="28" y="221"/>
                  </a:lnTo>
                  <a:lnTo>
                    <a:pt x="28" y="217"/>
                  </a:lnTo>
                  <a:lnTo>
                    <a:pt x="28" y="14"/>
                  </a:lnTo>
                  <a:close/>
                </a:path>
              </a:pathLst>
            </a:custGeom>
            <a:solidFill>
              <a:srgbClr val="000000"/>
            </a:solidFill>
            <a:ln w="9525">
              <a:noFill/>
              <a:round/>
              <a:headEnd/>
              <a:tailEnd/>
            </a:ln>
          </p:spPr>
          <p:txBody>
            <a:bodyPr/>
            <a:lstStyle/>
            <a:p>
              <a:endParaRPr lang="en-US"/>
            </a:p>
          </p:txBody>
        </p:sp>
        <p:sp>
          <p:nvSpPr>
            <p:cNvPr id="28785" name="Freeform 92"/>
            <p:cNvSpPr>
              <a:spLocks/>
            </p:cNvSpPr>
            <p:nvPr/>
          </p:nvSpPr>
          <p:spPr bwMode="auto">
            <a:xfrm flipV="1">
              <a:off x="3629" y="3686"/>
              <a:ext cx="28" cy="231"/>
            </a:xfrm>
            <a:custGeom>
              <a:avLst/>
              <a:gdLst>
                <a:gd name="T0" fmla="*/ 0 w 28"/>
                <a:gd name="T1" fmla="*/ 218 h 231"/>
                <a:gd name="T2" fmla="*/ 0 w 28"/>
                <a:gd name="T3" fmla="*/ 222 h 231"/>
                <a:gd name="T4" fmla="*/ 2 w 28"/>
                <a:gd name="T5" fmla="*/ 224 h 231"/>
                <a:gd name="T6" fmla="*/ 7 w 28"/>
                <a:gd name="T7" fmla="*/ 230 h 231"/>
                <a:gd name="T8" fmla="*/ 10 w 28"/>
                <a:gd name="T9" fmla="*/ 231 h 231"/>
                <a:gd name="T10" fmla="*/ 18 w 28"/>
                <a:gd name="T11" fmla="*/ 231 h 231"/>
                <a:gd name="T12" fmla="*/ 21 w 28"/>
                <a:gd name="T13" fmla="*/ 230 h 231"/>
                <a:gd name="T14" fmla="*/ 26 w 28"/>
                <a:gd name="T15" fmla="*/ 224 h 231"/>
                <a:gd name="T16" fmla="*/ 28 w 28"/>
                <a:gd name="T17" fmla="*/ 222 h 231"/>
                <a:gd name="T18" fmla="*/ 28 w 28"/>
                <a:gd name="T19" fmla="*/ 10 h 231"/>
                <a:gd name="T20" fmla="*/ 26 w 28"/>
                <a:gd name="T21" fmla="*/ 7 h 231"/>
                <a:gd name="T22" fmla="*/ 21 w 28"/>
                <a:gd name="T23" fmla="*/ 2 h 231"/>
                <a:gd name="T24" fmla="*/ 18 w 28"/>
                <a:gd name="T25" fmla="*/ 0 h 231"/>
                <a:gd name="T26" fmla="*/ 10 w 28"/>
                <a:gd name="T27" fmla="*/ 0 h 231"/>
                <a:gd name="T28" fmla="*/ 7 w 28"/>
                <a:gd name="T29" fmla="*/ 2 h 231"/>
                <a:gd name="T30" fmla="*/ 2 w 28"/>
                <a:gd name="T31" fmla="*/ 7 h 231"/>
                <a:gd name="T32" fmla="*/ 0 w 28"/>
                <a:gd name="T33" fmla="*/ 10 h 231"/>
                <a:gd name="T34" fmla="*/ 0 w 28"/>
                <a:gd name="T35" fmla="*/ 14 h 231"/>
                <a:gd name="T36" fmla="*/ 0 w 28"/>
                <a:gd name="T37" fmla="*/ 218 h 2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231"/>
                <a:gd name="T59" fmla="*/ 28 w 28"/>
                <a:gd name="T60" fmla="*/ 231 h 2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231">
                  <a:moveTo>
                    <a:pt x="0" y="218"/>
                  </a:moveTo>
                  <a:lnTo>
                    <a:pt x="0" y="222"/>
                  </a:lnTo>
                  <a:lnTo>
                    <a:pt x="2" y="224"/>
                  </a:lnTo>
                  <a:lnTo>
                    <a:pt x="7" y="230"/>
                  </a:lnTo>
                  <a:lnTo>
                    <a:pt x="10" y="231"/>
                  </a:lnTo>
                  <a:lnTo>
                    <a:pt x="18" y="231"/>
                  </a:lnTo>
                  <a:lnTo>
                    <a:pt x="21" y="230"/>
                  </a:lnTo>
                  <a:lnTo>
                    <a:pt x="26" y="224"/>
                  </a:lnTo>
                  <a:lnTo>
                    <a:pt x="28" y="222"/>
                  </a:lnTo>
                  <a:lnTo>
                    <a:pt x="28" y="10"/>
                  </a:lnTo>
                  <a:lnTo>
                    <a:pt x="26" y="7"/>
                  </a:lnTo>
                  <a:lnTo>
                    <a:pt x="21" y="2"/>
                  </a:lnTo>
                  <a:lnTo>
                    <a:pt x="18" y="0"/>
                  </a:lnTo>
                  <a:lnTo>
                    <a:pt x="10" y="0"/>
                  </a:lnTo>
                  <a:lnTo>
                    <a:pt x="7" y="2"/>
                  </a:lnTo>
                  <a:lnTo>
                    <a:pt x="2" y="7"/>
                  </a:lnTo>
                  <a:lnTo>
                    <a:pt x="0" y="10"/>
                  </a:lnTo>
                  <a:lnTo>
                    <a:pt x="0" y="14"/>
                  </a:lnTo>
                  <a:lnTo>
                    <a:pt x="0" y="218"/>
                  </a:lnTo>
                  <a:close/>
                </a:path>
              </a:pathLst>
            </a:custGeom>
            <a:solidFill>
              <a:srgbClr val="000000"/>
            </a:solidFill>
            <a:ln w="9525">
              <a:noFill/>
              <a:round/>
              <a:headEnd/>
              <a:tailEnd/>
            </a:ln>
          </p:spPr>
          <p:txBody>
            <a:bodyPr/>
            <a:lstStyle/>
            <a:p>
              <a:endParaRPr lang="en-US"/>
            </a:p>
          </p:txBody>
        </p:sp>
        <p:sp>
          <p:nvSpPr>
            <p:cNvPr id="28786" name="Line 93"/>
            <p:cNvSpPr>
              <a:spLocks noChangeShapeType="1"/>
            </p:cNvSpPr>
            <p:nvPr/>
          </p:nvSpPr>
          <p:spPr bwMode="auto">
            <a:xfrm flipH="1">
              <a:off x="2944" y="3896"/>
              <a:ext cx="696" cy="0"/>
            </a:xfrm>
            <a:prstGeom prst="line">
              <a:avLst/>
            </a:prstGeom>
            <a:noFill/>
            <a:ln w="38100">
              <a:solidFill>
                <a:schemeClr val="tx1"/>
              </a:solidFill>
              <a:round/>
              <a:headEnd/>
              <a:tailEnd/>
            </a:ln>
          </p:spPr>
          <p:txBody>
            <a:bodyPr/>
            <a:lstStyle/>
            <a:p>
              <a:endParaRPr lang="en-US"/>
            </a:p>
          </p:txBody>
        </p:sp>
        <p:sp>
          <p:nvSpPr>
            <p:cNvPr id="28787" name="Freeform 94"/>
            <p:cNvSpPr>
              <a:spLocks/>
            </p:cNvSpPr>
            <p:nvPr/>
          </p:nvSpPr>
          <p:spPr bwMode="auto">
            <a:xfrm flipV="1">
              <a:off x="4445" y="3686"/>
              <a:ext cx="28" cy="231"/>
            </a:xfrm>
            <a:custGeom>
              <a:avLst/>
              <a:gdLst>
                <a:gd name="T0" fmla="*/ 0 w 28"/>
                <a:gd name="T1" fmla="*/ 218 h 231"/>
                <a:gd name="T2" fmla="*/ 0 w 28"/>
                <a:gd name="T3" fmla="*/ 222 h 231"/>
                <a:gd name="T4" fmla="*/ 2 w 28"/>
                <a:gd name="T5" fmla="*/ 224 h 231"/>
                <a:gd name="T6" fmla="*/ 7 w 28"/>
                <a:gd name="T7" fmla="*/ 230 h 231"/>
                <a:gd name="T8" fmla="*/ 10 w 28"/>
                <a:gd name="T9" fmla="*/ 231 h 231"/>
                <a:gd name="T10" fmla="*/ 18 w 28"/>
                <a:gd name="T11" fmla="*/ 231 h 231"/>
                <a:gd name="T12" fmla="*/ 21 w 28"/>
                <a:gd name="T13" fmla="*/ 230 h 231"/>
                <a:gd name="T14" fmla="*/ 26 w 28"/>
                <a:gd name="T15" fmla="*/ 224 h 231"/>
                <a:gd name="T16" fmla="*/ 28 w 28"/>
                <a:gd name="T17" fmla="*/ 222 h 231"/>
                <a:gd name="T18" fmla="*/ 28 w 28"/>
                <a:gd name="T19" fmla="*/ 10 h 231"/>
                <a:gd name="T20" fmla="*/ 26 w 28"/>
                <a:gd name="T21" fmla="*/ 7 h 231"/>
                <a:gd name="T22" fmla="*/ 21 w 28"/>
                <a:gd name="T23" fmla="*/ 2 h 231"/>
                <a:gd name="T24" fmla="*/ 18 w 28"/>
                <a:gd name="T25" fmla="*/ 0 h 231"/>
                <a:gd name="T26" fmla="*/ 10 w 28"/>
                <a:gd name="T27" fmla="*/ 0 h 231"/>
                <a:gd name="T28" fmla="*/ 7 w 28"/>
                <a:gd name="T29" fmla="*/ 2 h 231"/>
                <a:gd name="T30" fmla="*/ 2 w 28"/>
                <a:gd name="T31" fmla="*/ 7 h 231"/>
                <a:gd name="T32" fmla="*/ 0 w 28"/>
                <a:gd name="T33" fmla="*/ 10 h 231"/>
                <a:gd name="T34" fmla="*/ 0 w 28"/>
                <a:gd name="T35" fmla="*/ 14 h 231"/>
                <a:gd name="T36" fmla="*/ 0 w 28"/>
                <a:gd name="T37" fmla="*/ 218 h 2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231"/>
                <a:gd name="T59" fmla="*/ 28 w 28"/>
                <a:gd name="T60" fmla="*/ 231 h 2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231">
                  <a:moveTo>
                    <a:pt x="0" y="218"/>
                  </a:moveTo>
                  <a:lnTo>
                    <a:pt x="0" y="222"/>
                  </a:lnTo>
                  <a:lnTo>
                    <a:pt x="2" y="224"/>
                  </a:lnTo>
                  <a:lnTo>
                    <a:pt x="7" y="230"/>
                  </a:lnTo>
                  <a:lnTo>
                    <a:pt x="10" y="231"/>
                  </a:lnTo>
                  <a:lnTo>
                    <a:pt x="18" y="231"/>
                  </a:lnTo>
                  <a:lnTo>
                    <a:pt x="21" y="230"/>
                  </a:lnTo>
                  <a:lnTo>
                    <a:pt x="26" y="224"/>
                  </a:lnTo>
                  <a:lnTo>
                    <a:pt x="28" y="222"/>
                  </a:lnTo>
                  <a:lnTo>
                    <a:pt x="28" y="10"/>
                  </a:lnTo>
                  <a:lnTo>
                    <a:pt x="26" y="7"/>
                  </a:lnTo>
                  <a:lnTo>
                    <a:pt x="21" y="2"/>
                  </a:lnTo>
                  <a:lnTo>
                    <a:pt x="18" y="0"/>
                  </a:lnTo>
                  <a:lnTo>
                    <a:pt x="10" y="0"/>
                  </a:lnTo>
                  <a:lnTo>
                    <a:pt x="7" y="2"/>
                  </a:lnTo>
                  <a:lnTo>
                    <a:pt x="2" y="7"/>
                  </a:lnTo>
                  <a:lnTo>
                    <a:pt x="0" y="10"/>
                  </a:lnTo>
                  <a:lnTo>
                    <a:pt x="0" y="14"/>
                  </a:lnTo>
                  <a:lnTo>
                    <a:pt x="0" y="218"/>
                  </a:lnTo>
                  <a:close/>
                </a:path>
              </a:pathLst>
            </a:custGeom>
            <a:solidFill>
              <a:srgbClr val="000000"/>
            </a:solidFill>
            <a:ln w="9525">
              <a:noFill/>
              <a:round/>
              <a:headEnd/>
              <a:tailEnd/>
            </a:ln>
          </p:spPr>
          <p:txBody>
            <a:bodyPr/>
            <a:lstStyle/>
            <a:p>
              <a:endParaRPr lang="en-US"/>
            </a:p>
          </p:txBody>
        </p:sp>
        <p:sp>
          <p:nvSpPr>
            <p:cNvPr id="28788" name="Line 95"/>
            <p:cNvSpPr>
              <a:spLocks noChangeShapeType="1"/>
            </p:cNvSpPr>
            <p:nvPr/>
          </p:nvSpPr>
          <p:spPr bwMode="auto">
            <a:xfrm>
              <a:off x="3640" y="3688"/>
              <a:ext cx="832" cy="0"/>
            </a:xfrm>
            <a:prstGeom prst="line">
              <a:avLst/>
            </a:prstGeom>
            <a:noFill/>
            <a:ln w="38100">
              <a:solidFill>
                <a:schemeClr val="tx1"/>
              </a:solidFill>
              <a:round/>
              <a:headEnd/>
              <a:tailEnd/>
            </a:ln>
          </p:spPr>
          <p:txBody>
            <a:bodyPr/>
            <a:lstStyle/>
            <a:p>
              <a:endParaRPr lang="en-US"/>
            </a:p>
          </p:txBody>
        </p:sp>
        <p:sp>
          <p:nvSpPr>
            <p:cNvPr id="28789" name="Line 96"/>
            <p:cNvSpPr>
              <a:spLocks noChangeShapeType="1"/>
            </p:cNvSpPr>
            <p:nvPr/>
          </p:nvSpPr>
          <p:spPr bwMode="auto">
            <a:xfrm flipH="1">
              <a:off x="4448" y="3896"/>
              <a:ext cx="696" cy="0"/>
            </a:xfrm>
            <a:prstGeom prst="line">
              <a:avLst/>
            </a:prstGeom>
            <a:noFill/>
            <a:ln w="38100">
              <a:solidFill>
                <a:schemeClr val="tx1"/>
              </a:solidFill>
              <a:round/>
              <a:headEnd/>
              <a:tailEnd/>
            </a:ln>
          </p:spPr>
          <p:txBody>
            <a:bodyPr/>
            <a:lstStyle/>
            <a:p>
              <a:endParaRPr lang="en-US"/>
            </a:p>
          </p:txBody>
        </p:sp>
        <p:sp>
          <p:nvSpPr>
            <p:cNvPr id="28790" name="Text Box 97"/>
            <p:cNvSpPr txBox="1">
              <a:spLocks noChangeArrowheads="1"/>
            </p:cNvSpPr>
            <p:nvPr/>
          </p:nvSpPr>
          <p:spPr bwMode="auto">
            <a:xfrm>
              <a:off x="2872" y="3864"/>
              <a:ext cx="200" cy="288"/>
            </a:xfrm>
            <a:prstGeom prst="rect">
              <a:avLst/>
            </a:prstGeom>
            <a:noFill/>
            <a:ln w="9525">
              <a:noFill/>
              <a:miter lim="800000"/>
              <a:headEnd/>
              <a:tailEnd/>
            </a:ln>
          </p:spPr>
          <p:txBody>
            <a:bodyPr>
              <a:spAutoFit/>
            </a:bodyPr>
            <a:lstStyle/>
            <a:p>
              <a:pPr>
                <a:spcBef>
                  <a:spcPct val="50000"/>
                </a:spcBef>
              </a:pPr>
              <a:r>
                <a:rPr lang="en-US" sz="2400" b="1"/>
                <a:t>0</a:t>
              </a:r>
            </a:p>
          </p:txBody>
        </p:sp>
        <p:sp>
          <p:nvSpPr>
            <p:cNvPr id="28791" name="Text Box 98"/>
            <p:cNvSpPr txBox="1">
              <a:spLocks noChangeArrowheads="1"/>
            </p:cNvSpPr>
            <p:nvPr/>
          </p:nvSpPr>
          <p:spPr bwMode="auto">
            <a:xfrm>
              <a:off x="3240" y="3864"/>
              <a:ext cx="200" cy="288"/>
            </a:xfrm>
            <a:prstGeom prst="rect">
              <a:avLst/>
            </a:prstGeom>
            <a:noFill/>
            <a:ln w="9525">
              <a:noFill/>
              <a:miter lim="800000"/>
              <a:headEnd/>
              <a:tailEnd/>
            </a:ln>
          </p:spPr>
          <p:txBody>
            <a:bodyPr>
              <a:spAutoFit/>
            </a:bodyPr>
            <a:lstStyle/>
            <a:p>
              <a:pPr>
                <a:spcBef>
                  <a:spcPct val="50000"/>
                </a:spcBef>
              </a:pPr>
              <a:r>
                <a:rPr lang="en-US" sz="2400" b="1"/>
                <a:t>1</a:t>
              </a:r>
            </a:p>
          </p:txBody>
        </p:sp>
        <p:sp>
          <p:nvSpPr>
            <p:cNvPr id="28792" name="Text Box 99"/>
            <p:cNvSpPr txBox="1">
              <a:spLocks noChangeArrowheads="1"/>
            </p:cNvSpPr>
            <p:nvPr/>
          </p:nvSpPr>
          <p:spPr bwMode="auto">
            <a:xfrm>
              <a:off x="3696" y="3864"/>
              <a:ext cx="200" cy="288"/>
            </a:xfrm>
            <a:prstGeom prst="rect">
              <a:avLst/>
            </a:prstGeom>
            <a:noFill/>
            <a:ln w="9525">
              <a:noFill/>
              <a:miter lim="800000"/>
              <a:headEnd/>
              <a:tailEnd/>
            </a:ln>
          </p:spPr>
          <p:txBody>
            <a:bodyPr>
              <a:spAutoFit/>
            </a:bodyPr>
            <a:lstStyle/>
            <a:p>
              <a:pPr>
                <a:spcBef>
                  <a:spcPct val="50000"/>
                </a:spcBef>
              </a:pPr>
              <a:r>
                <a:rPr lang="en-US" sz="2400" b="1"/>
                <a:t>2</a:t>
              </a:r>
            </a:p>
          </p:txBody>
        </p:sp>
        <p:sp>
          <p:nvSpPr>
            <p:cNvPr id="28793" name="Text Box 100"/>
            <p:cNvSpPr txBox="1">
              <a:spLocks noChangeArrowheads="1"/>
            </p:cNvSpPr>
            <p:nvPr/>
          </p:nvSpPr>
          <p:spPr bwMode="auto">
            <a:xfrm>
              <a:off x="4080" y="3864"/>
              <a:ext cx="200" cy="288"/>
            </a:xfrm>
            <a:prstGeom prst="rect">
              <a:avLst/>
            </a:prstGeom>
            <a:noFill/>
            <a:ln w="9525">
              <a:noFill/>
              <a:miter lim="800000"/>
              <a:headEnd/>
              <a:tailEnd/>
            </a:ln>
          </p:spPr>
          <p:txBody>
            <a:bodyPr>
              <a:spAutoFit/>
            </a:bodyPr>
            <a:lstStyle/>
            <a:p>
              <a:pPr>
                <a:spcBef>
                  <a:spcPct val="50000"/>
                </a:spcBef>
              </a:pPr>
              <a:r>
                <a:rPr lang="en-US" sz="2400" b="1"/>
                <a:t>3</a:t>
              </a:r>
            </a:p>
          </p:txBody>
        </p:sp>
        <p:sp>
          <p:nvSpPr>
            <p:cNvPr id="28794" name="Text Box 101"/>
            <p:cNvSpPr txBox="1">
              <a:spLocks noChangeArrowheads="1"/>
            </p:cNvSpPr>
            <p:nvPr/>
          </p:nvSpPr>
          <p:spPr bwMode="auto">
            <a:xfrm>
              <a:off x="4500" y="3853"/>
              <a:ext cx="200" cy="288"/>
            </a:xfrm>
            <a:prstGeom prst="rect">
              <a:avLst/>
            </a:prstGeom>
            <a:noFill/>
            <a:ln w="9525">
              <a:noFill/>
              <a:miter lim="800000"/>
              <a:headEnd/>
              <a:tailEnd/>
            </a:ln>
          </p:spPr>
          <p:txBody>
            <a:bodyPr>
              <a:spAutoFit/>
            </a:bodyPr>
            <a:lstStyle/>
            <a:p>
              <a:pPr>
                <a:spcBef>
                  <a:spcPct val="50000"/>
                </a:spcBef>
              </a:pPr>
              <a:r>
                <a:rPr lang="en-US" sz="2400" b="1"/>
                <a:t>0</a:t>
              </a:r>
            </a:p>
          </p:txBody>
        </p:sp>
        <p:sp>
          <p:nvSpPr>
            <p:cNvPr id="28795" name="Text Box 102"/>
            <p:cNvSpPr txBox="1">
              <a:spLocks noChangeArrowheads="1"/>
            </p:cNvSpPr>
            <p:nvPr/>
          </p:nvSpPr>
          <p:spPr bwMode="auto">
            <a:xfrm>
              <a:off x="4868" y="3853"/>
              <a:ext cx="200" cy="288"/>
            </a:xfrm>
            <a:prstGeom prst="rect">
              <a:avLst/>
            </a:prstGeom>
            <a:noFill/>
            <a:ln w="9525">
              <a:noFill/>
              <a:miter lim="800000"/>
              <a:headEnd/>
              <a:tailEnd/>
            </a:ln>
          </p:spPr>
          <p:txBody>
            <a:bodyPr>
              <a:spAutoFit/>
            </a:bodyPr>
            <a:lstStyle/>
            <a:p>
              <a:pPr>
                <a:spcBef>
                  <a:spcPct val="50000"/>
                </a:spcBef>
              </a:pPr>
              <a:r>
                <a:rPr lang="en-US" sz="2400" b="1"/>
                <a:t>1</a:t>
              </a:r>
            </a:p>
          </p:txBody>
        </p:sp>
      </p:grpSp>
      <p:sp>
        <p:nvSpPr>
          <p:cNvPr id="28717" name="Text Box 103"/>
          <p:cNvSpPr txBox="1">
            <a:spLocks noChangeArrowheads="1"/>
          </p:cNvSpPr>
          <p:nvPr/>
        </p:nvSpPr>
        <p:spPr bwMode="auto">
          <a:xfrm>
            <a:off x="9985376" y="3609976"/>
            <a:ext cx="682625" cy="1311275"/>
          </a:xfrm>
          <a:prstGeom prst="rect">
            <a:avLst/>
          </a:prstGeom>
          <a:noFill/>
          <a:ln w="9525">
            <a:noFill/>
            <a:miter lim="800000"/>
            <a:headEnd/>
            <a:tailEnd/>
          </a:ln>
        </p:spPr>
        <p:txBody>
          <a:bodyPr>
            <a:spAutoFit/>
          </a:bodyPr>
          <a:lstStyle/>
          <a:p>
            <a:r>
              <a:rPr lang="en-US" sz="2000">
                <a:solidFill>
                  <a:srgbClr val="CC0000"/>
                </a:solidFill>
              </a:rPr>
              <a:t>00</a:t>
            </a:r>
          </a:p>
          <a:p>
            <a:r>
              <a:rPr lang="en-US" sz="2000">
                <a:solidFill>
                  <a:srgbClr val="CC0000"/>
                </a:solidFill>
              </a:rPr>
              <a:t>01</a:t>
            </a:r>
          </a:p>
          <a:p>
            <a:r>
              <a:rPr lang="en-US" sz="2000">
                <a:solidFill>
                  <a:srgbClr val="CC0000"/>
                </a:solidFill>
              </a:rPr>
              <a:t>10</a:t>
            </a:r>
          </a:p>
          <a:p>
            <a:r>
              <a:rPr lang="en-US" sz="2000">
                <a:solidFill>
                  <a:srgbClr val="CC0000"/>
                </a:solidFill>
              </a:rPr>
              <a:t>11</a:t>
            </a:r>
          </a:p>
        </p:txBody>
      </p:sp>
      <p:sp>
        <p:nvSpPr>
          <p:cNvPr id="28718" name="Text Box 104"/>
          <p:cNvSpPr txBox="1">
            <a:spLocks noChangeArrowheads="1"/>
          </p:cNvSpPr>
          <p:nvPr/>
        </p:nvSpPr>
        <p:spPr bwMode="auto">
          <a:xfrm>
            <a:off x="9269414" y="1916114"/>
            <a:ext cx="1398587" cy="828675"/>
          </a:xfrm>
          <a:prstGeom prst="rect">
            <a:avLst/>
          </a:prstGeom>
          <a:noFill/>
          <a:ln w="9525">
            <a:noFill/>
            <a:miter lim="800000"/>
            <a:headEnd/>
            <a:tailEnd/>
          </a:ln>
        </p:spPr>
        <p:txBody>
          <a:bodyPr>
            <a:spAutoFit/>
          </a:bodyPr>
          <a:lstStyle/>
          <a:p>
            <a:pPr>
              <a:lnSpc>
                <a:spcPct val="75000"/>
              </a:lnSpc>
              <a:spcBef>
                <a:spcPct val="50000"/>
              </a:spcBef>
            </a:pPr>
            <a:r>
              <a:rPr lang="en-US" sz="1600">
                <a:solidFill>
                  <a:srgbClr val="6600CC"/>
                </a:solidFill>
              </a:rPr>
              <a:t>2 Toggling </a:t>
            </a:r>
            <a:r>
              <a:rPr lang="en-US" sz="1600" b="1">
                <a:solidFill>
                  <a:srgbClr val="FF0000"/>
                </a:solidFill>
              </a:rPr>
              <a:t>stages</a:t>
            </a:r>
            <a:r>
              <a:rPr lang="en-US" sz="1600">
                <a:solidFill>
                  <a:srgbClr val="6600CC"/>
                </a:solidFill>
              </a:rPr>
              <a:t>- each is modulo-2 i.e. divide by 2</a:t>
            </a:r>
          </a:p>
        </p:txBody>
      </p:sp>
      <p:sp>
        <p:nvSpPr>
          <p:cNvPr id="28719" name="Line 105"/>
          <p:cNvSpPr>
            <a:spLocks noChangeShapeType="1"/>
          </p:cNvSpPr>
          <p:nvPr/>
        </p:nvSpPr>
        <p:spPr bwMode="auto">
          <a:xfrm>
            <a:off x="8040688" y="1817689"/>
            <a:ext cx="1308100" cy="346075"/>
          </a:xfrm>
          <a:prstGeom prst="line">
            <a:avLst/>
          </a:prstGeom>
          <a:noFill/>
          <a:ln w="9525">
            <a:solidFill>
              <a:srgbClr val="6600CC"/>
            </a:solidFill>
            <a:round/>
            <a:headEnd type="triangle" w="med" len="med"/>
            <a:tailEnd/>
          </a:ln>
        </p:spPr>
        <p:txBody>
          <a:bodyPr/>
          <a:lstStyle/>
          <a:p>
            <a:endParaRPr lang="en-US"/>
          </a:p>
        </p:txBody>
      </p:sp>
      <p:sp>
        <p:nvSpPr>
          <p:cNvPr id="28720" name="Line 106"/>
          <p:cNvSpPr>
            <a:spLocks noChangeShapeType="1"/>
          </p:cNvSpPr>
          <p:nvPr/>
        </p:nvSpPr>
        <p:spPr bwMode="auto">
          <a:xfrm flipH="1">
            <a:off x="8086726" y="2163763"/>
            <a:ext cx="1262063" cy="811212"/>
          </a:xfrm>
          <a:prstGeom prst="line">
            <a:avLst/>
          </a:prstGeom>
          <a:noFill/>
          <a:ln w="9525">
            <a:solidFill>
              <a:srgbClr val="6600CC"/>
            </a:solidFill>
            <a:round/>
            <a:headEnd/>
            <a:tailEnd type="triangle" w="med" len="med"/>
          </a:ln>
        </p:spPr>
        <p:txBody>
          <a:bodyPr/>
          <a:lstStyle/>
          <a:p>
            <a:endParaRPr lang="en-US"/>
          </a:p>
        </p:txBody>
      </p:sp>
      <p:sp>
        <p:nvSpPr>
          <p:cNvPr id="28721" name="Line 107"/>
          <p:cNvSpPr>
            <a:spLocks noChangeShapeType="1"/>
          </p:cNvSpPr>
          <p:nvPr/>
        </p:nvSpPr>
        <p:spPr bwMode="auto">
          <a:xfrm>
            <a:off x="6767513" y="2847975"/>
            <a:ext cx="254000" cy="0"/>
          </a:xfrm>
          <a:prstGeom prst="line">
            <a:avLst/>
          </a:prstGeom>
          <a:noFill/>
          <a:ln w="9525">
            <a:solidFill>
              <a:schemeClr val="tx1"/>
            </a:solidFill>
            <a:round/>
            <a:headEnd/>
            <a:tailEnd type="triangle" w="med" len="med"/>
          </a:ln>
        </p:spPr>
        <p:txBody>
          <a:bodyPr/>
          <a:lstStyle/>
          <a:p>
            <a:endParaRPr lang="en-US"/>
          </a:p>
        </p:txBody>
      </p:sp>
      <p:sp>
        <p:nvSpPr>
          <p:cNvPr id="28722" name="Text Box 108"/>
          <p:cNvSpPr txBox="1">
            <a:spLocks noChangeArrowheads="1"/>
          </p:cNvSpPr>
          <p:nvPr/>
        </p:nvSpPr>
        <p:spPr bwMode="auto">
          <a:xfrm>
            <a:off x="5981700" y="2600326"/>
            <a:ext cx="961482" cy="646331"/>
          </a:xfrm>
          <a:prstGeom prst="rect">
            <a:avLst/>
          </a:prstGeom>
          <a:noFill/>
          <a:ln w="9525">
            <a:noFill/>
            <a:miter lim="800000"/>
            <a:headEnd/>
            <a:tailEnd/>
          </a:ln>
        </p:spPr>
        <p:txBody>
          <a:bodyPr wrap="none">
            <a:spAutoFit/>
          </a:bodyPr>
          <a:lstStyle/>
          <a:p>
            <a:r>
              <a:rPr lang="en-US">
                <a:solidFill>
                  <a:srgbClr val="CC0000"/>
                </a:solidFill>
              </a:rPr>
              <a:t>Q (i-1)</a:t>
            </a:r>
          </a:p>
          <a:p>
            <a:r>
              <a:rPr lang="en-US">
                <a:solidFill>
                  <a:srgbClr val="CC0000"/>
                </a:solidFill>
              </a:rPr>
              <a:t>to Clk (i)</a:t>
            </a:r>
          </a:p>
        </p:txBody>
      </p:sp>
      <p:sp>
        <p:nvSpPr>
          <p:cNvPr id="28723" name="Line 110"/>
          <p:cNvSpPr>
            <a:spLocks noChangeShapeType="1"/>
          </p:cNvSpPr>
          <p:nvPr/>
        </p:nvSpPr>
        <p:spPr bwMode="auto">
          <a:xfrm>
            <a:off x="6269038" y="4167189"/>
            <a:ext cx="0" cy="2174875"/>
          </a:xfrm>
          <a:prstGeom prst="line">
            <a:avLst/>
          </a:prstGeom>
          <a:noFill/>
          <a:ln w="9525">
            <a:solidFill>
              <a:srgbClr val="6600CC"/>
            </a:solidFill>
            <a:prstDash val="dash"/>
            <a:round/>
            <a:headEnd/>
            <a:tailEnd/>
          </a:ln>
        </p:spPr>
        <p:txBody>
          <a:bodyPr/>
          <a:lstStyle/>
          <a:p>
            <a:endParaRPr lang="en-US"/>
          </a:p>
        </p:txBody>
      </p:sp>
      <p:sp>
        <p:nvSpPr>
          <p:cNvPr id="28724" name="Text Box 111"/>
          <p:cNvSpPr txBox="1">
            <a:spLocks noChangeArrowheads="1"/>
          </p:cNvSpPr>
          <p:nvPr/>
        </p:nvSpPr>
        <p:spPr bwMode="auto">
          <a:xfrm>
            <a:off x="6267450" y="5176839"/>
            <a:ext cx="2364750" cy="307777"/>
          </a:xfrm>
          <a:prstGeom prst="rect">
            <a:avLst/>
          </a:prstGeom>
          <a:noFill/>
          <a:ln w="9525">
            <a:noFill/>
            <a:miter lim="800000"/>
            <a:headEnd/>
            <a:tailEnd/>
          </a:ln>
        </p:spPr>
        <p:txBody>
          <a:bodyPr wrap="none">
            <a:spAutoFit/>
          </a:bodyPr>
          <a:lstStyle/>
          <a:p>
            <a:r>
              <a:rPr lang="en-US" sz="1400">
                <a:solidFill>
                  <a:srgbClr val="6600CC"/>
                </a:solidFill>
              </a:rPr>
              <a:t>0      1                 0          1          0</a:t>
            </a:r>
          </a:p>
        </p:txBody>
      </p:sp>
      <p:sp>
        <p:nvSpPr>
          <p:cNvPr id="28725" name="Line 112"/>
          <p:cNvSpPr>
            <a:spLocks noChangeShapeType="1"/>
          </p:cNvSpPr>
          <p:nvPr/>
        </p:nvSpPr>
        <p:spPr bwMode="auto">
          <a:xfrm>
            <a:off x="7192963" y="5241925"/>
            <a:ext cx="11112" cy="133350"/>
          </a:xfrm>
          <a:prstGeom prst="line">
            <a:avLst/>
          </a:prstGeom>
          <a:noFill/>
          <a:ln w="38100">
            <a:solidFill>
              <a:srgbClr val="FF0000"/>
            </a:solidFill>
            <a:round/>
            <a:headEnd/>
            <a:tailEnd type="triangle" w="med" len="med"/>
          </a:ln>
        </p:spPr>
        <p:txBody>
          <a:bodyPr/>
          <a:lstStyle/>
          <a:p>
            <a:endParaRPr lang="en-US"/>
          </a:p>
        </p:txBody>
      </p:sp>
      <p:sp>
        <p:nvSpPr>
          <p:cNvPr id="28726" name="Line 113"/>
          <p:cNvSpPr>
            <a:spLocks noChangeShapeType="1"/>
          </p:cNvSpPr>
          <p:nvPr/>
        </p:nvSpPr>
        <p:spPr bwMode="auto">
          <a:xfrm flipV="1">
            <a:off x="6065838" y="2673351"/>
            <a:ext cx="152400" cy="9525"/>
          </a:xfrm>
          <a:prstGeom prst="line">
            <a:avLst/>
          </a:prstGeom>
          <a:noFill/>
          <a:ln w="9525">
            <a:solidFill>
              <a:srgbClr val="CC0000"/>
            </a:solidFill>
            <a:round/>
            <a:headEnd/>
            <a:tailEnd/>
          </a:ln>
        </p:spPr>
        <p:txBody>
          <a:bodyPr/>
          <a:lstStyle/>
          <a:p>
            <a:endParaRPr lang="en-US"/>
          </a:p>
        </p:txBody>
      </p:sp>
      <p:sp>
        <p:nvSpPr>
          <p:cNvPr id="28727" name="Text Box 114"/>
          <p:cNvSpPr txBox="1">
            <a:spLocks noChangeArrowheads="1"/>
          </p:cNvSpPr>
          <p:nvPr/>
        </p:nvSpPr>
        <p:spPr bwMode="auto">
          <a:xfrm>
            <a:off x="6248401" y="5846764"/>
            <a:ext cx="3017173" cy="307777"/>
          </a:xfrm>
          <a:prstGeom prst="rect">
            <a:avLst/>
          </a:prstGeom>
          <a:noFill/>
          <a:ln w="9525">
            <a:noFill/>
            <a:miter lim="800000"/>
            <a:headEnd/>
            <a:tailEnd/>
          </a:ln>
        </p:spPr>
        <p:txBody>
          <a:bodyPr wrap="none">
            <a:spAutoFit/>
          </a:bodyPr>
          <a:lstStyle/>
          <a:p>
            <a:r>
              <a:rPr lang="en-US" sz="1400">
                <a:solidFill>
                  <a:srgbClr val="6600CC"/>
                </a:solidFill>
              </a:rPr>
              <a:t>0      0                1          1             0            0</a:t>
            </a:r>
          </a:p>
        </p:txBody>
      </p:sp>
      <p:sp>
        <p:nvSpPr>
          <p:cNvPr id="28728" name="Line 115"/>
          <p:cNvSpPr>
            <a:spLocks noChangeShapeType="1"/>
          </p:cNvSpPr>
          <p:nvPr/>
        </p:nvSpPr>
        <p:spPr bwMode="auto">
          <a:xfrm>
            <a:off x="8504238" y="5283200"/>
            <a:ext cx="11112" cy="133350"/>
          </a:xfrm>
          <a:prstGeom prst="line">
            <a:avLst/>
          </a:prstGeom>
          <a:noFill/>
          <a:ln w="38100">
            <a:solidFill>
              <a:srgbClr val="FF0000"/>
            </a:solidFill>
            <a:round/>
            <a:headEnd/>
            <a:tailEnd type="triangle" w="med" len="med"/>
          </a:ln>
        </p:spPr>
        <p:txBody>
          <a:bodyPr/>
          <a:lstStyle/>
          <a:p>
            <a:endParaRPr lang="en-US"/>
          </a:p>
        </p:txBody>
      </p:sp>
      <p:sp>
        <p:nvSpPr>
          <p:cNvPr id="28729" name="Line 116"/>
          <p:cNvSpPr>
            <a:spLocks noChangeShapeType="1"/>
          </p:cNvSpPr>
          <p:nvPr/>
        </p:nvSpPr>
        <p:spPr bwMode="auto">
          <a:xfrm>
            <a:off x="7192964" y="5578475"/>
            <a:ext cx="92075" cy="242888"/>
          </a:xfrm>
          <a:prstGeom prst="line">
            <a:avLst/>
          </a:prstGeom>
          <a:noFill/>
          <a:ln w="9525">
            <a:solidFill>
              <a:srgbClr val="FF0000"/>
            </a:solidFill>
            <a:round/>
            <a:headEnd/>
            <a:tailEnd type="triangle" w="med" len="med"/>
          </a:ln>
        </p:spPr>
        <p:txBody>
          <a:bodyPr/>
          <a:lstStyle/>
          <a:p>
            <a:endParaRPr lang="en-US"/>
          </a:p>
        </p:txBody>
      </p:sp>
      <p:sp>
        <p:nvSpPr>
          <p:cNvPr id="28730" name="Line 117"/>
          <p:cNvSpPr>
            <a:spLocks noChangeShapeType="1"/>
          </p:cNvSpPr>
          <p:nvPr/>
        </p:nvSpPr>
        <p:spPr bwMode="auto">
          <a:xfrm>
            <a:off x="8513764" y="5600700"/>
            <a:ext cx="92075" cy="242888"/>
          </a:xfrm>
          <a:prstGeom prst="line">
            <a:avLst/>
          </a:prstGeom>
          <a:noFill/>
          <a:ln w="9525">
            <a:solidFill>
              <a:srgbClr val="FF0000"/>
            </a:solidFill>
            <a:round/>
            <a:headEnd/>
            <a:tailEnd type="triangle" w="med" len="med"/>
          </a:ln>
        </p:spPr>
        <p:txBody>
          <a:bodyPr/>
          <a:lstStyle/>
          <a:p>
            <a:endParaRPr lang="en-US"/>
          </a:p>
        </p:txBody>
      </p:sp>
      <p:sp>
        <p:nvSpPr>
          <p:cNvPr id="28731" name="Text Box 119"/>
          <p:cNvSpPr txBox="1">
            <a:spLocks noChangeArrowheads="1"/>
          </p:cNvSpPr>
          <p:nvPr/>
        </p:nvSpPr>
        <p:spPr bwMode="auto">
          <a:xfrm>
            <a:off x="9798051" y="5257800"/>
            <a:ext cx="812787" cy="523220"/>
          </a:xfrm>
          <a:prstGeom prst="rect">
            <a:avLst/>
          </a:prstGeom>
          <a:noFill/>
          <a:ln w="9525">
            <a:noFill/>
            <a:miter lim="800000"/>
            <a:headEnd/>
            <a:tailEnd/>
          </a:ln>
        </p:spPr>
        <p:txBody>
          <a:bodyPr wrap="none">
            <a:spAutoFit/>
          </a:bodyPr>
          <a:lstStyle/>
          <a:p>
            <a:r>
              <a:rPr lang="en-US" sz="1400"/>
              <a:t>Toggle</a:t>
            </a:r>
          </a:p>
          <a:p>
            <a:r>
              <a:rPr lang="en-US" sz="1400"/>
              <a:t>Every CP</a:t>
            </a:r>
          </a:p>
        </p:txBody>
      </p:sp>
      <p:sp>
        <p:nvSpPr>
          <p:cNvPr id="28732" name="Text Box 120"/>
          <p:cNvSpPr txBox="1">
            <a:spLocks noChangeArrowheads="1"/>
          </p:cNvSpPr>
          <p:nvPr/>
        </p:nvSpPr>
        <p:spPr bwMode="auto">
          <a:xfrm>
            <a:off x="9655175" y="5826125"/>
            <a:ext cx="1011944" cy="523220"/>
          </a:xfrm>
          <a:prstGeom prst="rect">
            <a:avLst/>
          </a:prstGeom>
          <a:noFill/>
          <a:ln w="9525">
            <a:noFill/>
            <a:miter lim="800000"/>
            <a:headEnd/>
            <a:tailEnd/>
          </a:ln>
        </p:spPr>
        <p:txBody>
          <a:bodyPr wrap="none">
            <a:spAutoFit/>
          </a:bodyPr>
          <a:lstStyle/>
          <a:p>
            <a:r>
              <a:rPr lang="en-US" sz="1400"/>
              <a:t>Toggle</a:t>
            </a:r>
          </a:p>
          <a:p>
            <a:r>
              <a:rPr lang="en-US" sz="1400"/>
              <a:t>Every 2 CPs</a:t>
            </a:r>
          </a:p>
        </p:txBody>
      </p:sp>
      <p:sp>
        <p:nvSpPr>
          <p:cNvPr id="28733" name="Rectangle 121"/>
          <p:cNvSpPr>
            <a:spLocks noChangeArrowheads="1"/>
          </p:cNvSpPr>
          <p:nvPr/>
        </p:nvSpPr>
        <p:spPr bwMode="auto">
          <a:xfrm>
            <a:off x="9505950" y="1457326"/>
            <a:ext cx="774700" cy="366713"/>
          </a:xfrm>
          <a:prstGeom prst="rect">
            <a:avLst/>
          </a:prstGeom>
          <a:noFill/>
          <a:ln w="9525">
            <a:noFill/>
            <a:miter lim="800000"/>
            <a:headEnd/>
            <a:tailEnd/>
          </a:ln>
        </p:spPr>
        <p:txBody>
          <a:bodyPr wrap="none">
            <a:spAutoFit/>
          </a:bodyPr>
          <a:lstStyle/>
          <a:p>
            <a:r>
              <a:rPr lang="en-US" b="1">
                <a:solidFill>
                  <a:srgbClr val="FF0000"/>
                </a:solidFill>
              </a:rPr>
              <a:t>f/2</a:t>
            </a:r>
            <a:r>
              <a:rPr lang="en-US" b="1">
                <a:solidFill>
                  <a:srgbClr val="6600CC"/>
                </a:solidFill>
              </a:rPr>
              <a:t> Hz</a:t>
            </a:r>
          </a:p>
        </p:txBody>
      </p:sp>
      <p:sp>
        <p:nvSpPr>
          <p:cNvPr id="28734" name="Rectangle 122"/>
          <p:cNvSpPr>
            <a:spLocks noChangeArrowheads="1"/>
          </p:cNvSpPr>
          <p:nvPr/>
        </p:nvSpPr>
        <p:spPr bwMode="auto">
          <a:xfrm>
            <a:off x="9598025" y="2817813"/>
            <a:ext cx="774700" cy="366712"/>
          </a:xfrm>
          <a:prstGeom prst="rect">
            <a:avLst/>
          </a:prstGeom>
          <a:noFill/>
          <a:ln w="9525">
            <a:noFill/>
            <a:miter lim="800000"/>
            <a:headEnd/>
            <a:tailEnd/>
          </a:ln>
        </p:spPr>
        <p:txBody>
          <a:bodyPr wrap="none">
            <a:spAutoFit/>
          </a:bodyPr>
          <a:lstStyle/>
          <a:p>
            <a:r>
              <a:rPr lang="en-US" b="1">
                <a:solidFill>
                  <a:srgbClr val="FF0000"/>
                </a:solidFill>
              </a:rPr>
              <a:t>f/4</a:t>
            </a:r>
            <a:r>
              <a:rPr lang="en-US" b="1">
                <a:solidFill>
                  <a:srgbClr val="6600CC"/>
                </a:solidFill>
              </a:rPr>
              <a:t> Hz</a:t>
            </a:r>
          </a:p>
        </p:txBody>
      </p:sp>
      <p:sp>
        <p:nvSpPr>
          <p:cNvPr id="28735" name="Text Box 118"/>
          <p:cNvSpPr txBox="1">
            <a:spLocks noChangeArrowheads="1"/>
          </p:cNvSpPr>
          <p:nvPr/>
        </p:nvSpPr>
        <p:spPr bwMode="auto">
          <a:xfrm>
            <a:off x="5294313" y="5605463"/>
            <a:ext cx="612796" cy="738664"/>
          </a:xfrm>
          <a:prstGeom prst="rect">
            <a:avLst/>
          </a:prstGeom>
          <a:noFill/>
          <a:ln w="9525">
            <a:noFill/>
            <a:miter lim="800000"/>
            <a:headEnd/>
            <a:tailEnd/>
          </a:ln>
        </p:spPr>
        <p:txBody>
          <a:bodyPr wrap="none">
            <a:spAutoFit/>
          </a:bodyPr>
          <a:lstStyle/>
          <a:p>
            <a:r>
              <a:rPr lang="en-US" sz="1400">
                <a:solidFill>
                  <a:srgbClr val="FF0000"/>
                </a:solidFill>
              </a:rPr>
              <a:t>+ive</a:t>
            </a:r>
          </a:p>
          <a:p>
            <a:r>
              <a:rPr lang="en-US" sz="1400">
                <a:solidFill>
                  <a:srgbClr val="FF0000"/>
                </a:solidFill>
              </a:rPr>
              <a:t>edges</a:t>
            </a:r>
          </a:p>
          <a:p>
            <a:r>
              <a:rPr lang="en-US" sz="1400">
                <a:solidFill>
                  <a:srgbClr val="FF0000"/>
                </a:solidFill>
              </a:rPr>
              <a:t>On Q</a:t>
            </a:r>
          </a:p>
        </p:txBody>
      </p:sp>
      <p:sp>
        <p:nvSpPr>
          <p:cNvPr id="28736" name="Line 123"/>
          <p:cNvSpPr>
            <a:spLocks noChangeShapeType="1"/>
          </p:cNvSpPr>
          <p:nvPr/>
        </p:nvSpPr>
        <p:spPr bwMode="auto">
          <a:xfrm>
            <a:off x="5659439" y="6086475"/>
            <a:ext cx="141287" cy="0"/>
          </a:xfrm>
          <a:prstGeom prst="line">
            <a:avLst/>
          </a:prstGeom>
          <a:noFill/>
          <a:ln w="19050">
            <a:solidFill>
              <a:srgbClr val="FF0000"/>
            </a:solidFill>
            <a:round/>
            <a:headEnd/>
            <a:tailEnd/>
          </a:ln>
        </p:spPr>
        <p:txBody>
          <a:bodyPr/>
          <a:lstStyle/>
          <a:p>
            <a:endParaRPr lang="en-US"/>
          </a:p>
        </p:txBody>
      </p:sp>
      <p:sp>
        <p:nvSpPr>
          <p:cNvPr id="28737" name="Text Box 124"/>
          <p:cNvSpPr txBox="1">
            <a:spLocks noChangeArrowheads="1"/>
          </p:cNvSpPr>
          <p:nvPr/>
        </p:nvSpPr>
        <p:spPr bwMode="auto">
          <a:xfrm>
            <a:off x="8899525" y="1277938"/>
            <a:ext cx="513282" cy="369332"/>
          </a:xfrm>
          <a:prstGeom prst="rect">
            <a:avLst/>
          </a:prstGeom>
          <a:noFill/>
          <a:ln w="9525">
            <a:noFill/>
            <a:miter lim="800000"/>
            <a:headEnd/>
            <a:tailEnd/>
          </a:ln>
        </p:spPr>
        <p:txBody>
          <a:bodyPr wrap="none">
            <a:spAutoFit/>
          </a:bodyPr>
          <a:lstStyle/>
          <a:p>
            <a:r>
              <a:rPr lang="en-US"/>
              <a:t>LSB</a:t>
            </a:r>
          </a:p>
        </p:txBody>
      </p:sp>
    </p:spTree>
    <p:extLst>
      <p:ext uri="{BB962C8B-B14F-4D97-AF65-F5344CB8AC3E}">
        <p14:creationId xmlns:p14="http://schemas.microsoft.com/office/powerpoint/2010/main" val="2595930668"/>
      </p:ext>
    </p:extLst>
  </p:cSld>
  <p:clrMapOvr>
    <a:masterClrMapping/>
  </p:clrMapOvr>
  <p:transition advClick="0"/>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2096" y="736944"/>
            <a:ext cx="6858000" cy="5143500"/>
          </a:xfrm>
          <a:prstGeom prst="rect">
            <a:avLst/>
          </a:prstGeom>
        </p:spPr>
      </p:pic>
      <p:pic>
        <p:nvPicPr>
          <p:cNvPr id="27650" name="Picture 2" descr="10 Differences between Von Neumann and Harvard Architecture : Current  School 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075" y="975483"/>
            <a:ext cx="47339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386673"/>
      </p:ext>
    </p:extLst>
  </p:cSld>
  <p:clrMapOvr>
    <a:masterClrMapping/>
  </p:clrMapOvr>
  <p:transition advClick="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524000" y="152400"/>
            <a:ext cx="9144000" cy="1143000"/>
          </a:xfrm>
        </p:spPr>
        <p:txBody>
          <a:bodyPr/>
          <a:lstStyle/>
          <a:p>
            <a:pPr eaLnBrk="1" hangingPunct="1"/>
            <a:r>
              <a:rPr lang="en-US" altLang="en-US" sz="4000"/>
              <a:t>Conversion Process Decimal ↔ Base</a:t>
            </a:r>
            <a:r>
              <a:rPr lang="en-US" altLang="en-US" sz="4000" baseline="-25000"/>
              <a:t>N </a:t>
            </a:r>
            <a:r>
              <a:rPr lang="en-US" altLang="en-US" sz="1800" baseline="-25000"/>
              <a:t/>
            </a:r>
            <a:br>
              <a:rPr lang="en-US" altLang="en-US" sz="1800" baseline="-25000"/>
            </a:br>
            <a:r>
              <a:rPr lang="en-US" altLang="en-US" sz="1800"/>
              <a:t>(Any base including Binary</a:t>
            </a:r>
            <a:r>
              <a:rPr lang="en-US" altLang="en-US" sz="1800" baseline="-25000"/>
              <a:t>2</a:t>
            </a:r>
            <a:r>
              <a:rPr lang="en-US" altLang="en-US" sz="1800"/>
              <a:t>, Octal</a:t>
            </a:r>
            <a:r>
              <a:rPr lang="en-US" altLang="en-US" sz="1800" baseline="-25000"/>
              <a:t>8</a:t>
            </a:r>
            <a:r>
              <a:rPr lang="en-US" altLang="en-US" sz="1800"/>
              <a:t>, Hexidecimal</a:t>
            </a:r>
            <a:r>
              <a:rPr lang="en-US" altLang="en-US" sz="1800" baseline="-25000"/>
              <a:t>16</a:t>
            </a:r>
            <a:r>
              <a:rPr lang="en-US" altLang="en-US" sz="1800"/>
              <a:t>)</a:t>
            </a:r>
            <a:endParaRPr lang="en-US" altLang="en-US" sz="4800"/>
          </a:p>
        </p:txBody>
      </p:sp>
      <p:grpSp>
        <p:nvGrpSpPr>
          <p:cNvPr id="19459" name="Group 15"/>
          <p:cNvGrpSpPr>
            <a:grpSpLocks/>
          </p:cNvGrpSpPr>
          <p:nvPr/>
        </p:nvGrpSpPr>
        <p:grpSpPr bwMode="auto">
          <a:xfrm>
            <a:off x="2286000" y="1371601"/>
            <a:ext cx="7589838" cy="2657475"/>
            <a:chOff x="914400" y="1676400"/>
            <a:chExt cx="7589520" cy="2657475"/>
          </a:xfrm>
        </p:grpSpPr>
        <p:grpSp>
          <p:nvGrpSpPr>
            <p:cNvPr id="19466" name="Group 13"/>
            <p:cNvGrpSpPr>
              <a:grpSpLocks/>
            </p:cNvGrpSpPr>
            <p:nvPr/>
          </p:nvGrpSpPr>
          <p:grpSpPr bwMode="auto">
            <a:xfrm>
              <a:off x="914400" y="1676400"/>
              <a:ext cx="7468254" cy="1354217"/>
              <a:chOff x="914400" y="3242846"/>
              <a:chExt cx="7468254" cy="1354217"/>
            </a:xfrm>
          </p:grpSpPr>
          <p:sp>
            <p:nvSpPr>
              <p:cNvPr id="6" name="Rectangle 2"/>
              <p:cNvSpPr/>
              <p:nvPr/>
            </p:nvSpPr>
            <p:spPr>
              <a:xfrm>
                <a:off x="914400" y="3242846"/>
                <a:ext cx="2386166" cy="1354217"/>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5400" b="1" spc="50" dirty="0">
                    <a:ln w="11430">
                      <a:solidFill>
                        <a:srgbClr val="FF1701"/>
                      </a:solidFill>
                    </a:ln>
                    <a:solidFill>
                      <a:srgbClr val="005BD0"/>
                    </a:solidFill>
                    <a:effectLst>
                      <a:outerShdw blurRad="76200" dist="50800" dir="5400000" algn="tl" rotWithShape="0">
                        <a:schemeClr val="bg1">
                          <a:alpha val="65000"/>
                        </a:schemeClr>
                      </a:outerShdw>
                    </a:effectLst>
                    <a:latin typeface="Arial" charset="0"/>
                    <a:cs typeface="Arial" charset="0"/>
                  </a:rPr>
                  <a:t>Base</a:t>
                </a:r>
                <a:r>
                  <a:rPr lang="en-US" sz="5400" b="1" spc="50" baseline="-25000" dirty="0">
                    <a:ln w="11430">
                      <a:solidFill>
                        <a:srgbClr val="FF1701"/>
                      </a:solidFill>
                    </a:ln>
                    <a:solidFill>
                      <a:srgbClr val="005BD0"/>
                    </a:solidFill>
                    <a:effectLst>
                      <a:outerShdw blurRad="76200" dist="50800" dir="5400000" algn="tl" rotWithShape="0">
                        <a:schemeClr val="bg1">
                          <a:alpha val="65000"/>
                        </a:schemeClr>
                      </a:outerShdw>
                    </a:effectLst>
                    <a:latin typeface="Arial" charset="0"/>
                    <a:cs typeface="Arial" charset="0"/>
                  </a:rPr>
                  <a:t>10</a:t>
                </a:r>
              </a:p>
              <a:p>
                <a:pPr algn="ctr">
                  <a:defRPr/>
                </a:pPr>
                <a:r>
                  <a:rPr lang="en-US" sz="2800" b="1" spc="50" dirty="0">
                    <a:ln w="11430">
                      <a:solidFill>
                        <a:srgbClr val="FF1701"/>
                      </a:solidFill>
                    </a:ln>
                    <a:solidFill>
                      <a:srgbClr val="005BD0"/>
                    </a:solidFill>
                    <a:effectLst>
                      <a:outerShdw blurRad="76200" dist="50800" dir="5400000" algn="tl" rotWithShape="0">
                        <a:schemeClr val="bg1">
                          <a:alpha val="65000"/>
                        </a:schemeClr>
                      </a:outerShdw>
                    </a:effectLst>
                    <a:latin typeface="Arial" charset="0"/>
                    <a:cs typeface="Arial" charset="0"/>
                  </a:rPr>
                  <a:t>DECIMAL</a:t>
                </a:r>
              </a:p>
            </p:txBody>
          </p:sp>
          <p:sp>
            <p:nvSpPr>
              <p:cNvPr id="7" name="Rectangle 6"/>
              <p:cNvSpPr/>
              <p:nvPr/>
            </p:nvSpPr>
            <p:spPr>
              <a:xfrm>
                <a:off x="6180412" y="3242846"/>
                <a:ext cx="2202242" cy="1354217"/>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5400" b="1" spc="50" dirty="0">
                    <a:ln w="11430">
                      <a:solidFill>
                        <a:srgbClr val="FF1701"/>
                      </a:solidFill>
                    </a:ln>
                    <a:solidFill>
                      <a:srgbClr val="005BD0"/>
                    </a:solidFill>
                    <a:effectLst>
                      <a:outerShdw blurRad="76200" dist="50800" dir="5400000" algn="tl" rotWithShape="0">
                        <a:schemeClr val="bg1">
                          <a:alpha val="65000"/>
                        </a:schemeClr>
                      </a:outerShdw>
                    </a:effectLst>
                    <a:latin typeface="Arial" charset="0"/>
                    <a:cs typeface="Arial" charset="0"/>
                  </a:rPr>
                  <a:t>Base</a:t>
                </a:r>
                <a:r>
                  <a:rPr lang="en-US" sz="5400" b="1" spc="50" baseline="-25000" dirty="0">
                    <a:ln w="11430">
                      <a:solidFill>
                        <a:srgbClr val="FF1701"/>
                      </a:solidFill>
                    </a:ln>
                    <a:solidFill>
                      <a:srgbClr val="005BD0"/>
                    </a:solidFill>
                    <a:effectLst>
                      <a:outerShdw blurRad="76200" dist="50800" dir="5400000" algn="tl" rotWithShape="0">
                        <a:schemeClr val="bg1">
                          <a:alpha val="65000"/>
                        </a:schemeClr>
                      </a:outerShdw>
                    </a:effectLst>
                    <a:latin typeface="Arial" charset="0"/>
                    <a:cs typeface="Arial" charset="0"/>
                  </a:rPr>
                  <a:t>N</a:t>
                </a:r>
              </a:p>
              <a:p>
                <a:pPr algn="ctr">
                  <a:defRPr/>
                </a:pPr>
                <a:r>
                  <a:rPr lang="en-US" sz="2800" b="1" spc="50" dirty="0">
                    <a:ln w="11430">
                      <a:solidFill>
                        <a:srgbClr val="FF1701"/>
                      </a:solidFill>
                    </a:ln>
                    <a:solidFill>
                      <a:srgbClr val="005BD0"/>
                    </a:solidFill>
                    <a:effectLst>
                      <a:outerShdw blurRad="76200" dist="50800" dir="5400000" algn="tl" rotWithShape="0">
                        <a:schemeClr val="bg1">
                          <a:alpha val="65000"/>
                        </a:schemeClr>
                      </a:outerShdw>
                    </a:effectLst>
                    <a:latin typeface="Arial" charset="0"/>
                    <a:cs typeface="Arial" charset="0"/>
                  </a:rPr>
                  <a:t>ANY BASE</a:t>
                </a:r>
              </a:p>
            </p:txBody>
          </p:sp>
          <p:sp>
            <p:nvSpPr>
              <p:cNvPr id="8" name="Striped Right Arrow 7"/>
              <p:cNvSpPr/>
              <p:nvPr/>
            </p:nvSpPr>
            <p:spPr bwMode="auto">
              <a:xfrm>
                <a:off x="3482867" y="3463509"/>
                <a:ext cx="2514495" cy="912812"/>
              </a:xfrm>
              <a:prstGeom prst="stripedRightArrow">
                <a:avLst>
                  <a:gd name="adj1" fmla="val 65872"/>
                  <a:gd name="adj2" fmla="val 50000"/>
                </a:avLst>
              </a:prstGeom>
              <a:solidFill>
                <a:srgbClr val="005BD0"/>
              </a:solidFill>
              <a:ln w="12700">
                <a:solidFill>
                  <a:srgbClr val="FF170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bg1"/>
                    </a:solidFill>
                  </a:rPr>
                  <a:t>Successive</a:t>
                </a:r>
              </a:p>
              <a:p>
                <a:pPr algn="ctr">
                  <a:defRPr/>
                </a:pPr>
                <a:r>
                  <a:rPr lang="en-US" b="1" dirty="0">
                    <a:solidFill>
                      <a:schemeClr val="bg1"/>
                    </a:solidFill>
                  </a:rPr>
                  <a:t>Division</a:t>
                </a:r>
              </a:p>
            </p:txBody>
          </p:sp>
        </p:grpSp>
        <p:sp>
          <p:nvSpPr>
            <p:cNvPr id="19467" name="Rectangle 7"/>
            <p:cNvSpPr>
              <a:spLocks noChangeArrowheads="1"/>
            </p:cNvSpPr>
            <p:nvPr/>
          </p:nvSpPr>
          <p:spPr bwMode="auto">
            <a:xfrm>
              <a:off x="914400" y="2943225"/>
              <a:ext cx="758952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639763" indent="-365125"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eaLnBrk="1" hangingPunct="1">
                <a:spcAft>
                  <a:spcPts val="600"/>
                </a:spcAft>
                <a:buFont typeface="Arial" panose="020B0604020202020204" pitchFamily="34" charset="0"/>
                <a:buAutoNum type="alphaLcParenR"/>
              </a:pPr>
              <a:r>
                <a:rPr lang="en-US" altLang="en-US" sz="1600"/>
                <a:t>Divide the decimal number by </a:t>
              </a:r>
              <a:r>
                <a:rPr lang="en-US" altLang="en-US" sz="1600" b="1">
                  <a:solidFill>
                    <a:srgbClr val="FF0000"/>
                  </a:solidFill>
                </a:rPr>
                <a:t>N</a:t>
              </a:r>
              <a:r>
                <a:rPr lang="en-US" altLang="en-US" sz="1600"/>
                <a:t>; the remainder is the LSB of the </a:t>
              </a:r>
              <a:r>
                <a:rPr lang="en-US" altLang="en-US" sz="1600" b="1">
                  <a:solidFill>
                    <a:srgbClr val="FF0000"/>
                  </a:solidFill>
                </a:rPr>
                <a:t>ANY BASE </a:t>
              </a:r>
              <a:r>
                <a:rPr lang="en-US" altLang="en-US" sz="1600"/>
                <a:t>Number .</a:t>
              </a:r>
            </a:p>
            <a:p>
              <a:pPr lvl="1" eaLnBrk="1" hangingPunct="1">
                <a:spcAft>
                  <a:spcPts val="600"/>
                </a:spcAft>
                <a:buFont typeface="Arial" panose="020B0604020202020204" pitchFamily="34" charset="0"/>
                <a:buAutoNum type="alphaLcParenR"/>
              </a:pPr>
              <a:r>
                <a:rPr lang="en-US" altLang="en-US" sz="1600"/>
                <a:t>If the quotient is zero, the conversion is complete. Otherwise repeat step (a) using the quotient as the decimal number.  The new remainder is the next most significant bit of the </a:t>
              </a:r>
              <a:r>
                <a:rPr lang="en-US" altLang="en-US" sz="1600" b="1">
                  <a:solidFill>
                    <a:srgbClr val="FF0000"/>
                  </a:solidFill>
                </a:rPr>
                <a:t>ANY BASE </a:t>
              </a:r>
              <a:r>
                <a:rPr lang="en-US" altLang="en-US" sz="1600"/>
                <a:t>number.</a:t>
              </a:r>
            </a:p>
          </p:txBody>
        </p:sp>
      </p:grpSp>
      <p:sp>
        <p:nvSpPr>
          <p:cNvPr id="19460" name="Rectangle 9"/>
          <p:cNvSpPr>
            <a:spLocks noChangeArrowheads="1"/>
          </p:cNvSpPr>
          <p:nvPr/>
        </p:nvSpPr>
        <p:spPr bwMode="auto">
          <a:xfrm>
            <a:off x="2286001" y="5492750"/>
            <a:ext cx="7497763"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639763" indent="-365125"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eaLnBrk="1" hangingPunct="1">
              <a:spcAft>
                <a:spcPts val="600"/>
              </a:spcAft>
              <a:buFont typeface="Arial" panose="020B0604020202020204" pitchFamily="34" charset="0"/>
              <a:buAutoNum type="alphaLcParenR"/>
            </a:pPr>
            <a:r>
              <a:rPr lang="en-US" altLang="en-US" sz="1600"/>
              <a:t>Multiply each bit of the </a:t>
            </a:r>
            <a:r>
              <a:rPr lang="en-US" altLang="en-US" sz="1600" b="1">
                <a:solidFill>
                  <a:srgbClr val="FF0000"/>
                </a:solidFill>
              </a:rPr>
              <a:t>ANY BASE </a:t>
            </a:r>
            <a:r>
              <a:rPr lang="en-US" altLang="en-US" sz="1600"/>
              <a:t>number by its corresponding bit-weighting factor (i.e., Bit-0→</a:t>
            </a:r>
            <a:r>
              <a:rPr lang="en-US" altLang="en-US" sz="1600" b="1">
                <a:solidFill>
                  <a:srgbClr val="FF0000"/>
                </a:solidFill>
              </a:rPr>
              <a:t>N</a:t>
            </a:r>
            <a:r>
              <a:rPr lang="en-US" altLang="en-US" sz="1600" baseline="30000"/>
              <a:t>0</a:t>
            </a:r>
            <a:r>
              <a:rPr lang="en-US" altLang="en-US" sz="1600"/>
              <a:t>; Bit-1→</a:t>
            </a:r>
            <a:r>
              <a:rPr lang="en-US" altLang="en-US" sz="1600" b="1">
                <a:solidFill>
                  <a:srgbClr val="FF0000"/>
                </a:solidFill>
              </a:rPr>
              <a:t>N</a:t>
            </a:r>
            <a:r>
              <a:rPr lang="en-US" altLang="en-US" sz="1600" baseline="30000"/>
              <a:t>1</a:t>
            </a:r>
            <a:r>
              <a:rPr lang="en-US" altLang="en-US" sz="1600"/>
              <a:t>; Bit-2→</a:t>
            </a:r>
            <a:r>
              <a:rPr lang="en-US" altLang="en-US" sz="1600" b="1">
                <a:solidFill>
                  <a:srgbClr val="FF0000"/>
                </a:solidFill>
              </a:rPr>
              <a:t>N</a:t>
            </a:r>
            <a:r>
              <a:rPr lang="en-US" altLang="en-US" sz="1600" baseline="30000"/>
              <a:t>2</a:t>
            </a:r>
            <a:r>
              <a:rPr lang="en-US" altLang="en-US" sz="1600"/>
              <a:t>; etc). </a:t>
            </a:r>
          </a:p>
          <a:p>
            <a:pPr lvl="1" eaLnBrk="1" hangingPunct="1">
              <a:spcAft>
                <a:spcPts val="600"/>
              </a:spcAft>
              <a:buFont typeface="Arial" panose="020B0604020202020204" pitchFamily="34" charset="0"/>
              <a:buAutoNum type="alphaLcParenR"/>
            </a:pPr>
            <a:r>
              <a:rPr lang="en-US" altLang="en-US" sz="1600"/>
              <a:t>Sum up all of the products in step (a) to get the decimal number.  </a:t>
            </a:r>
          </a:p>
        </p:txBody>
      </p:sp>
      <p:grpSp>
        <p:nvGrpSpPr>
          <p:cNvPr id="19461" name="Group 20"/>
          <p:cNvGrpSpPr>
            <a:grpSpLocks/>
          </p:cNvGrpSpPr>
          <p:nvPr/>
        </p:nvGrpSpPr>
        <p:grpSpPr bwMode="auto">
          <a:xfrm>
            <a:off x="2286001" y="4191000"/>
            <a:ext cx="7643813" cy="1354138"/>
            <a:chOff x="762000" y="4085386"/>
            <a:chExt cx="7643966" cy="1354294"/>
          </a:xfrm>
        </p:grpSpPr>
        <p:sp>
          <p:nvSpPr>
            <p:cNvPr id="11" name="Striped Right Arrow 10"/>
            <p:cNvSpPr/>
            <p:nvPr/>
          </p:nvSpPr>
          <p:spPr bwMode="auto">
            <a:xfrm>
              <a:off x="3327451" y="4306074"/>
              <a:ext cx="2513063" cy="912917"/>
            </a:xfrm>
            <a:prstGeom prst="stripedRightArrow">
              <a:avLst>
                <a:gd name="adj1" fmla="val 65872"/>
                <a:gd name="adj2" fmla="val 50000"/>
              </a:avLst>
            </a:prstGeom>
            <a:solidFill>
              <a:srgbClr val="005BD0"/>
            </a:solidFill>
            <a:ln w="12700">
              <a:solidFill>
                <a:srgbClr val="FF170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bg1"/>
                  </a:solidFill>
                </a:rPr>
                <a:t>Weighted</a:t>
              </a:r>
            </a:p>
            <a:p>
              <a:pPr algn="ctr">
                <a:defRPr/>
              </a:pPr>
              <a:r>
                <a:rPr lang="en-US" b="1" dirty="0">
                  <a:solidFill>
                    <a:schemeClr val="bg1"/>
                  </a:solidFill>
                </a:rPr>
                <a:t>Multiplication</a:t>
              </a:r>
            </a:p>
          </p:txBody>
        </p:sp>
        <p:sp>
          <p:nvSpPr>
            <p:cNvPr id="12" name="Rectangle 11"/>
            <p:cNvSpPr/>
            <p:nvPr/>
          </p:nvSpPr>
          <p:spPr>
            <a:xfrm>
              <a:off x="6019800" y="4085392"/>
              <a:ext cx="2386166" cy="1354217"/>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5400" b="1" spc="50" dirty="0">
                  <a:ln w="11430">
                    <a:solidFill>
                      <a:srgbClr val="FF1701"/>
                    </a:solidFill>
                  </a:ln>
                  <a:solidFill>
                    <a:srgbClr val="005BD0"/>
                  </a:solidFill>
                  <a:effectLst>
                    <a:outerShdw blurRad="76200" dist="50800" dir="5400000" algn="tl" rotWithShape="0">
                      <a:schemeClr val="bg1">
                        <a:alpha val="65000"/>
                      </a:schemeClr>
                    </a:outerShdw>
                  </a:effectLst>
                  <a:latin typeface="Arial" charset="0"/>
                  <a:cs typeface="Arial" charset="0"/>
                </a:rPr>
                <a:t>Base</a:t>
              </a:r>
              <a:r>
                <a:rPr lang="en-US" sz="5400" b="1" spc="50" baseline="-25000" dirty="0">
                  <a:ln w="11430">
                    <a:solidFill>
                      <a:srgbClr val="FF1701"/>
                    </a:solidFill>
                  </a:ln>
                  <a:solidFill>
                    <a:srgbClr val="005BD0"/>
                  </a:solidFill>
                  <a:effectLst>
                    <a:outerShdw blurRad="76200" dist="50800" dir="5400000" algn="tl" rotWithShape="0">
                      <a:schemeClr val="bg1">
                        <a:alpha val="65000"/>
                      </a:schemeClr>
                    </a:outerShdw>
                  </a:effectLst>
                  <a:latin typeface="Arial" charset="0"/>
                  <a:cs typeface="Arial" charset="0"/>
                </a:rPr>
                <a:t>10</a:t>
              </a:r>
            </a:p>
            <a:p>
              <a:pPr algn="ctr">
                <a:defRPr/>
              </a:pPr>
              <a:r>
                <a:rPr lang="en-US" sz="2800" b="1" spc="50" dirty="0">
                  <a:ln w="11430">
                    <a:solidFill>
                      <a:srgbClr val="FF1701"/>
                    </a:solidFill>
                  </a:ln>
                  <a:solidFill>
                    <a:srgbClr val="005BD0"/>
                  </a:solidFill>
                  <a:effectLst>
                    <a:outerShdw blurRad="76200" dist="50800" dir="5400000" algn="tl" rotWithShape="0">
                      <a:schemeClr val="bg1">
                        <a:alpha val="65000"/>
                      </a:schemeClr>
                    </a:outerShdw>
                  </a:effectLst>
                  <a:latin typeface="Arial" charset="0"/>
                  <a:cs typeface="Arial" charset="0"/>
                </a:rPr>
                <a:t>DECIMAL</a:t>
              </a:r>
            </a:p>
          </p:txBody>
        </p:sp>
        <p:sp>
          <p:nvSpPr>
            <p:cNvPr id="13" name="Rectangle 12"/>
            <p:cNvSpPr/>
            <p:nvPr/>
          </p:nvSpPr>
          <p:spPr>
            <a:xfrm>
              <a:off x="762000" y="4085386"/>
              <a:ext cx="2202378" cy="1354294"/>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5400" b="1" spc="50" dirty="0">
                  <a:ln w="11430">
                    <a:solidFill>
                      <a:srgbClr val="FF1701"/>
                    </a:solidFill>
                  </a:ln>
                  <a:solidFill>
                    <a:srgbClr val="005BD0"/>
                  </a:solidFill>
                  <a:effectLst>
                    <a:outerShdw blurRad="76200" dist="50800" dir="5400000" algn="tl" rotWithShape="0">
                      <a:schemeClr val="bg1">
                        <a:alpha val="65000"/>
                      </a:schemeClr>
                    </a:outerShdw>
                  </a:effectLst>
                  <a:latin typeface="Arial" charset="0"/>
                  <a:cs typeface="Arial" charset="0"/>
                </a:rPr>
                <a:t>Base</a:t>
              </a:r>
              <a:r>
                <a:rPr lang="en-US" sz="5400" b="1" spc="50" baseline="-25000" dirty="0">
                  <a:ln w="11430">
                    <a:solidFill>
                      <a:srgbClr val="FF1701"/>
                    </a:solidFill>
                  </a:ln>
                  <a:solidFill>
                    <a:srgbClr val="005BD0"/>
                  </a:solidFill>
                  <a:effectLst>
                    <a:outerShdw blurRad="76200" dist="50800" dir="5400000" algn="tl" rotWithShape="0">
                      <a:schemeClr val="bg1">
                        <a:alpha val="65000"/>
                      </a:schemeClr>
                    </a:outerShdw>
                  </a:effectLst>
                  <a:latin typeface="Arial" charset="0"/>
                  <a:cs typeface="Arial" charset="0"/>
                </a:rPr>
                <a:t>N</a:t>
              </a:r>
            </a:p>
            <a:p>
              <a:pPr algn="ctr">
                <a:defRPr/>
              </a:pPr>
              <a:r>
                <a:rPr lang="en-US" sz="2800" b="1" spc="50" dirty="0">
                  <a:ln w="11430">
                    <a:solidFill>
                      <a:srgbClr val="FF1701"/>
                    </a:solidFill>
                  </a:ln>
                  <a:solidFill>
                    <a:srgbClr val="005BD0"/>
                  </a:solidFill>
                  <a:effectLst>
                    <a:outerShdw blurRad="76200" dist="50800" dir="5400000" algn="tl" rotWithShape="0">
                      <a:schemeClr val="bg1">
                        <a:alpha val="65000"/>
                      </a:schemeClr>
                    </a:outerShdw>
                  </a:effectLst>
                  <a:latin typeface="Arial" charset="0"/>
                  <a:cs typeface="Arial" charset="0"/>
                </a:rPr>
                <a:t>ANY BASE</a:t>
              </a:r>
            </a:p>
          </p:txBody>
        </p:sp>
      </p:grpSp>
      <p:sp>
        <p:nvSpPr>
          <p:cNvPr id="14" name="Slide Number Placeholder 13"/>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F7453B4-5844-4F82-BFD8-A1275D476149}" type="slidenum">
              <a:rPr lang="en-US" altLang="en-US"/>
              <a:pPr eaLnBrk="1" hangingPunct="1"/>
              <a:t>9</a:t>
            </a:fld>
            <a:endParaRPr lang="en-US" altLang="en-US"/>
          </a:p>
        </p:txBody>
      </p:sp>
    </p:spTree>
    <p:extLst>
      <p:ext uri="{BB962C8B-B14F-4D97-AF65-F5344CB8AC3E}">
        <p14:creationId xmlns:p14="http://schemas.microsoft.com/office/powerpoint/2010/main" val="902119690"/>
      </p:ext>
    </p:extLst>
  </p:cSld>
  <p:clrMapOvr>
    <a:masterClrMapping/>
  </p:clrMapOvr>
  <p:transition advClick="0"/>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5144"/>
            <a:ext cx="10515600" cy="1325563"/>
          </a:xfrm>
        </p:spPr>
        <p:txBody>
          <a:bodyPr>
            <a:normAutofit/>
          </a:bodyPr>
          <a:lstStyle/>
          <a:p>
            <a:r>
              <a:rPr lang="en-US" sz="3200" b="1" dirty="0"/>
              <a:t>Difference between Von </a:t>
            </a:r>
            <a:r>
              <a:rPr lang="en-US" sz="3200" b="1" dirty="0" smtClean="0"/>
              <a:t>Neumann </a:t>
            </a:r>
            <a:r>
              <a:rPr lang="en-US" sz="3200" b="1" dirty="0"/>
              <a:t>and Harvard </a:t>
            </a:r>
            <a:r>
              <a:rPr lang="en-US" sz="3200" b="1" dirty="0" smtClean="0"/>
              <a:t>Architecture</a:t>
            </a:r>
            <a:endParaRPr lang="en-US" sz="3200" dirty="0"/>
          </a:p>
        </p:txBody>
      </p:sp>
      <p:graphicFrame>
        <p:nvGraphicFramePr>
          <p:cNvPr id="4" name="Table 3"/>
          <p:cNvGraphicFramePr>
            <a:graphicFrameLocks noGrp="1"/>
          </p:cNvGraphicFramePr>
          <p:nvPr>
            <p:extLst>
              <p:ext uri="{D42A27DB-BD31-4B8C-83A1-F6EECF244321}">
                <p14:modId xmlns:p14="http://schemas.microsoft.com/office/powerpoint/2010/main" val="896896477"/>
              </p:ext>
            </p:extLst>
          </p:nvPr>
        </p:nvGraphicFramePr>
        <p:xfrm>
          <a:off x="516833" y="1020419"/>
          <a:ext cx="10638184" cy="5819599"/>
        </p:xfrm>
        <a:graphic>
          <a:graphicData uri="http://schemas.openxmlformats.org/drawingml/2006/table">
            <a:tbl>
              <a:tblPr>
                <a:tableStyleId>{775DCB02-9BB8-47FD-8907-85C794F793BA}</a:tableStyleId>
              </a:tblPr>
              <a:tblGrid>
                <a:gridCol w="5319092">
                  <a:extLst>
                    <a:ext uri="{9D8B030D-6E8A-4147-A177-3AD203B41FA5}">
                      <a16:colId xmlns:a16="http://schemas.microsoft.com/office/drawing/2014/main" val="1512875235"/>
                    </a:ext>
                  </a:extLst>
                </a:gridCol>
                <a:gridCol w="5319092">
                  <a:extLst>
                    <a:ext uri="{9D8B030D-6E8A-4147-A177-3AD203B41FA5}">
                      <a16:colId xmlns:a16="http://schemas.microsoft.com/office/drawing/2014/main" val="1593282403"/>
                    </a:ext>
                  </a:extLst>
                </a:gridCol>
              </a:tblGrid>
              <a:tr h="525530">
                <a:tc>
                  <a:txBody>
                    <a:bodyPr/>
                    <a:lstStyle/>
                    <a:p>
                      <a:pPr algn="ctr" fontAlgn="base"/>
                      <a:r>
                        <a:rPr lang="en-US" sz="1800" b="1" dirty="0">
                          <a:effectLst/>
                        </a:rPr>
                        <a:t>VON NEUMANN ARCHITECTURE</a:t>
                      </a:r>
                    </a:p>
                  </a:txBody>
                  <a:tcPr marL="38100" marR="38100" marT="95250" marB="95250" anchor="ctr"/>
                </a:tc>
                <a:tc>
                  <a:txBody>
                    <a:bodyPr/>
                    <a:lstStyle/>
                    <a:p>
                      <a:pPr algn="ctr" fontAlgn="base"/>
                      <a:r>
                        <a:rPr lang="en-US" sz="1800" b="1" dirty="0">
                          <a:effectLst/>
                        </a:rPr>
                        <a:t>HARVARD ARCHITECTURE</a:t>
                      </a:r>
                    </a:p>
                  </a:txBody>
                  <a:tcPr marL="95250" marR="95250" marT="95250" marB="95250" anchor="ctr"/>
                </a:tc>
                <a:extLst>
                  <a:ext uri="{0D108BD9-81ED-4DB2-BD59-A6C34878D82A}">
                    <a16:rowId xmlns:a16="http://schemas.microsoft.com/office/drawing/2014/main" val="1012591702"/>
                  </a:ext>
                </a:extLst>
              </a:tr>
              <a:tr h="842831">
                <a:tc>
                  <a:txBody>
                    <a:bodyPr/>
                    <a:lstStyle/>
                    <a:p>
                      <a:pPr algn="l" fontAlgn="ctr"/>
                      <a:r>
                        <a:rPr lang="en-US" sz="1800" dirty="0">
                          <a:effectLst/>
                        </a:rPr>
                        <a:t>It is ancient computer architecture based on stored program computer concept.</a:t>
                      </a:r>
                      <a:endParaRPr lang="en-US" sz="1800" b="0" dirty="0">
                        <a:effectLst/>
                      </a:endParaRPr>
                    </a:p>
                  </a:txBody>
                  <a:tcPr marL="95250" marR="95250" marT="133350" marB="133350" anchor="ctr"/>
                </a:tc>
                <a:tc>
                  <a:txBody>
                    <a:bodyPr/>
                    <a:lstStyle/>
                    <a:p>
                      <a:pPr algn="l" fontAlgn="ctr"/>
                      <a:r>
                        <a:rPr lang="en-US" sz="1800">
                          <a:effectLst/>
                        </a:rPr>
                        <a:t>It is modern computer architecture based on Harvard Mark I relay based model.</a:t>
                      </a:r>
                      <a:endParaRPr lang="en-US" sz="1800" b="0">
                        <a:effectLst/>
                      </a:endParaRPr>
                    </a:p>
                  </a:txBody>
                  <a:tcPr marL="95250" marR="95250" marT="133350" marB="133350" anchor="ctr"/>
                </a:tc>
                <a:extLst>
                  <a:ext uri="{0D108BD9-81ED-4DB2-BD59-A6C34878D82A}">
                    <a16:rowId xmlns:a16="http://schemas.microsoft.com/office/drawing/2014/main" val="2916731092"/>
                  </a:ext>
                </a:extLst>
              </a:tr>
              <a:tr h="649819">
                <a:tc>
                  <a:txBody>
                    <a:bodyPr/>
                    <a:lstStyle/>
                    <a:p>
                      <a:pPr algn="l" fontAlgn="ctr"/>
                      <a:r>
                        <a:rPr lang="en-US" sz="1800">
                          <a:effectLst/>
                        </a:rPr>
                        <a:t>Same physical memory address is used for instructions and data.</a:t>
                      </a:r>
                      <a:endParaRPr lang="en-US" sz="1800" b="0">
                        <a:effectLst/>
                      </a:endParaRPr>
                    </a:p>
                  </a:txBody>
                  <a:tcPr marL="95250" marR="95250" marT="133350" marB="133350" anchor="ctr"/>
                </a:tc>
                <a:tc>
                  <a:txBody>
                    <a:bodyPr/>
                    <a:lstStyle/>
                    <a:p>
                      <a:pPr algn="l" fontAlgn="ctr"/>
                      <a:r>
                        <a:rPr lang="en-US" sz="1800">
                          <a:effectLst/>
                        </a:rPr>
                        <a:t>Separate physical memory address is used for instructions and data.</a:t>
                      </a:r>
                      <a:endParaRPr lang="en-US" sz="1800" b="0">
                        <a:effectLst/>
                      </a:endParaRPr>
                    </a:p>
                  </a:txBody>
                  <a:tcPr marL="95250" marR="95250" marT="133350" marB="133350" anchor="ctr"/>
                </a:tc>
                <a:extLst>
                  <a:ext uri="{0D108BD9-81ED-4DB2-BD59-A6C34878D82A}">
                    <a16:rowId xmlns:a16="http://schemas.microsoft.com/office/drawing/2014/main" val="3816930034"/>
                  </a:ext>
                </a:extLst>
              </a:tr>
              <a:tr h="594939">
                <a:tc>
                  <a:txBody>
                    <a:bodyPr/>
                    <a:lstStyle/>
                    <a:p>
                      <a:pPr algn="l" fontAlgn="ctr"/>
                      <a:r>
                        <a:rPr lang="en-US" sz="1800">
                          <a:effectLst/>
                        </a:rPr>
                        <a:t>There is common bus for data and instruction transfer.</a:t>
                      </a:r>
                      <a:endParaRPr lang="en-US" sz="1800" b="0">
                        <a:effectLst/>
                      </a:endParaRPr>
                    </a:p>
                  </a:txBody>
                  <a:tcPr marL="95250" marR="95250" marT="133350" marB="133350" anchor="ctr"/>
                </a:tc>
                <a:tc>
                  <a:txBody>
                    <a:bodyPr/>
                    <a:lstStyle/>
                    <a:p>
                      <a:pPr algn="l" fontAlgn="ctr"/>
                      <a:r>
                        <a:rPr lang="en-US" sz="1800">
                          <a:effectLst/>
                        </a:rPr>
                        <a:t>Separate buses are used for transferring data and instruction.</a:t>
                      </a:r>
                      <a:endParaRPr lang="en-US" sz="1800" b="0">
                        <a:effectLst/>
                      </a:endParaRPr>
                    </a:p>
                  </a:txBody>
                  <a:tcPr marL="95250" marR="95250" marT="133350" marB="133350" anchor="ctr"/>
                </a:tc>
                <a:extLst>
                  <a:ext uri="{0D108BD9-81ED-4DB2-BD59-A6C34878D82A}">
                    <a16:rowId xmlns:a16="http://schemas.microsoft.com/office/drawing/2014/main" val="2824883654"/>
                  </a:ext>
                </a:extLst>
              </a:tr>
              <a:tr h="594939">
                <a:tc>
                  <a:txBody>
                    <a:bodyPr/>
                    <a:lstStyle/>
                    <a:p>
                      <a:pPr algn="l" fontAlgn="ctr"/>
                      <a:r>
                        <a:rPr lang="en-US" sz="1800">
                          <a:effectLst/>
                        </a:rPr>
                        <a:t>Two clock cycles are required to execute single instruction.</a:t>
                      </a:r>
                      <a:endParaRPr lang="en-US" sz="1800" b="0">
                        <a:effectLst/>
                      </a:endParaRPr>
                    </a:p>
                  </a:txBody>
                  <a:tcPr marL="95250" marR="95250" marT="133350" marB="133350" anchor="ctr"/>
                </a:tc>
                <a:tc>
                  <a:txBody>
                    <a:bodyPr/>
                    <a:lstStyle/>
                    <a:p>
                      <a:pPr algn="l" fontAlgn="ctr"/>
                      <a:r>
                        <a:rPr lang="en-US" sz="1800">
                          <a:effectLst/>
                        </a:rPr>
                        <a:t>An instruction is executed in a single cycle.</a:t>
                      </a:r>
                      <a:endParaRPr lang="en-US" sz="1800" b="0">
                        <a:effectLst/>
                      </a:endParaRPr>
                    </a:p>
                  </a:txBody>
                  <a:tcPr marL="95250" marR="95250" marT="133350" marB="133350" anchor="ctr"/>
                </a:tc>
                <a:extLst>
                  <a:ext uri="{0D108BD9-81ED-4DB2-BD59-A6C34878D82A}">
                    <a16:rowId xmlns:a16="http://schemas.microsoft.com/office/drawing/2014/main" val="3627611575"/>
                  </a:ext>
                </a:extLst>
              </a:tr>
              <a:tr h="594939">
                <a:tc>
                  <a:txBody>
                    <a:bodyPr/>
                    <a:lstStyle/>
                    <a:p>
                      <a:pPr algn="l" fontAlgn="ctr"/>
                      <a:r>
                        <a:rPr lang="en-US" sz="1800">
                          <a:effectLst/>
                        </a:rPr>
                        <a:t>It is cheaper in cost.</a:t>
                      </a:r>
                      <a:endParaRPr lang="en-US" sz="1800" b="0">
                        <a:effectLst/>
                      </a:endParaRPr>
                    </a:p>
                  </a:txBody>
                  <a:tcPr marL="95250" marR="95250" marT="133350" marB="133350" anchor="ctr"/>
                </a:tc>
                <a:tc>
                  <a:txBody>
                    <a:bodyPr/>
                    <a:lstStyle/>
                    <a:p>
                      <a:pPr algn="l" fontAlgn="ctr"/>
                      <a:r>
                        <a:rPr lang="en-US" sz="1800">
                          <a:effectLst/>
                        </a:rPr>
                        <a:t>It is costly than Von Neumann Architecture.</a:t>
                      </a:r>
                      <a:endParaRPr lang="en-US" sz="1800" b="0">
                        <a:effectLst/>
                      </a:endParaRPr>
                    </a:p>
                  </a:txBody>
                  <a:tcPr marL="95250" marR="95250" marT="133350" marB="133350" anchor="ctr"/>
                </a:tc>
                <a:extLst>
                  <a:ext uri="{0D108BD9-81ED-4DB2-BD59-A6C34878D82A}">
                    <a16:rowId xmlns:a16="http://schemas.microsoft.com/office/drawing/2014/main" val="1354093837"/>
                  </a:ext>
                </a:extLst>
              </a:tr>
              <a:tr h="594939">
                <a:tc>
                  <a:txBody>
                    <a:bodyPr/>
                    <a:lstStyle/>
                    <a:p>
                      <a:pPr algn="l" fontAlgn="ctr"/>
                      <a:r>
                        <a:rPr lang="en-US" sz="1800">
                          <a:effectLst/>
                        </a:rPr>
                        <a:t>CPU can not access instructions and read/write at the same time.</a:t>
                      </a:r>
                      <a:endParaRPr lang="en-US" sz="1800" b="0">
                        <a:effectLst/>
                      </a:endParaRPr>
                    </a:p>
                  </a:txBody>
                  <a:tcPr marL="95250" marR="95250" marT="133350" marB="133350" anchor="ctr"/>
                </a:tc>
                <a:tc>
                  <a:txBody>
                    <a:bodyPr/>
                    <a:lstStyle/>
                    <a:p>
                      <a:pPr algn="l" fontAlgn="ctr"/>
                      <a:r>
                        <a:rPr lang="en-US" sz="1800">
                          <a:effectLst/>
                        </a:rPr>
                        <a:t>CPU can access instructions and read/write at the same time.</a:t>
                      </a:r>
                      <a:endParaRPr lang="en-US" sz="1800" b="0">
                        <a:effectLst/>
                      </a:endParaRPr>
                    </a:p>
                  </a:txBody>
                  <a:tcPr marL="95250" marR="95250" marT="133350" marB="133350" anchor="ctr"/>
                </a:tc>
                <a:extLst>
                  <a:ext uri="{0D108BD9-81ED-4DB2-BD59-A6C34878D82A}">
                    <a16:rowId xmlns:a16="http://schemas.microsoft.com/office/drawing/2014/main" val="2736044794"/>
                  </a:ext>
                </a:extLst>
              </a:tr>
              <a:tr h="594939">
                <a:tc>
                  <a:txBody>
                    <a:bodyPr/>
                    <a:lstStyle/>
                    <a:p>
                      <a:pPr algn="l" fontAlgn="ctr"/>
                      <a:r>
                        <a:rPr lang="en-US" sz="1800">
                          <a:effectLst/>
                        </a:rPr>
                        <a:t>It is used in personal computers and small computers.</a:t>
                      </a:r>
                      <a:endParaRPr lang="en-US" sz="1800" b="0">
                        <a:effectLst/>
                      </a:endParaRPr>
                    </a:p>
                  </a:txBody>
                  <a:tcPr marL="95250" marR="95250" marT="133350" marB="133350" anchor="ctr"/>
                </a:tc>
                <a:tc>
                  <a:txBody>
                    <a:bodyPr/>
                    <a:lstStyle/>
                    <a:p>
                      <a:pPr algn="l" fontAlgn="ctr"/>
                      <a:r>
                        <a:rPr lang="en-US" sz="1800" dirty="0">
                          <a:effectLst/>
                        </a:rPr>
                        <a:t>It is used in micro controllers and signal processing.</a:t>
                      </a:r>
                      <a:endParaRPr lang="en-US" sz="1800" b="0" dirty="0">
                        <a:effectLst/>
                      </a:endParaRPr>
                    </a:p>
                  </a:txBody>
                  <a:tcPr marL="95250" marR="95250" marT="133350" marB="133350" anchor="ctr"/>
                </a:tc>
                <a:extLst>
                  <a:ext uri="{0D108BD9-81ED-4DB2-BD59-A6C34878D82A}">
                    <a16:rowId xmlns:a16="http://schemas.microsoft.com/office/drawing/2014/main" val="2124783208"/>
                  </a:ext>
                </a:extLst>
              </a:tr>
            </a:tbl>
          </a:graphicData>
        </a:graphic>
      </p:graphicFrame>
    </p:spTree>
    <p:extLst>
      <p:ext uri="{BB962C8B-B14F-4D97-AF65-F5344CB8AC3E}">
        <p14:creationId xmlns:p14="http://schemas.microsoft.com/office/powerpoint/2010/main" val="708495001"/>
      </p:ext>
    </p:extLst>
  </p:cSld>
  <p:clrMapOvr>
    <a:masterClrMapping/>
  </p:clrMapOvr>
  <p:transition advClick="0"/>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82" y="196849"/>
            <a:ext cx="10515600" cy="1325563"/>
          </a:xfrm>
        </p:spPr>
        <p:txBody>
          <a:bodyPr>
            <a:normAutofit/>
          </a:bodyPr>
          <a:lstStyle/>
          <a:p>
            <a:r>
              <a:rPr lang="en-US" b="1" dirty="0">
                <a:solidFill>
                  <a:srgbClr val="002060"/>
                </a:solidFill>
              </a:rPr>
              <a:t>RISC vs. CISC</a:t>
            </a:r>
            <a:br>
              <a:rPr lang="en-US" b="1" dirty="0">
                <a:solidFill>
                  <a:srgbClr val="002060"/>
                </a:solidFill>
              </a:rPr>
            </a:br>
            <a:endParaRPr lang="en-US" b="1" dirty="0">
              <a:solidFill>
                <a:srgbClr val="002060"/>
              </a:solidFill>
            </a:endParaRPr>
          </a:p>
        </p:txBody>
      </p:sp>
      <p:sp>
        <p:nvSpPr>
          <p:cNvPr id="3" name="Content Placeholder 2"/>
          <p:cNvSpPr>
            <a:spLocks noGrp="1"/>
          </p:cNvSpPr>
          <p:nvPr>
            <p:ph idx="1"/>
          </p:nvPr>
        </p:nvSpPr>
        <p:spPr>
          <a:xfrm>
            <a:off x="334616" y="1612037"/>
            <a:ext cx="11115261" cy="4654688"/>
          </a:xfrm>
        </p:spPr>
        <p:txBody>
          <a:bodyPr>
            <a:normAutofit/>
          </a:bodyPr>
          <a:lstStyle/>
          <a:p>
            <a:pPr marL="0" indent="0">
              <a:buNone/>
            </a:pPr>
            <a:r>
              <a:rPr lang="en-US" sz="2000" b="1" dirty="0">
                <a:solidFill>
                  <a:srgbClr val="002060"/>
                </a:solidFill>
              </a:rPr>
              <a:t>Reduced Instruction Set Computer (RISC)</a:t>
            </a:r>
          </a:p>
          <a:p>
            <a:pPr lvl="1"/>
            <a:r>
              <a:rPr lang="en-US" sz="1800" dirty="0"/>
              <a:t> Compact, uniform instructions</a:t>
            </a:r>
          </a:p>
          <a:p>
            <a:pPr lvl="1"/>
            <a:r>
              <a:rPr lang="en-US" sz="1800" dirty="0"/>
              <a:t> facilitate pipelining</a:t>
            </a:r>
          </a:p>
          <a:p>
            <a:pPr lvl="1"/>
            <a:r>
              <a:rPr lang="en-US" sz="1800" dirty="0"/>
              <a:t> More lines of code</a:t>
            </a:r>
          </a:p>
          <a:p>
            <a:pPr lvl="1"/>
            <a:r>
              <a:rPr lang="en-US" sz="1800" dirty="0"/>
              <a:t> large memory footprint</a:t>
            </a:r>
          </a:p>
          <a:p>
            <a:pPr lvl="1"/>
            <a:r>
              <a:rPr lang="en-US" sz="1800" dirty="0"/>
              <a:t> Allow effective compiler optimization</a:t>
            </a:r>
          </a:p>
          <a:p>
            <a:endParaRPr lang="en-US" sz="2000" dirty="0"/>
          </a:p>
          <a:p>
            <a:pPr marL="0" indent="0">
              <a:buNone/>
            </a:pPr>
            <a:r>
              <a:rPr lang="en-US" sz="2000" dirty="0"/>
              <a:t> </a:t>
            </a:r>
            <a:r>
              <a:rPr lang="en-US" sz="2000" b="1" dirty="0">
                <a:solidFill>
                  <a:srgbClr val="002060"/>
                </a:solidFill>
              </a:rPr>
              <a:t>Complex Instruction Set Computer (CISC)</a:t>
            </a:r>
          </a:p>
          <a:p>
            <a:pPr lvl="1"/>
            <a:r>
              <a:rPr lang="en-US" sz="1800" dirty="0"/>
              <a:t>Many addressing modes and long instructions</a:t>
            </a:r>
          </a:p>
          <a:p>
            <a:pPr lvl="1"/>
            <a:r>
              <a:rPr lang="en-US" sz="1800" dirty="0"/>
              <a:t>High code density</a:t>
            </a:r>
          </a:p>
          <a:p>
            <a:pPr lvl="1"/>
            <a:r>
              <a:rPr lang="en-US" sz="1800" dirty="0"/>
              <a:t>Often require manual optimization of assembly code for embedded systems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91</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1219200"/>
            <a:ext cx="3810000" cy="3028950"/>
          </a:xfrm>
          <a:prstGeom prst="rect">
            <a:avLst/>
          </a:prstGeom>
          <a:noFill/>
          <a:ln w="9525">
            <a:solidFill>
              <a:srgbClr val="C00000">
                <a:alpha val="68000"/>
              </a:srgb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11738341"/>
      </p:ext>
    </p:extLst>
  </p:cSld>
  <p:clrMapOvr>
    <a:masterClrMapping/>
  </p:clrMapOvr>
  <p:transition advClick="0"/>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78" y="0"/>
            <a:ext cx="10515600" cy="1325563"/>
          </a:xfrm>
        </p:spPr>
        <p:txBody>
          <a:bodyPr/>
          <a:lstStyle/>
          <a:p>
            <a:r>
              <a:rPr lang="en-US" b="1" dirty="0" smtClean="0">
                <a:solidFill>
                  <a:srgbClr val="002060"/>
                </a:solidFill>
              </a:rPr>
              <a:t>Memory Classification </a:t>
            </a:r>
            <a:endParaRPr lang="en-US" b="1" dirty="0">
              <a:solidFill>
                <a:srgbClr val="002060"/>
              </a:solidFill>
            </a:endParaRPr>
          </a:p>
        </p:txBody>
      </p:sp>
      <p:sp>
        <p:nvSpPr>
          <p:cNvPr id="3" name="Content Placeholder 2"/>
          <p:cNvSpPr>
            <a:spLocks noGrp="1"/>
          </p:cNvSpPr>
          <p:nvPr>
            <p:ph idx="1"/>
          </p:nvPr>
        </p:nvSpPr>
        <p:spPr>
          <a:xfrm>
            <a:off x="4273826" y="6281530"/>
            <a:ext cx="7719391" cy="385763"/>
          </a:xfrm>
        </p:spPr>
        <p:txBody>
          <a:bodyPr>
            <a:normAutofit fontScale="85000" lnSpcReduction="10000"/>
          </a:bodyPr>
          <a:lstStyle/>
          <a:p>
            <a:pPr marL="0" indent="0">
              <a:buNone/>
            </a:pPr>
            <a:r>
              <a:rPr lang="en-US" dirty="0" smtClean="0">
                <a:hlinkClick r:id="rId2"/>
              </a:rPr>
              <a:t>https</a:t>
            </a:r>
            <a:r>
              <a:rPr lang="en-US" dirty="0">
                <a:hlinkClick r:id="rId2"/>
              </a:rPr>
              <a:t>://</a:t>
            </a:r>
            <a:r>
              <a:rPr lang="en-US" dirty="0" smtClean="0">
                <a:hlinkClick r:id="rId2"/>
              </a:rPr>
              <a:t>www.javatpoint.com/classification-of-memory</a:t>
            </a:r>
            <a:r>
              <a:rPr lang="en-US" dirty="0" smtClean="0"/>
              <a:t> </a:t>
            </a:r>
            <a:endParaRPr lang="en-US" dirty="0"/>
          </a:p>
        </p:txBody>
      </p:sp>
      <p:pic>
        <p:nvPicPr>
          <p:cNvPr id="4" name="Picture 3"/>
          <p:cNvPicPr>
            <a:picLocks noChangeAspect="1"/>
          </p:cNvPicPr>
          <p:nvPr/>
        </p:nvPicPr>
        <p:blipFill>
          <a:blip r:embed="rId3"/>
          <a:stretch>
            <a:fillRect/>
          </a:stretch>
        </p:blipFill>
        <p:spPr>
          <a:xfrm>
            <a:off x="1036982" y="1087560"/>
            <a:ext cx="9352721" cy="5002849"/>
          </a:xfrm>
          <a:prstGeom prst="rect">
            <a:avLst/>
          </a:prstGeom>
        </p:spPr>
      </p:pic>
      <p:pic>
        <p:nvPicPr>
          <p:cNvPr id="6" name="Picture 5"/>
          <p:cNvPicPr>
            <a:picLocks noChangeAspect="1"/>
          </p:cNvPicPr>
          <p:nvPr/>
        </p:nvPicPr>
        <p:blipFill>
          <a:blip r:embed="rId4"/>
          <a:stretch>
            <a:fillRect/>
          </a:stretch>
        </p:blipFill>
        <p:spPr>
          <a:xfrm>
            <a:off x="7284968" y="3416705"/>
            <a:ext cx="4589962" cy="2294981"/>
          </a:xfrm>
          <a:prstGeom prst="rect">
            <a:avLst/>
          </a:prstGeom>
        </p:spPr>
      </p:pic>
      <p:sp>
        <p:nvSpPr>
          <p:cNvPr id="7" name="TextBox 6"/>
          <p:cNvSpPr txBox="1"/>
          <p:nvPr/>
        </p:nvSpPr>
        <p:spPr>
          <a:xfrm>
            <a:off x="593034" y="6294782"/>
            <a:ext cx="3680792" cy="369332"/>
          </a:xfrm>
          <a:prstGeom prst="rect">
            <a:avLst/>
          </a:prstGeom>
          <a:noFill/>
        </p:spPr>
        <p:txBody>
          <a:bodyPr wrap="square" rtlCol="0">
            <a:spAutoFit/>
          </a:bodyPr>
          <a:lstStyle/>
          <a:p>
            <a:r>
              <a:rPr lang="en-US" b="1" dirty="0" smtClean="0"/>
              <a:t>Refer link for additional description</a:t>
            </a:r>
            <a:endParaRPr lang="en-US" b="1" dirty="0"/>
          </a:p>
        </p:txBody>
      </p:sp>
    </p:spTree>
    <p:extLst>
      <p:ext uri="{BB962C8B-B14F-4D97-AF65-F5344CB8AC3E}">
        <p14:creationId xmlns:p14="http://schemas.microsoft.com/office/powerpoint/2010/main" val="3457188414"/>
      </p:ext>
    </p:extLst>
  </p:cSld>
  <p:clrMapOvr>
    <a:masterClrMapping/>
  </p:clrMapOvr>
  <p:transition advClick="0"/>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524000" y="-209470"/>
            <a:ext cx="8229600" cy="1143000"/>
          </a:xfrm>
        </p:spPr>
        <p:txBody>
          <a:bodyPr/>
          <a:lstStyle/>
          <a:p>
            <a:r>
              <a:rPr lang="en-US" altLang="en-US" sz="2800" b="1" smtClean="0"/>
              <a:t>Memory Types</a:t>
            </a:r>
            <a:endParaRPr lang="en-US" altLang="en-US" sz="2800" b="1" dirty="0"/>
          </a:p>
        </p:txBody>
      </p:sp>
      <p:sp>
        <p:nvSpPr>
          <p:cNvPr id="24579" name="Rectangle 3"/>
          <p:cNvSpPr>
            <a:spLocks noGrp="1" noChangeArrowheads="1"/>
          </p:cNvSpPr>
          <p:nvPr>
            <p:ph type="body" idx="1"/>
          </p:nvPr>
        </p:nvSpPr>
        <p:spPr>
          <a:xfrm>
            <a:off x="125896" y="1023731"/>
            <a:ext cx="8229600" cy="5257800"/>
          </a:xfrm>
        </p:spPr>
        <p:txBody>
          <a:bodyPr/>
          <a:lstStyle/>
          <a:p>
            <a:pPr marL="284163" indent="-241300">
              <a:lnSpc>
                <a:spcPct val="90000"/>
              </a:lnSpc>
              <a:buClr>
                <a:schemeClr val="tx1"/>
              </a:buClr>
              <a:buFontTx/>
              <a:buAutoNum type="romanUcPeriod"/>
            </a:pPr>
            <a:r>
              <a:rPr lang="en-US" altLang="en-US" sz="2600" smtClean="0"/>
              <a:t>Secondary Memory</a:t>
            </a:r>
          </a:p>
          <a:p>
            <a:pPr marL="284163" indent="-241300">
              <a:lnSpc>
                <a:spcPct val="90000"/>
              </a:lnSpc>
              <a:buClr>
                <a:schemeClr val="tx1"/>
              </a:buClr>
              <a:buFontTx/>
              <a:buAutoNum type="romanUcPeriod"/>
            </a:pPr>
            <a:r>
              <a:rPr lang="en-US" altLang="en-US" sz="2600" smtClean="0"/>
              <a:t>Primary Memory </a:t>
            </a:r>
          </a:p>
          <a:p>
            <a:pPr marL="825500" lvl="1" indent="-241300">
              <a:lnSpc>
                <a:spcPct val="90000"/>
              </a:lnSpc>
              <a:buFontTx/>
              <a:buAutoNum type="alphaLcParenR"/>
            </a:pPr>
            <a:r>
              <a:rPr lang="en-US" altLang="en-US" sz="2400" smtClean="0"/>
              <a:t>RAM</a:t>
            </a:r>
          </a:p>
          <a:p>
            <a:pPr marL="1346200" lvl="2" indent="-406400">
              <a:lnSpc>
                <a:spcPct val="90000"/>
              </a:lnSpc>
              <a:buClr>
                <a:schemeClr val="tx1"/>
              </a:buClr>
              <a:buFontTx/>
              <a:buAutoNum type="romanLcPeriod"/>
            </a:pPr>
            <a:r>
              <a:rPr lang="en-US" altLang="en-US" sz="2000" smtClean="0"/>
              <a:t>SRAM</a:t>
            </a:r>
          </a:p>
          <a:p>
            <a:pPr marL="1346200" lvl="2" indent="-406400">
              <a:lnSpc>
                <a:spcPct val="90000"/>
              </a:lnSpc>
              <a:buClr>
                <a:schemeClr val="tx1"/>
              </a:buClr>
              <a:buFontTx/>
              <a:buAutoNum type="romanLcPeriod"/>
            </a:pPr>
            <a:r>
              <a:rPr lang="en-US" altLang="en-US" sz="2000" smtClean="0"/>
              <a:t>DRAM</a:t>
            </a:r>
          </a:p>
          <a:p>
            <a:pPr marL="825500" lvl="1" indent="-241300">
              <a:lnSpc>
                <a:spcPct val="90000"/>
              </a:lnSpc>
              <a:buFontTx/>
              <a:buAutoNum type="alphaLcParenR"/>
            </a:pPr>
            <a:r>
              <a:rPr lang="en-US" altLang="en-US" sz="2400" smtClean="0"/>
              <a:t>ROM</a:t>
            </a:r>
          </a:p>
          <a:p>
            <a:pPr marL="1346200" lvl="2" indent="-406400">
              <a:lnSpc>
                <a:spcPct val="90000"/>
              </a:lnSpc>
              <a:buClr>
                <a:schemeClr val="tx1"/>
              </a:buClr>
              <a:buFontTx/>
              <a:buAutoNum type="romanLcPeriod"/>
            </a:pPr>
            <a:r>
              <a:rPr lang="en-US" altLang="en-US" sz="2000" smtClean="0"/>
              <a:t>PROM</a:t>
            </a:r>
          </a:p>
          <a:p>
            <a:pPr marL="1346200" lvl="2" indent="-406400">
              <a:lnSpc>
                <a:spcPct val="90000"/>
              </a:lnSpc>
              <a:buClr>
                <a:schemeClr val="tx1"/>
              </a:buClr>
              <a:buFontTx/>
              <a:buAutoNum type="romanLcPeriod"/>
            </a:pPr>
            <a:r>
              <a:rPr lang="en-US" altLang="en-US" sz="2000" smtClean="0"/>
              <a:t>EPROM</a:t>
            </a:r>
          </a:p>
          <a:p>
            <a:pPr marL="825500" lvl="1" indent="-241300">
              <a:lnSpc>
                <a:spcPct val="90000"/>
              </a:lnSpc>
              <a:buFontTx/>
              <a:buAutoNum type="alphaLcParenR"/>
            </a:pPr>
            <a:r>
              <a:rPr lang="en-US" altLang="en-US" sz="2400" smtClean="0"/>
              <a:t>Hybrid</a:t>
            </a:r>
          </a:p>
          <a:p>
            <a:pPr marL="1346200" lvl="2" indent="-406400">
              <a:lnSpc>
                <a:spcPct val="90000"/>
              </a:lnSpc>
              <a:buClr>
                <a:schemeClr val="tx1"/>
              </a:buClr>
              <a:buFontTx/>
              <a:buAutoNum type="romanLcPeriod"/>
            </a:pPr>
            <a:r>
              <a:rPr lang="en-US" altLang="en-US" sz="2000" smtClean="0"/>
              <a:t>EEPROM</a:t>
            </a:r>
          </a:p>
          <a:p>
            <a:pPr marL="1346200" lvl="2" indent="-406400">
              <a:lnSpc>
                <a:spcPct val="90000"/>
              </a:lnSpc>
              <a:buClr>
                <a:schemeClr val="tx1"/>
              </a:buClr>
              <a:buFontTx/>
              <a:buAutoNum type="romanLcPeriod"/>
            </a:pPr>
            <a:r>
              <a:rPr lang="en-US" altLang="en-US" sz="2000" smtClean="0"/>
              <a:t>NVRAM</a:t>
            </a:r>
          </a:p>
          <a:p>
            <a:pPr marL="1346200" lvl="2" indent="-406400">
              <a:lnSpc>
                <a:spcPct val="90000"/>
              </a:lnSpc>
              <a:buClr>
                <a:schemeClr val="tx1"/>
              </a:buClr>
              <a:buFontTx/>
              <a:buAutoNum type="romanLcPeriod"/>
            </a:pPr>
            <a:r>
              <a:rPr lang="en-US" altLang="en-US" sz="2000" smtClean="0"/>
              <a:t>Flash Memory</a:t>
            </a:r>
          </a:p>
          <a:p>
            <a:pPr marL="825500" lvl="1" indent="-241300">
              <a:lnSpc>
                <a:spcPct val="90000"/>
              </a:lnSpc>
              <a:buFontTx/>
              <a:buAutoNum type="alphaLcParenR"/>
            </a:pPr>
            <a:r>
              <a:rPr lang="en-US" altLang="en-US" sz="2200" smtClean="0"/>
              <a:t>Cache Memory</a:t>
            </a:r>
          </a:p>
          <a:p>
            <a:pPr marL="825500" lvl="1" indent="-241300">
              <a:lnSpc>
                <a:spcPct val="90000"/>
              </a:lnSpc>
              <a:buFontTx/>
              <a:buAutoNum type="alphaLcParenR"/>
            </a:pPr>
            <a:r>
              <a:rPr lang="en-US" altLang="en-US" sz="2200" smtClean="0"/>
              <a:t>Virtual Memory</a:t>
            </a:r>
          </a:p>
          <a:p>
            <a:pPr marL="1346200" lvl="2" indent="-406400">
              <a:lnSpc>
                <a:spcPct val="90000"/>
              </a:lnSpc>
              <a:buClr>
                <a:schemeClr val="tx1"/>
              </a:buClr>
              <a:buFontTx/>
              <a:buAutoNum type="alphaLcParenR"/>
            </a:pPr>
            <a:endParaRPr lang="en-US" altLang="en-US" sz="2000" smtClean="0"/>
          </a:p>
          <a:p>
            <a:pPr marL="1346200" lvl="2" indent="-406400">
              <a:lnSpc>
                <a:spcPct val="90000"/>
              </a:lnSpc>
              <a:buClr>
                <a:schemeClr val="tx1"/>
              </a:buClr>
              <a:buFontTx/>
              <a:buAutoNum type="alphaLcParenR"/>
            </a:pPr>
            <a:endParaRPr lang="en-US" altLang="en-US" sz="2000" dirty="0"/>
          </a:p>
        </p:txBody>
      </p:sp>
      <p:pic>
        <p:nvPicPr>
          <p:cNvPr id="24581" name="Picture 5" descr="420px-Computer_storage_typ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7511" y="608398"/>
            <a:ext cx="5053427" cy="6088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2897485" y="2283722"/>
            <a:ext cx="3350915" cy="2526817"/>
          </a:xfrm>
          <a:prstGeom prst="rect">
            <a:avLst/>
          </a:prstGeom>
        </p:spPr>
      </p:pic>
    </p:spTree>
    <p:extLst>
      <p:ext uri="{BB962C8B-B14F-4D97-AF65-F5344CB8AC3E}">
        <p14:creationId xmlns:p14="http://schemas.microsoft.com/office/powerpoint/2010/main" val="4116194705"/>
      </p:ext>
    </p:extLst>
  </p:cSld>
  <p:clrMapOvr>
    <a:masterClrMapping/>
  </p:clrMapOvr>
  <mc:AlternateContent xmlns:mc="http://schemas.openxmlformats.org/markup-compatibility/2006" xmlns:p14="http://schemas.microsoft.com/office/powerpoint/2010/main">
    <mc:Choice Requires="p14">
      <p:transition p14:dur="100" advClick="0">
        <p:cut/>
      </p:transition>
    </mc:Choice>
    <mc:Fallback xmlns="">
      <p:transition advClick="0">
        <p:cu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slide(fromTop)">
                                      <p:cBhvr>
                                        <p:cTn id="7" dur="1000"/>
                                        <p:tgtEl>
                                          <p:spTgt spid="24578"/>
                                        </p:tgtEl>
                                      </p:cBhvr>
                                    </p:animEffect>
                                  </p:childTnLst>
                                </p:cTn>
                              </p:par>
                            </p:childTnLst>
                          </p:cTn>
                        </p:par>
                        <p:par>
                          <p:cTn id="8" fill="hold" nodeType="afterGroup">
                            <p:stCondLst>
                              <p:cond delay="1000"/>
                            </p:stCondLst>
                            <p:childTnLst>
                              <p:par>
                                <p:cTn id="9" presetID="29" presetClass="entr" presetSubtype="0" fill="hold" nodeType="afterEffect">
                                  <p:stCondLst>
                                    <p:cond delay="0"/>
                                  </p:stCondLst>
                                  <p:childTnLst>
                                    <p:set>
                                      <p:cBhvr>
                                        <p:cTn id="10" dur="1" fill="hold">
                                          <p:stCondLst>
                                            <p:cond delay="0"/>
                                          </p:stCondLst>
                                        </p:cTn>
                                        <p:tgtEl>
                                          <p:spTgt spid="24579">
                                            <p:txEl>
                                              <p:pRg st="0" end="0"/>
                                            </p:txEl>
                                          </p:spTgt>
                                        </p:tgtEl>
                                        <p:attrNameLst>
                                          <p:attrName>style.visibility</p:attrName>
                                        </p:attrNameLst>
                                      </p:cBhvr>
                                      <p:to>
                                        <p:strVal val="visible"/>
                                      </p:to>
                                    </p:set>
                                    <p:anim calcmode="lin" valueType="num">
                                      <p:cBhvr>
                                        <p:cTn id="11" dur="1000" fill="hold"/>
                                        <p:tgtEl>
                                          <p:spTgt spid="24579">
                                            <p:txEl>
                                              <p:pRg st="0" end="0"/>
                                            </p:txEl>
                                          </p:spTgt>
                                        </p:tgtEl>
                                        <p:attrNameLst>
                                          <p:attrName>ppt_x</p:attrName>
                                        </p:attrNameLst>
                                      </p:cBhvr>
                                      <p:tavLst>
                                        <p:tav tm="0">
                                          <p:val>
                                            <p:strVal val="#ppt_x-.2"/>
                                          </p:val>
                                        </p:tav>
                                        <p:tav tm="100000">
                                          <p:val>
                                            <p:strVal val="#ppt_x"/>
                                          </p:val>
                                        </p:tav>
                                      </p:tavLst>
                                    </p:anim>
                                    <p:anim calcmode="lin" valueType="num">
                                      <p:cBhvr>
                                        <p:cTn id="12" dur="1000" fill="hold"/>
                                        <p:tgtEl>
                                          <p:spTgt spid="24579">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4579">
                                            <p:txEl>
                                              <p:pRg st="0" end="0"/>
                                            </p:txEl>
                                          </p:spTgt>
                                        </p:tgtEl>
                                      </p:cBhvr>
                                    </p:animEffect>
                                  </p:childTnLst>
                                </p:cTn>
                              </p:par>
                              <p:par>
                                <p:cTn id="14" presetID="29" presetClass="entr" presetSubtype="0" fill="hold" nodeType="withEffect">
                                  <p:stCondLst>
                                    <p:cond delay="0"/>
                                  </p:stCondLst>
                                  <p:childTnLst>
                                    <p:set>
                                      <p:cBhvr>
                                        <p:cTn id="15" dur="1" fill="hold">
                                          <p:stCondLst>
                                            <p:cond delay="0"/>
                                          </p:stCondLst>
                                        </p:cTn>
                                        <p:tgtEl>
                                          <p:spTgt spid="24579">
                                            <p:txEl>
                                              <p:pRg st="1" end="1"/>
                                            </p:txEl>
                                          </p:spTgt>
                                        </p:tgtEl>
                                        <p:attrNameLst>
                                          <p:attrName>style.visibility</p:attrName>
                                        </p:attrNameLst>
                                      </p:cBhvr>
                                      <p:to>
                                        <p:strVal val="visible"/>
                                      </p:to>
                                    </p:set>
                                    <p:anim calcmode="lin" valueType="num">
                                      <p:cBhvr>
                                        <p:cTn id="16" dur="1000" fill="hold"/>
                                        <p:tgtEl>
                                          <p:spTgt spid="24579">
                                            <p:txEl>
                                              <p:pRg st="1" end="1"/>
                                            </p:txEl>
                                          </p:spTgt>
                                        </p:tgtEl>
                                        <p:attrNameLst>
                                          <p:attrName>ppt_x</p:attrName>
                                        </p:attrNameLst>
                                      </p:cBhvr>
                                      <p:tavLst>
                                        <p:tav tm="0">
                                          <p:val>
                                            <p:strVal val="#ppt_x-.2"/>
                                          </p:val>
                                        </p:tav>
                                        <p:tav tm="100000">
                                          <p:val>
                                            <p:strVal val="#ppt_x"/>
                                          </p:val>
                                        </p:tav>
                                      </p:tavLst>
                                    </p:anim>
                                    <p:anim calcmode="lin" valueType="num">
                                      <p:cBhvr>
                                        <p:cTn id="17" dur="1000" fill="hold"/>
                                        <p:tgtEl>
                                          <p:spTgt spid="24579">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8" dur="1000"/>
                                        <p:tgtEl>
                                          <p:spTgt spid="24579">
                                            <p:txEl>
                                              <p:pRg st="1" end="1"/>
                                            </p:txEl>
                                          </p:spTgt>
                                        </p:tgtEl>
                                      </p:cBhvr>
                                    </p:animEffect>
                                  </p:childTnLst>
                                </p:cTn>
                              </p:par>
                            </p:childTnLst>
                          </p:cTn>
                        </p:par>
                        <p:par>
                          <p:cTn id="19" fill="hold" nodeType="afterGroup">
                            <p:stCondLst>
                              <p:cond delay="2000"/>
                            </p:stCondLst>
                            <p:childTnLst>
                              <p:par>
                                <p:cTn id="20" presetID="29" presetClass="entr" presetSubtype="0" fill="hold" nodeType="afterEffect">
                                  <p:stCondLst>
                                    <p:cond delay="0"/>
                                  </p:stCondLst>
                                  <p:childTnLst>
                                    <p:set>
                                      <p:cBhvr>
                                        <p:cTn id="21" dur="1" fill="hold">
                                          <p:stCondLst>
                                            <p:cond delay="0"/>
                                          </p:stCondLst>
                                        </p:cTn>
                                        <p:tgtEl>
                                          <p:spTgt spid="24579">
                                            <p:txEl>
                                              <p:pRg st="2" end="2"/>
                                            </p:txEl>
                                          </p:spTgt>
                                        </p:tgtEl>
                                        <p:attrNameLst>
                                          <p:attrName>style.visibility</p:attrName>
                                        </p:attrNameLst>
                                      </p:cBhvr>
                                      <p:to>
                                        <p:strVal val="visible"/>
                                      </p:to>
                                    </p:set>
                                    <p:anim calcmode="lin" valueType="num">
                                      <p:cBhvr>
                                        <p:cTn id="22" dur="1000" fill="hold"/>
                                        <p:tgtEl>
                                          <p:spTgt spid="24579">
                                            <p:txEl>
                                              <p:pRg st="2" end="2"/>
                                            </p:txEl>
                                          </p:spTgt>
                                        </p:tgtEl>
                                        <p:attrNameLst>
                                          <p:attrName>ppt_x</p:attrName>
                                        </p:attrNameLst>
                                      </p:cBhvr>
                                      <p:tavLst>
                                        <p:tav tm="0">
                                          <p:val>
                                            <p:strVal val="#ppt_x-.2"/>
                                          </p:val>
                                        </p:tav>
                                        <p:tav tm="100000">
                                          <p:val>
                                            <p:strVal val="#ppt_x"/>
                                          </p:val>
                                        </p:tav>
                                      </p:tavLst>
                                    </p:anim>
                                    <p:anim calcmode="lin" valueType="num">
                                      <p:cBhvr>
                                        <p:cTn id="23" dur="1000" fill="hold"/>
                                        <p:tgtEl>
                                          <p:spTgt spid="24579">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4" dur="1000"/>
                                        <p:tgtEl>
                                          <p:spTgt spid="24579">
                                            <p:txEl>
                                              <p:pRg st="2" end="2"/>
                                            </p:txEl>
                                          </p:spTgt>
                                        </p:tgtEl>
                                      </p:cBhvr>
                                    </p:animEffect>
                                  </p:childTnLst>
                                </p:cTn>
                              </p:par>
                              <p:par>
                                <p:cTn id="25" presetID="29" presetClass="entr" presetSubtype="0" fill="hold" nodeType="withEffect">
                                  <p:stCondLst>
                                    <p:cond delay="0"/>
                                  </p:stCondLst>
                                  <p:childTnLst>
                                    <p:set>
                                      <p:cBhvr>
                                        <p:cTn id="26" dur="1" fill="hold">
                                          <p:stCondLst>
                                            <p:cond delay="0"/>
                                          </p:stCondLst>
                                        </p:cTn>
                                        <p:tgtEl>
                                          <p:spTgt spid="24579">
                                            <p:txEl>
                                              <p:pRg st="3" end="3"/>
                                            </p:txEl>
                                          </p:spTgt>
                                        </p:tgtEl>
                                        <p:attrNameLst>
                                          <p:attrName>style.visibility</p:attrName>
                                        </p:attrNameLst>
                                      </p:cBhvr>
                                      <p:to>
                                        <p:strVal val="visible"/>
                                      </p:to>
                                    </p:set>
                                    <p:anim calcmode="lin" valueType="num">
                                      <p:cBhvr>
                                        <p:cTn id="27" dur="1000" fill="hold"/>
                                        <p:tgtEl>
                                          <p:spTgt spid="24579">
                                            <p:txEl>
                                              <p:pRg st="3" end="3"/>
                                            </p:txEl>
                                          </p:spTgt>
                                        </p:tgtEl>
                                        <p:attrNameLst>
                                          <p:attrName>ppt_x</p:attrName>
                                        </p:attrNameLst>
                                      </p:cBhvr>
                                      <p:tavLst>
                                        <p:tav tm="0">
                                          <p:val>
                                            <p:strVal val="#ppt_x-.2"/>
                                          </p:val>
                                        </p:tav>
                                        <p:tav tm="100000">
                                          <p:val>
                                            <p:strVal val="#ppt_x"/>
                                          </p:val>
                                        </p:tav>
                                      </p:tavLst>
                                    </p:anim>
                                    <p:anim calcmode="lin" valueType="num">
                                      <p:cBhvr>
                                        <p:cTn id="28" dur="1000" fill="hold"/>
                                        <p:tgtEl>
                                          <p:spTgt spid="24579">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29" dur="1000"/>
                                        <p:tgtEl>
                                          <p:spTgt spid="24579">
                                            <p:txEl>
                                              <p:pRg st="3" end="3"/>
                                            </p:txEl>
                                          </p:spTgt>
                                        </p:tgtEl>
                                      </p:cBhvr>
                                    </p:animEffect>
                                  </p:childTnLst>
                                </p:cTn>
                              </p:par>
                              <p:par>
                                <p:cTn id="30" presetID="29" presetClass="entr" presetSubtype="0" fill="hold" nodeType="withEffect">
                                  <p:stCondLst>
                                    <p:cond delay="0"/>
                                  </p:stCondLst>
                                  <p:childTnLst>
                                    <p:set>
                                      <p:cBhvr>
                                        <p:cTn id="31" dur="1" fill="hold">
                                          <p:stCondLst>
                                            <p:cond delay="0"/>
                                          </p:stCondLst>
                                        </p:cTn>
                                        <p:tgtEl>
                                          <p:spTgt spid="24579">
                                            <p:txEl>
                                              <p:pRg st="4" end="4"/>
                                            </p:txEl>
                                          </p:spTgt>
                                        </p:tgtEl>
                                        <p:attrNameLst>
                                          <p:attrName>style.visibility</p:attrName>
                                        </p:attrNameLst>
                                      </p:cBhvr>
                                      <p:to>
                                        <p:strVal val="visible"/>
                                      </p:to>
                                    </p:set>
                                    <p:anim calcmode="lin" valueType="num">
                                      <p:cBhvr>
                                        <p:cTn id="32" dur="1000" fill="hold"/>
                                        <p:tgtEl>
                                          <p:spTgt spid="24579">
                                            <p:txEl>
                                              <p:pRg st="4" end="4"/>
                                            </p:txEl>
                                          </p:spTgt>
                                        </p:tgtEl>
                                        <p:attrNameLst>
                                          <p:attrName>ppt_x</p:attrName>
                                        </p:attrNameLst>
                                      </p:cBhvr>
                                      <p:tavLst>
                                        <p:tav tm="0">
                                          <p:val>
                                            <p:strVal val="#ppt_x-.2"/>
                                          </p:val>
                                        </p:tav>
                                        <p:tav tm="100000">
                                          <p:val>
                                            <p:strVal val="#ppt_x"/>
                                          </p:val>
                                        </p:tav>
                                      </p:tavLst>
                                    </p:anim>
                                    <p:anim calcmode="lin" valueType="num">
                                      <p:cBhvr>
                                        <p:cTn id="33" dur="1000" fill="hold"/>
                                        <p:tgtEl>
                                          <p:spTgt spid="24579">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34" dur="1000"/>
                                        <p:tgtEl>
                                          <p:spTgt spid="24579">
                                            <p:txEl>
                                              <p:pRg st="4" end="4"/>
                                            </p:txEl>
                                          </p:spTgt>
                                        </p:tgtEl>
                                      </p:cBhvr>
                                    </p:animEffect>
                                  </p:childTnLst>
                                </p:cTn>
                              </p:par>
                            </p:childTnLst>
                          </p:cTn>
                        </p:par>
                        <p:par>
                          <p:cTn id="35" fill="hold" nodeType="afterGroup">
                            <p:stCondLst>
                              <p:cond delay="3000"/>
                            </p:stCondLst>
                            <p:childTnLst>
                              <p:par>
                                <p:cTn id="36" presetID="29" presetClass="entr" presetSubtype="0" fill="hold" nodeType="afterEffect">
                                  <p:stCondLst>
                                    <p:cond delay="0"/>
                                  </p:stCondLst>
                                  <p:childTnLst>
                                    <p:set>
                                      <p:cBhvr>
                                        <p:cTn id="37" dur="1" fill="hold">
                                          <p:stCondLst>
                                            <p:cond delay="0"/>
                                          </p:stCondLst>
                                        </p:cTn>
                                        <p:tgtEl>
                                          <p:spTgt spid="24579">
                                            <p:txEl>
                                              <p:pRg st="5" end="5"/>
                                            </p:txEl>
                                          </p:spTgt>
                                        </p:tgtEl>
                                        <p:attrNameLst>
                                          <p:attrName>style.visibility</p:attrName>
                                        </p:attrNameLst>
                                      </p:cBhvr>
                                      <p:to>
                                        <p:strVal val="visible"/>
                                      </p:to>
                                    </p:set>
                                    <p:anim calcmode="lin" valueType="num">
                                      <p:cBhvr>
                                        <p:cTn id="38" dur="1000" fill="hold"/>
                                        <p:tgtEl>
                                          <p:spTgt spid="24579">
                                            <p:txEl>
                                              <p:pRg st="5" end="5"/>
                                            </p:txEl>
                                          </p:spTgt>
                                        </p:tgtEl>
                                        <p:attrNameLst>
                                          <p:attrName>ppt_x</p:attrName>
                                        </p:attrNameLst>
                                      </p:cBhvr>
                                      <p:tavLst>
                                        <p:tav tm="0">
                                          <p:val>
                                            <p:strVal val="#ppt_x-.2"/>
                                          </p:val>
                                        </p:tav>
                                        <p:tav tm="100000">
                                          <p:val>
                                            <p:strVal val="#ppt_x"/>
                                          </p:val>
                                        </p:tav>
                                      </p:tavLst>
                                    </p:anim>
                                    <p:anim calcmode="lin" valueType="num">
                                      <p:cBhvr>
                                        <p:cTn id="39" dur="1000" fill="hold"/>
                                        <p:tgtEl>
                                          <p:spTgt spid="24579">
                                            <p:txEl>
                                              <p:pRg st="5" end="5"/>
                                            </p:txEl>
                                          </p:spTgt>
                                        </p:tgtEl>
                                        <p:attrNameLst>
                                          <p:attrName>ppt_y</p:attrName>
                                        </p:attrNameLst>
                                      </p:cBhvr>
                                      <p:tavLst>
                                        <p:tav tm="0">
                                          <p:val>
                                            <p:strVal val="#ppt_y"/>
                                          </p:val>
                                        </p:tav>
                                        <p:tav tm="100000">
                                          <p:val>
                                            <p:strVal val="#ppt_y"/>
                                          </p:val>
                                        </p:tav>
                                      </p:tavLst>
                                    </p:anim>
                                    <p:animEffect transition="in" filter="wipe(right)" prLst="gradientSize: 0.1">
                                      <p:cBhvr>
                                        <p:cTn id="40" dur="1000"/>
                                        <p:tgtEl>
                                          <p:spTgt spid="24579">
                                            <p:txEl>
                                              <p:pRg st="5" end="5"/>
                                            </p:txEl>
                                          </p:spTgt>
                                        </p:tgtEl>
                                      </p:cBhvr>
                                    </p:animEffect>
                                  </p:childTnLst>
                                </p:cTn>
                              </p:par>
                              <p:par>
                                <p:cTn id="41" presetID="29" presetClass="entr" presetSubtype="0" fill="hold" nodeType="withEffect">
                                  <p:stCondLst>
                                    <p:cond delay="0"/>
                                  </p:stCondLst>
                                  <p:childTnLst>
                                    <p:set>
                                      <p:cBhvr>
                                        <p:cTn id="42" dur="1" fill="hold">
                                          <p:stCondLst>
                                            <p:cond delay="0"/>
                                          </p:stCondLst>
                                        </p:cTn>
                                        <p:tgtEl>
                                          <p:spTgt spid="24579">
                                            <p:txEl>
                                              <p:pRg st="6" end="6"/>
                                            </p:txEl>
                                          </p:spTgt>
                                        </p:tgtEl>
                                        <p:attrNameLst>
                                          <p:attrName>style.visibility</p:attrName>
                                        </p:attrNameLst>
                                      </p:cBhvr>
                                      <p:to>
                                        <p:strVal val="visible"/>
                                      </p:to>
                                    </p:set>
                                    <p:anim calcmode="lin" valueType="num">
                                      <p:cBhvr>
                                        <p:cTn id="43" dur="1000" fill="hold"/>
                                        <p:tgtEl>
                                          <p:spTgt spid="24579">
                                            <p:txEl>
                                              <p:pRg st="6" end="6"/>
                                            </p:txEl>
                                          </p:spTgt>
                                        </p:tgtEl>
                                        <p:attrNameLst>
                                          <p:attrName>ppt_x</p:attrName>
                                        </p:attrNameLst>
                                      </p:cBhvr>
                                      <p:tavLst>
                                        <p:tav tm="0">
                                          <p:val>
                                            <p:strVal val="#ppt_x-.2"/>
                                          </p:val>
                                        </p:tav>
                                        <p:tav tm="100000">
                                          <p:val>
                                            <p:strVal val="#ppt_x"/>
                                          </p:val>
                                        </p:tav>
                                      </p:tavLst>
                                    </p:anim>
                                    <p:anim calcmode="lin" valueType="num">
                                      <p:cBhvr>
                                        <p:cTn id="44" dur="1000" fill="hold"/>
                                        <p:tgtEl>
                                          <p:spTgt spid="24579">
                                            <p:txEl>
                                              <p:pRg st="6" end="6"/>
                                            </p:txEl>
                                          </p:spTgt>
                                        </p:tgtEl>
                                        <p:attrNameLst>
                                          <p:attrName>ppt_y</p:attrName>
                                        </p:attrNameLst>
                                      </p:cBhvr>
                                      <p:tavLst>
                                        <p:tav tm="0">
                                          <p:val>
                                            <p:strVal val="#ppt_y"/>
                                          </p:val>
                                        </p:tav>
                                        <p:tav tm="100000">
                                          <p:val>
                                            <p:strVal val="#ppt_y"/>
                                          </p:val>
                                        </p:tav>
                                      </p:tavLst>
                                    </p:anim>
                                    <p:animEffect transition="in" filter="wipe(right)" prLst="gradientSize: 0.1">
                                      <p:cBhvr>
                                        <p:cTn id="45" dur="1000"/>
                                        <p:tgtEl>
                                          <p:spTgt spid="24579">
                                            <p:txEl>
                                              <p:pRg st="6" end="6"/>
                                            </p:txEl>
                                          </p:spTgt>
                                        </p:tgtEl>
                                      </p:cBhvr>
                                    </p:animEffect>
                                  </p:childTnLst>
                                </p:cTn>
                              </p:par>
                              <p:par>
                                <p:cTn id="46" presetID="29" presetClass="entr" presetSubtype="0" fill="hold" nodeType="withEffect">
                                  <p:stCondLst>
                                    <p:cond delay="0"/>
                                  </p:stCondLst>
                                  <p:childTnLst>
                                    <p:set>
                                      <p:cBhvr>
                                        <p:cTn id="47" dur="1" fill="hold">
                                          <p:stCondLst>
                                            <p:cond delay="0"/>
                                          </p:stCondLst>
                                        </p:cTn>
                                        <p:tgtEl>
                                          <p:spTgt spid="24579">
                                            <p:txEl>
                                              <p:pRg st="7" end="7"/>
                                            </p:txEl>
                                          </p:spTgt>
                                        </p:tgtEl>
                                        <p:attrNameLst>
                                          <p:attrName>style.visibility</p:attrName>
                                        </p:attrNameLst>
                                      </p:cBhvr>
                                      <p:to>
                                        <p:strVal val="visible"/>
                                      </p:to>
                                    </p:set>
                                    <p:anim calcmode="lin" valueType="num">
                                      <p:cBhvr>
                                        <p:cTn id="48" dur="1000" fill="hold"/>
                                        <p:tgtEl>
                                          <p:spTgt spid="24579">
                                            <p:txEl>
                                              <p:pRg st="7" end="7"/>
                                            </p:txEl>
                                          </p:spTgt>
                                        </p:tgtEl>
                                        <p:attrNameLst>
                                          <p:attrName>ppt_x</p:attrName>
                                        </p:attrNameLst>
                                      </p:cBhvr>
                                      <p:tavLst>
                                        <p:tav tm="0">
                                          <p:val>
                                            <p:strVal val="#ppt_x-.2"/>
                                          </p:val>
                                        </p:tav>
                                        <p:tav tm="100000">
                                          <p:val>
                                            <p:strVal val="#ppt_x"/>
                                          </p:val>
                                        </p:tav>
                                      </p:tavLst>
                                    </p:anim>
                                    <p:anim calcmode="lin" valueType="num">
                                      <p:cBhvr>
                                        <p:cTn id="49" dur="1000" fill="hold"/>
                                        <p:tgtEl>
                                          <p:spTgt spid="24579">
                                            <p:txEl>
                                              <p:pRg st="7" end="7"/>
                                            </p:txEl>
                                          </p:spTgt>
                                        </p:tgtEl>
                                        <p:attrNameLst>
                                          <p:attrName>ppt_y</p:attrName>
                                        </p:attrNameLst>
                                      </p:cBhvr>
                                      <p:tavLst>
                                        <p:tav tm="0">
                                          <p:val>
                                            <p:strVal val="#ppt_y"/>
                                          </p:val>
                                        </p:tav>
                                        <p:tav tm="100000">
                                          <p:val>
                                            <p:strVal val="#ppt_y"/>
                                          </p:val>
                                        </p:tav>
                                      </p:tavLst>
                                    </p:anim>
                                    <p:animEffect transition="in" filter="wipe(right)" prLst="gradientSize: 0.1">
                                      <p:cBhvr>
                                        <p:cTn id="50" dur="1000"/>
                                        <p:tgtEl>
                                          <p:spTgt spid="24579">
                                            <p:txEl>
                                              <p:pRg st="7" end="7"/>
                                            </p:txEl>
                                          </p:spTgt>
                                        </p:tgtEl>
                                      </p:cBhvr>
                                    </p:animEffect>
                                  </p:childTnLst>
                                </p:cTn>
                              </p:par>
                            </p:childTnLst>
                          </p:cTn>
                        </p:par>
                        <p:par>
                          <p:cTn id="51" fill="hold" nodeType="afterGroup">
                            <p:stCondLst>
                              <p:cond delay="4000"/>
                            </p:stCondLst>
                            <p:childTnLst>
                              <p:par>
                                <p:cTn id="52" presetID="29" presetClass="entr" presetSubtype="0" fill="hold" nodeType="afterEffect">
                                  <p:stCondLst>
                                    <p:cond delay="0"/>
                                  </p:stCondLst>
                                  <p:childTnLst>
                                    <p:set>
                                      <p:cBhvr>
                                        <p:cTn id="53" dur="1" fill="hold">
                                          <p:stCondLst>
                                            <p:cond delay="0"/>
                                          </p:stCondLst>
                                        </p:cTn>
                                        <p:tgtEl>
                                          <p:spTgt spid="24579">
                                            <p:txEl>
                                              <p:pRg st="8" end="8"/>
                                            </p:txEl>
                                          </p:spTgt>
                                        </p:tgtEl>
                                        <p:attrNameLst>
                                          <p:attrName>style.visibility</p:attrName>
                                        </p:attrNameLst>
                                      </p:cBhvr>
                                      <p:to>
                                        <p:strVal val="visible"/>
                                      </p:to>
                                    </p:set>
                                    <p:anim calcmode="lin" valueType="num">
                                      <p:cBhvr>
                                        <p:cTn id="54" dur="1000" fill="hold"/>
                                        <p:tgtEl>
                                          <p:spTgt spid="24579">
                                            <p:txEl>
                                              <p:pRg st="8" end="8"/>
                                            </p:txEl>
                                          </p:spTgt>
                                        </p:tgtEl>
                                        <p:attrNameLst>
                                          <p:attrName>ppt_x</p:attrName>
                                        </p:attrNameLst>
                                      </p:cBhvr>
                                      <p:tavLst>
                                        <p:tav tm="0">
                                          <p:val>
                                            <p:strVal val="#ppt_x-.2"/>
                                          </p:val>
                                        </p:tav>
                                        <p:tav tm="100000">
                                          <p:val>
                                            <p:strVal val="#ppt_x"/>
                                          </p:val>
                                        </p:tav>
                                      </p:tavLst>
                                    </p:anim>
                                    <p:anim calcmode="lin" valueType="num">
                                      <p:cBhvr>
                                        <p:cTn id="55" dur="1000" fill="hold"/>
                                        <p:tgtEl>
                                          <p:spTgt spid="24579">
                                            <p:txEl>
                                              <p:pRg st="8" end="8"/>
                                            </p:txEl>
                                          </p:spTgt>
                                        </p:tgtEl>
                                        <p:attrNameLst>
                                          <p:attrName>ppt_y</p:attrName>
                                        </p:attrNameLst>
                                      </p:cBhvr>
                                      <p:tavLst>
                                        <p:tav tm="0">
                                          <p:val>
                                            <p:strVal val="#ppt_y"/>
                                          </p:val>
                                        </p:tav>
                                        <p:tav tm="100000">
                                          <p:val>
                                            <p:strVal val="#ppt_y"/>
                                          </p:val>
                                        </p:tav>
                                      </p:tavLst>
                                    </p:anim>
                                    <p:animEffect transition="in" filter="wipe(right)" prLst="gradientSize: 0.1">
                                      <p:cBhvr>
                                        <p:cTn id="56" dur="1000"/>
                                        <p:tgtEl>
                                          <p:spTgt spid="24579">
                                            <p:txEl>
                                              <p:pRg st="8" end="8"/>
                                            </p:txEl>
                                          </p:spTgt>
                                        </p:tgtEl>
                                      </p:cBhvr>
                                    </p:animEffect>
                                  </p:childTnLst>
                                </p:cTn>
                              </p:par>
                              <p:par>
                                <p:cTn id="57" presetID="29" presetClass="entr" presetSubtype="0" fill="hold" nodeType="withEffect">
                                  <p:stCondLst>
                                    <p:cond delay="0"/>
                                  </p:stCondLst>
                                  <p:childTnLst>
                                    <p:set>
                                      <p:cBhvr>
                                        <p:cTn id="58" dur="1" fill="hold">
                                          <p:stCondLst>
                                            <p:cond delay="0"/>
                                          </p:stCondLst>
                                        </p:cTn>
                                        <p:tgtEl>
                                          <p:spTgt spid="24579">
                                            <p:txEl>
                                              <p:pRg st="9" end="9"/>
                                            </p:txEl>
                                          </p:spTgt>
                                        </p:tgtEl>
                                        <p:attrNameLst>
                                          <p:attrName>style.visibility</p:attrName>
                                        </p:attrNameLst>
                                      </p:cBhvr>
                                      <p:to>
                                        <p:strVal val="visible"/>
                                      </p:to>
                                    </p:set>
                                    <p:anim calcmode="lin" valueType="num">
                                      <p:cBhvr>
                                        <p:cTn id="59" dur="1000" fill="hold"/>
                                        <p:tgtEl>
                                          <p:spTgt spid="24579">
                                            <p:txEl>
                                              <p:pRg st="9" end="9"/>
                                            </p:txEl>
                                          </p:spTgt>
                                        </p:tgtEl>
                                        <p:attrNameLst>
                                          <p:attrName>ppt_x</p:attrName>
                                        </p:attrNameLst>
                                      </p:cBhvr>
                                      <p:tavLst>
                                        <p:tav tm="0">
                                          <p:val>
                                            <p:strVal val="#ppt_x-.2"/>
                                          </p:val>
                                        </p:tav>
                                        <p:tav tm="100000">
                                          <p:val>
                                            <p:strVal val="#ppt_x"/>
                                          </p:val>
                                        </p:tav>
                                      </p:tavLst>
                                    </p:anim>
                                    <p:anim calcmode="lin" valueType="num">
                                      <p:cBhvr>
                                        <p:cTn id="60" dur="1000" fill="hold"/>
                                        <p:tgtEl>
                                          <p:spTgt spid="24579">
                                            <p:txEl>
                                              <p:pRg st="9" end="9"/>
                                            </p:txEl>
                                          </p:spTgt>
                                        </p:tgtEl>
                                        <p:attrNameLst>
                                          <p:attrName>ppt_y</p:attrName>
                                        </p:attrNameLst>
                                      </p:cBhvr>
                                      <p:tavLst>
                                        <p:tav tm="0">
                                          <p:val>
                                            <p:strVal val="#ppt_y"/>
                                          </p:val>
                                        </p:tav>
                                        <p:tav tm="100000">
                                          <p:val>
                                            <p:strVal val="#ppt_y"/>
                                          </p:val>
                                        </p:tav>
                                      </p:tavLst>
                                    </p:anim>
                                    <p:animEffect transition="in" filter="wipe(right)" prLst="gradientSize: 0.1">
                                      <p:cBhvr>
                                        <p:cTn id="61" dur="1000"/>
                                        <p:tgtEl>
                                          <p:spTgt spid="24579">
                                            <p:txEl>
                                              <p:pRg st="9" end="9"/>
                                            </p:txEl>
                                          </p:spTgt>
                                        </p:tgtEl>
                                      </p:cBhvr>
                                    </p:animEffect>
                                  </p:childTnLst>
                                </p:cTn>
                              </p:par>
                              <p:par>
                                <p:cTn id="62" presetID="29" presetClass="entr" presetSubtype="0" fill="hold" nodeType="withEffect">
                                  <p:stCondLst>
                                    <p:cond delay="0"/>
                                  </p:stCondLst>
                                  <p:childTnLst>
                                    <p:set>
                                      <p:cBhvr>
                                        <p:cTn id="63" dur="1" fill="hold">
                                          <p:stCondLst>
                                            <p:cond delay="0"/>
                                          </p:stCondLst>
                                        </p:cTn>
                                        <p:tgtEl>
                                          <p:spTgt spid="24579">
                                            <p:txEl>
                                              <p:pRg st="10" end="10"/>
                                            </p:txEl>
                                          </p:spTgt>
                                        </p:tgtEl>
                                        <p:attrNameLst>
                                          <p:attrName>style.visibility</p:attrName>
                                        </p:attrNameLst>
                                      </p:cBhvr>
                                      <p:to>
                                        <p:strVal val="visible"/>
                                      </p:to>
                                    </p:set>
                                    <p:anim calcmode="lin" valueType="num">
                                      <p:cBhvr>
                                        <p:cTn id="64" dur="1000" fill="hold"/>
                                        <p:tgtEl>
                                          <p:spTgt spid="24579">
                                            <p:txEl>
                                              <p:pRg st="10" end="10"/>
                                            </p:txEl>
                                          </p:spTgt>
                                        </p:tgtEl>
                                        <p:attrNameLst>
                                          <p:attrName>ppt_x</p:attrName>
                                        </p:attrNameLst>
                                      </p:cBhvr>
                                      <p:tavLst>
                                        <p:tav tm="0">
                                          <p:val>
                                            <p:strVal val="#ppt_x-.2"/>
                                          </p:val>
                                        </p:tav>
                                        <p:tav tm="100000">
                                          <p:val>
                                            <p:strVal val="#ppt_x"/>
                                          </p:val>
                                        </p:tav>
                                      </p:tavLst>
                                    </p:anim>
                                    <p:anim calcmode="lin" valueType="num">
                                      <p:cBhvr>
                                        <p:cTn id="65" dur="1000" fill="hold"/>
                                        <p:tgtEl>
                                          <p:spTgt spid="24579">
                                            <p:txEl>
                                              <p:pRg st="10" end="10"/>
                                            </p:txEl>
                                          </p:spTgt>
                                        </p:tgtEl>
                                        <p:attrNameLst>
                                          <p:attrName>ppt_y</p:attrName>
                                        </p:attrNameLst>
                                      </p:cBhvr>
                                      <p:tavLst>
                                        <p:tav tm="0">
                                          <p:val>
                                            <p:strVal val="#ppt_y"/>
                                          </p:val>
                                        </p:tav>
                                        <p:tav tm="100000">
                                          <p:val>
                                            <p:strVal val="#ppt_y"/>
                                          </p:val>
                                        </p:tav>
                                      </p:tavLst>
                                    </p:anim>
                                    <p:animEffect transition="in" filter="wipe(right)" prLst="gradientSize: 0.1">
                                      <p:cBhvr>
                                        <p:cTn id="66" dur="1000"/>
                                        <p:tgtEl>
                                          <p:spTgt spid="24579">
                                            <p:txEl>
                                              <p:pRg st="10" end="10"/>
                                            </p:txEl>
                                          </p:spTgt>
                                        </p:tgtEl>
                                      </p:cBhvr>
                                    </p:animEffect>
                                  </p:childTnLst>
                                </p:cTn>
                              </p:par>
                              <p:par>
                                <p:cTn id="67" presetID="29" presetClass="entr" presetSubtype="0" fill="hold" nodeType="withEffect">
                                  <p:stCondLst>
                                    <p:cond delay="0"/>
                                  </p:stCondLst>
                                  <p:childTnLst>
                                    <p:set>
                                      <p:cBhvr>
                                        <p:cTn id="68" dur="1" fill="hold">
                                          <p:stCondLst>
                                            <p:cond delay="0"/>
                                          </p:stCondLst>
                                        </p:cTn>
                                        <p:tgtEl>
                                          <p:spTgt spid="24579">
                                            <p:txEl>
                                              <p:pRg st="11" end="11"/>
                                            </p:txEl>
                                          </p:spTgt>
                                        </p:tgtEl>
                                        <p:attrNameLst>
                                          <p:attrName>style.visibility</p:attrName>
                                        </p:attrNameLst>
                                      </p:cBhvr>
                                      <p:to>
                                        <p:strVal val="visible"/>
                                      </p:to>
                                    </p:set>
                                    <p:anim calcmode="lin" valueType="num">
                                      <p:cBhvr>
                                        <p:cTn id="69" dur="1000" fill="hold"/>
                                        <p:tgtEl>
                                          <p:spTgt spid="24579">
                                            <p:txEl>
                                              <p:pRg st="11" end="11"/>
                                            </p:txEl>
                                          </p:spTgt>
                                        </p:tgtEl>
                                        <p:attrNameLst>
                                          <p:attrName>ppt_x</p:attrName>
                                        </p:attrNameLst>
                                      </p:cBhvr>
                                      <p:tavLst>
                                        <p:tav tm="0">
                                          <p:val>
                                            <p:strVal val="#ppt_x-.2"/>
                                          </p:val>
                                        </p:tav>
                                        <p:tav tm="100000">
                                          <p:val>
                                            <p:strVal val="#ppt_x"/>
                                          </p:val>
                                        </p:tav>
                                      </p:tavLst>
                                    </p:anim>
                                    <p:anim calcmode="lin" valueType="num">
                                      <p:cBhvr>
                                        <p:cTn id="70" dur="1000" fill="hold"/>
                                        <p:tgtEl>
                                          <p:spTgt spid="24579">
                                            <p:txEl>
                                              <p:pRg st="11" end="11"/>
                                            </p:txEl>
                                          </p:spTgt>
                                        </p:tgtEl>
                                        <p:attrNameLst>
                                          <p:attrName>ppt_y</p:attrName>
                                        </p:attrNameLst>
                                      </p:cBhvr>
                                      <p:tavLst>
                                        <p:tav tm="0">
                                          <p:val>
                                            <p:strVal val="#ppt_y"/>
                                          </p:val>
                                        </p:tav>
                                        <p:tav tm="100000">
                                          <p:val>
                                            <p:strVal val="#ppt_y"/>
                                          </p:val>
                                        </p:tav>
                                      </p:tavLst>
                                    </p:anim>
                                    <p:animEffect transition="in" filter="wipe(right)" prLst="gradientSize: 0.1">
                                      <p:cBhvr>
                                        <p:cTn id="71" dur="1000"/>
                                        <p:tgtEl>
                                          <p:spTgt spid="24579">
                                            <p:txEl>
                                              <p:pRg st="11" end="11"/>
                                            </p:txEl>
                                          </p:spTgt>
                                        </p:tgtEl>
                                      </p:cBhvr>
                                    </p:animEffect>
                                  </p:childTnLst>
                                </p:cTn>
                              </p:par>
                            </p:childTnLst>
                          </p:cTn>
                        </p:par>
                        <p:par>
                          <p:cTn id="72" fill="hold" nodeType="afterGroup">
                            <p:stCondLst>
                              <p:cond delay="5000"/>
                            </p:stCondLst>
                            <p:childTnLst>
                              <p:par>
                                <p:cTn id="73" presetID="12" presetClass="entr" presetSubtype="4" fill="hold" nodeType="afterEffect">
                                  <p:stCondLst>
                                    <p:cond delay="0"/>
                                  </p:stCondLst>
                                  <p:childTnLst>
                                    <p:set>
                                      <p:cBhvr>
                                        <p:cTn id="74" dur="1" fill="hold">
                                          <p:stCondLst>
                                            <p:cond delay="0"/>
                                          </p:stCondLst>
                                        </p:cTn>
                                        <p:tgtEl>
                                          <p:spTgt spid="24579">
                                            <p:txEl>
                                              <p:pRg st="12" end="12"/>
                                            </p:txEl>
                                          </p:spTgt>
                                        </p:tgtEl>
                                        <p:attrNameLst>
                                          <p:attrName>style.visibility</p:attrName>
                                        </p:attrNameLst>
                                      </p:cBhvr>
                                      <p:to>
                                        <p:strVal val="visible"/>
                                      </p:to>
                                    </p:set>
                                    <p:animEffect transition="in" filter="slide(fromBottom)">
                                      <p:cBhvr>
                                        <p:cTn id="75" dur="500"/>
                                        <p:tgtEl>
                                          <p:spTgt spid="24579">
                                            <p:txEl>
                                              <p:pRg st="12" end="12"/>
                                            </p:txEl>
                                          </p:spTgt>
                                        </p:tgtEl>
                                      </p:cBhvr>
                                    </p:animEffect>
                                  </p:childTnLst>
                                </p:cTn>
                              </p:par>
                            </p:childTnLst>
                          </p:cTn>
                        </p:par>
                        <p:par>
                          <p:cTn id="76" fill="hold" nodeType="afterGroup">
                            <p:stCondLst>
                              <p:cond delay="5500"/>
                            </p:stCondLst>
                            <p:childTnLst>
                              <p:par>
                                <p:cTn id="77" presetID="12" presetClass="entr" presetSubtype="4" fill="hold" nodeType="afterEffect">
                                  <p:stCondLst>
                                    <p:cond delay="0"/>
                                  </p:stCondLst>
                                  <p:childTnLst>
                                    <p:set>
                                      <p:cBhvr>
                                        <p:cTn id="78" dur="1" fill="hold">
                                          <p:stCondLst>
                                            <p:cond delay="0"/>
                                          </p:stCondLst>
                                        </p:cTn>
                                        <p:tgtEl>
                                          <p:spTgt spid="24579">
                                            <p:txEl>
                                              <p:pRg st="13" end="13"/>
                                            </p:txEl>
                                          </p:spTgt>
                                        </p:tgtEl>
                                        <p:attrNameLst>
                                          <p:attrName>style.visibility</p:attrName>
                                        </p:attrNameLst>
                                      </p:cBhvr>
                                      <p:to>
                                        <p:strVal val="visible"/>
                                      </p:to>
                                    </p:set>
                                    <p:animEffect transition="in" filter="slide(fromBottom)">
                                      <p:cBhvr>
                                        <p:cTn id="79" dur="500"/>
                                        <p:tgtEl>
                                          <p:spTgt spid="24579">
                                            <p:txEl>
                                              <p:pRg st="13" end="13"/>
                                            </p:txEl>
                                          </p:spTgt>
                                        </p:tgtEl>
                                      </p:cBhvr>
                                    </p:animEffect>
                                  </p:childTnLst>
                                </p:cTn>
                              </p:par>
                            </p:childTnLst>
                          </p:cTn>
                        </p:par>
                        <p:par>
                          <p:cTn id="80" fill="hold" nodeType="afterGroup">
                            <p:stCondLst>
                              <p:cond delay="6000"/>
                            </p:stCondLst>
                            <p:childTnLst>
                              <p:par>
                                <p:cTn id="81" presetID="50" presetClass="entr" presetSubtype="0" decel="100000" fill="hold" nodeType="afterEffect">
                                  <p:stCondLst>
                                    <p:cond delay="0"/>
                                  </p:stCondLst>
                                  <p:childTnLst>
                                    <p:set>
                                      <p:cBhvr>
                                        <p:cTn id="82" dur="1" fill="hold">
                                          <p:stCondLst>
                                            <p:cond delay="0"/>
                                          </p:stCondLst>
                                        </p:cTn>
                                        <p:tgtEl>
                                          <p:spTgt spid="24581"/>
                                        </p:tgtEl>
                                        <p:attrNameLst>
                                          <p:attrName>style.visibility</p:attrName>
                                        </p:attrNameLst>
                                      </p:cBhvr>
                                      <p:to>
                                        <p:strVal val="visible"/>
                                      </p:to>
                                    </p:set>
                                    <p:anim calcmode="lin" valueType="num">
                                      <p:cBhvr>
                                        <p:cTn id="83" dur="1000" fill="hold"/>
                                        <p:tgtEl>
                                          <p:spTgt spid="24581"/>
                                        </p:tgtEl>
                                        <p:attrNameLst>
                                          <p:attrName>ppt_w</p:attrName>
                                        </p:attrNameLst>
                                      </p:cBhvr>
                                      <p:tavLst>
                                        <p:tav tm="0">
                                          <p:val>
                                            <p:strVal val="#ppt_w+.3"/>
                                          </p:val>
                                        </p:tav>
                                        <p:tav tm="100000">
                                          <p:val>
                                            <p:strVal val="#ppt_w"/>
                                          </p:val>
                                        </p:tav>
                                      </p:tavLst>
                                    </p:anim>
                                    <p:anim calcmode="lin" valueType="num">
                                      <p:cBhvr>
                                        <p:cTn id="84" dur="1000" fill="hold"/>
                                        <p:tgtEl>
                                          <p:spTgt spid="24581"/>
                                        </p:tgtEl>
                                        <p:attrNameLst>
                                          <p:attrName>ppt_h</p:attrName>
                                        </p:attrNameLst>
                                      </p:cBhvr>
                                      <p:tavLst>
                                        <p:tav tm="0">
                                          <p:val>
                                            <p:strVal val="#ppt_h"/>
                                          </p:val>
                                        </p:tav>
                                        <p:tav tm="100000">
                                          <p:val>
                                            <p:strVal val="#ppt_h"/>
                                          </p:val>
                                        </p:tav>
                                      </p:tavLst>
                                    </p:anim>
                                    <p:animEffect transition="in" filter="fade">
                                      <p:cBhvr>
                                        <p:cTn id="85" dur="1000"/>
                                        <p:tgtEl>
                                          <p:spTgt spid="24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981200" y="274638"/>
            <a:ext cx="8229600" cy="639762"/>
          </a:xfrm>
        </p:spPr>
        <p:txBody>
          <a:bodyPr rtlCol="0">
            <a:normAutofit fontScale="90000"/>
          </a:bodyPr>
          <a:lstStyle/>
          <a:p>
            <a:pPr fontAlgn="auto">
              <a:spcAft>
                <a:spcPts val="0"/>
              </a:spcAft>
              <a:defRPr/>
            </a:pPr>
            <a:r>
              <a:rPr lang="en-US" sz="4000" b="1"/>
              <a:t>Primary Memory</a:t>
            </a:r>
          </a:p>
        </p:txBody>
      </p:sp>
      <p:sp>
        <p:nvSpPr>
          <p:cNvPr id="28675" name="Rectangle 3"/>
          <p:cNvSpPr>
            <a:spLocks noGrp="1" noChangeArrowheads="1"/>
          </p:cNvSpPr>
          <p:nvPr>
            <p:ph type="body" idx="1"/>
          </p:nvPr>
        </p:nvSpPr>
        <p:spPr>
          <a:xfrm>
            <a:off x="1981200" y="990600"/>
            <a:ext cx="8229600" cy="5486400"/>
          </a:xfrm>
        </p:spPr>
        <p:txBody>
          <a:bodyPr/>
          <a:lstStyle/>
          <a:p>
            <a:pPr algn="just">
              <a:lnSpc>
                <a:spcPct val="80000"/>
              </a:lnSpc>
              <a:buClr>
                <a:schemeClr val="tx1"/>
              </a:buClr>
              <a:buFont typeface="Wingdings" panose="05000000000000000000" pitchFamily="2" charset="2"/>
              <a:buChar char="Ø"/>
            </a:pPr>
            <a:r>
              <a:rPr lang="en-US" altLang="en-US" sz="2800"/>
              <a:t>Primary storage (or main memory or internal memory), often referred to simply as memory, is the only one directly accessible to the CPU. The CPU continuously reads instructions stored there and executes them as required.</a:t>
            </a:r>
          </a:p>
          <a:p>
            <a:pPr algn="just">
              <a:lnSpc>
                <a:spcPct val="80000"/>
              </a:lnSpc>
              <a:buClr>
                <a:schemeClr val="tx1"/>
              </a:buClr>
              <a:buFont typeface="Wingdings" panose="05000000000000000000" pitchFamily="2" charset="2"/>
              <a:buChar char="Ø"/>
            </a:pPr>
            <a:r>
              <a:rPr lang="en-US" altLang="en-US" sz="2800"/>
              <a:t>Main memory is directly or indirectly connected to the CPU via a </a:t>
            </a:r>
            <a:r>
              <a:rPr lang="en-US" altLang="en-US" sz="2800" i="1"/>
              <a:t>memory bus</a:t>
            </a:r>
            <a:r>
              <a:rPr lang="en-US" altLang="en-US" sz="2800"/>
              <a:t>. It is actually two buses (not on the diagram): an address bus and a data bus. The CPU firstly sends a number through an address bus, a number called memory address, that indicates the desired location of data. Then it reads or writes the data itself using the data bus.  </a:t>
            </a:r>
          </a:p>
          <a:p>
            <a:pPr algn="just">
              <a:lnSpc>
                <a:spcPct val="80000"/>
              </a:lnSpc>
              <a:buClr>
                <a:schemeClr val="tx1"/>
              </a:buClr>
              <a:buFont typeface="Wingdings" panose="05000000000000000000" pitchFamily="2" charset="2"/>
              <a:buChar char="Ø"/>
            </a:pPr>
            <a:r>
              <a:rPr lang="en-US" altLang="en-US" sz="2800"/>
              <a:t>It is divided into RAM and ROM.</a:t>
            </a:r>
          </a:p>
        </p:txBody>
      </p:sp>
    </p:spTree>
    <p:extLst>
      <p:ext uri="{BB962C8B-B14F-4D97-AF65-F5344CB8AC3E}">
        <p14:creationId xmlns:p14="http://schemas.microsoft.com/office/powerpoint/2010/main" val="3009586118"/>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grpId="0" nodeType="afterEffect">
                                  <p:stCondLst>
                                    <p:cond delay="0"/>
                                  </p:stCondLst>
                                  <p:iterate type="lt">
                                    <p:tmPct val="5000"/>
                                  </p:iterate>
                                  <p:childTnLst>
                                    <p:set>
                                      <p:cBhvr>
                                        <p:cTn id="6" dur="1" fill="hold">
                                          <p:stCondLst>
                                            <p:cond delay="0"/>
                                          </p:stCondLst>
                                        </p:cTn>
                                        <p:tgtEl>
                                          <p:spTgt spid="28674"/>
                                        </p:tgtEl>
                                        <p:attrNameLst>
                                          <p:attrName>style.visibility</p:attrName>
                                        </p:attrNameLst>
                                      </p:cBhvr>
                                      <p:to>
                                        <p:strVal val="visible"/>
                                      </p:to>
                                    </p:set>
                                    <p:anim calcmode="lin" valueType="num">
                                      <p:cBhvr>
                                        <p:cTn id="7" dur="1000" fill="hold"/>
                                        <p:tgtEl>
                                          <p:spTgt spid="28674"/>
                                        </p:tgtEl>
                                        <p:attrNameLst>
                                          <p:attrName>ppt_w</p:attrName>
                                        </p:attrNameLst>
                                      </p:cBhvr>
                                      <p:tavLst>
                                        <p:tav tm="0">
                                          <p:val>
                                            <p:fltVal val="0"/>
                                          </p:val>
                                        </p:tav>
                                        <p:tav tm="100000">
                                          <p:val>
                                            <p:strVal val="#ppt_w"/>
                                          </p:val>
                                        </p:tav>
                                      </p:tavLst>
                                    </p:anim>
                                    <p:anim calcmode="lin" valueType="num">
                                      <p:cBhvr>
                                        <p:cTn id="8" dur="1000" fill="hold"/>
                                        <p:tgtEl>
                                          <p:spTgt spid="28674"/>
                                        </p:tgtEl>
                                        <p:attrNameLst>
                                          <p:attrName>ppt_h</p:attrName>
                                        </p:attrNameLst>
                                      </p:cBhvr>
                                      <p:tavLst>
                                        <p:tav tm="0">
                                          <p:val>
                                            <p:fltVal val="0"/>
                                          </p:val>
                                        </p:tav>
                                        <p:tav tm="100000">
                                          <p:val>
                                            <p:strVal val="#ppt_h"/>
                                          </p:val>
                                        </p:tav>
                                      </p:tavLst>
                                    </p:anim>
                                    <p:anim calcmode="lin" valueType="num">
                                      <p:cBhvr>
                                        <p:cTn id="9" dur="1000" fill="hold"/>
                                        <p:tgtEl>
                                          <p:spTgt spid="28674"/>
                                        </p:tgtEl>
                                        <p:attrNameLst>
                                          <p:attrName>style.rotation</p:attrName>
                                        </p:attrNameLst>
                                      </p:cBhvr>
                                      <p:tavLst>
                                        <p:tav tm="0">
                                          <p:val>
                                            <p:fltVal val="90"/>
                                          </p:val>
                                        </p:tav>
                                        <p:tav tm="100000">
                                          <p:val>
                                            <p:fltVal val="0"/>
                                          </p:val>
                                        </p:tav>
                                      </p:tavLst>
                                    </p:anim>
                                    <p:animEffect transition="in" filter="fade">
                                      <p:cBhvr>
                                        <p:cTn id="10" dur="1000"/>
                                        <p:tgtEl>
                                          <p:spTgt spid="28674"/>
                                        </p:tgtEl>
                                      </p:cBhvr>
                                    </p:animEffect>
                                  </p:childTnLst>
                                </p:cTn>
                              </p:par>
                            </p:childTnLst>
                          </p:cTn>
                        </p:par>
                        <p:par>
                          <p:cTn id="11" fill="hold" nodeType="afterGroup">
                            <p:stCondLst>
                              <p:cond delay="1600"/>
                            </p:stCondLst>
                            <p:childTnLst>
                              <p:par>
                                <p:cTn id="12" presetID="29" presetClass="entr" presetSubtype="0" fill="hold" grpId="0" nodeType="afterEffect">
                                  <p:stCondLst>
                                    <p:cond delay="0"/>
                                  </p:stCondLst>
                                  <p:childTnLst>
                                    <p:set>
                                      <p:cBhvr>
                                        <p:cTn id="13" dur="1" fill="hold">
                                          <p:stCondLst>
                                            <p:cond delay="0"/>
                                          </p:stCondLst>
                                        </p:cTn>
                                        <p:tgtEl>
                                          <p:spTgt spid="28675">
                                            <p:txEl>
                                              <p:pRg st="0" end="0"/>
                                            </p:txEl>
                                          </p:spTgt>
                                        </p:tgtEl>
                                        <p:attrNameLst>
                                          <p:attrName>style.visibility</p:attrName>
                                        </p:attrNameLst>
                                      </p:cBhvr>
                                      <p:to>
                                        <p:strVal val="visible"/>
                                      </p:to>
                                    </p:set>
                                    <p:anim calcmode="lin" valueType="num">
                                      <p:cBhvr>
                                        <p:cTn id="14" dur="1000" fill="hold"/>
                                        <p:tgtEl>
                                          <p:spTgt spid="28675">
                                            <p:txEl>
                                              <p:pRg st="0" end="0"/>
                                            </p:txEl>
                                          </p:spTgt>
                                        </p:tgtEl>
                                        <p:attrNameLst>
                                          <p:attrName>ppt_x</p:attrName>
                                        </p:attrNameLst>
                                      </p:cBhvr>
                                      <p:tavLst>
                                        <p:tav tm="0">
                                          <p:val>
                                            <p:strVal val="#ppt_x-.2"/>
                                          </p:val>
                                        </p:tav>
                                        <p:tav tm="100000">
                                          <p:val>
                                            <p:strVal val="#ppt_x"/>
                                          </p:val>
                                        </p:tav>
                                      </p:tavLst>
                                    </p:anim>
                                    <p:anim calcmode="lin" valueType="num">
                                      <p:cBhvr>
                                        <p:cTn id="15" dur="1000" fill="hold"/>
                                        <p:tgtEl>
                                          <p:spTgt spid="28675">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28675">
                                            <p:txEl>
                                              <p:pRg st="0" end="0"/>
                                            </p:txEl>
                                          </p:spTgt>
                                        </p:tgtEl>
                                      </p:cBhvr>
                                    </p:animEffect>
                                  </p:childTnLst>
                                </p:cTn>
                              </p:par>
                            </p:childTnLst>
                          </p:cTn>
                        </p:par>
                        <p:par>
                          <p:cTn id="17" fill="hold" nodeType="afterGroup">
                            <p:stCondLst>
                              <p:cond delay="2600"/>
                            </p:stCondLst>
                            <p:childTnLst>
                              <p:par>
                                <p:cTn id="18" presetID="29" presetClass="entr" presetSubtype="0" fill="hold" grpId="0" nodeType="afterEffect">
                                  <p:stCondLst>
                                    <p:cond delay="0"/>
                                  </p:stCondLst>
                                  <p:childTnLst>
                                    <p:set>
                                      <p:cBhvr>
                                        <p:cTn id="19" dur="1" fill="hold">
                                          <p:stCondLst>
                                            <p:cond delay="0"/>
                                          </p:stCondLst>
                                        </p:cTn>
                                        <p:tgtEl>
                                          <p:spTgt spid="28675">
                                            <p:txEl>
                                              <p:pRg st="1" end="1"/>
                                            </p:txEl>
                                          </p:spTgt>
                                        </p:tgtEl>
                                        <p:attrNameLst>
                                          <p:attrName>style.visibility</p:attrName>
                                        </p:attrNameLst>
                                      </p:cBhvr>
                                      <p:to>
                                        <p:strVal val="visible"/>
                                      </p:to>
                                    </p:set>
                                    <p:anim calcmode="lin" valueType="num">
                                      <p:cBhvr>
                                        <p:cTn id="20" dur="1000" fill="hold"/>
                                        <p:tgtEl>
                                          <p:spTgt spid="28675">
                                            <p:txEl>
                                              <p:pRg st="1" end="1"/>
                                            </p:txEl>
                                          </p:spTgt>
                                        </p:tgtEl>
                                        <p:attrNameLst>
                                          <p:attrName>ppt_x</p:attrName>
                                        </p:attrNameLst>
                                      </p:cBhvr>
                                      <p:tavLst>
                                        <p:tav tm="0">
                                          <p:val>
                                            <p:strVal val="#ppt_x-.2"/>
                                          </p:val>
                                        </p:tav>
                                        <p:tav tm="100000">
                                          <p:val>
                                            <p:strVal val="#ppt_x"/>
                                          </p:val>
                                        </p:tav>
                                      </p:tavLst>
                                    </p:anim>
                                    <p:anim calcmode="lin" valueType="num">
                                      <p:cBhvr>
                                        <p:cTn id="21" dur="1000" fill="hold"/>
                                        <p:tgtEl>
                                          <p:spTgt spid="28675">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22" dur="1000"/>
                                        <p:tgtEl>
                                          <p:spTgt spid="28675">
                                            <p:txEl>
                                              <p:pRg st="1" end="1"/>
                                            </p:txEl>
                                          </p:spTgt>
                                        </p:tgtEl>
                                      </p:cBhvr>
                                    </p:animEffect>
                                  </p:childTnLst>
                                </p:cTn>
                              </p:par>
                            </p:childTnLst>
                          </p:cTn>
                        </p:par>
                        <p:par>
                          <p:cTn id="23" fill="hold" nodeType="afterGroup">
                            <p:stCondLst>
                              <p:cond delay="3600"/>
                            </p:stCondLst>
                            <p:childTnLst>
                              <p:par>
                                <p:cTn id="24" presetID="29" presetClass="entr" presetSubtype="0" fill="hold" grpId="0" nodeType="afterEffect">
                                  <p:stCondLst>
                                    <p:cond delay="0"/>
                                  </p:stCondLst>
                                  <p:childTnLst>
                                    <p:set>
                                      <p:cBhvr>
                                        <p:cTn id="25" dur="1" fill="hold">
                                          <p:stCondLst>
                                            <p:cond delay="0"/>
                                          </p:stCondLst>
                                        </p:cTn>
                                        <p:tgtEl>
                                          <p:spTgt spid="28675">
                                            <p:txEl>
                                              <p:pRg st="2" end="2"/>
                                            </p:txEl>
                                          </p:spTgt>
                                        </p:tgtEl>
                                        <p:attrNameLst>
                                          <p:attrName>style.visibility</p:attrName>
                                        </p:attrNameLst>
                                      </p:cBhvr>
                                      <p:to>
                                        <p:strVal val="visible"/>
                                      </p:to>
                                    </p:set>
                                    <p:anim calcmode="lin" valueType="num">
                                      <p:cBhvr>
                                        <p:cTn id="26" dur="1000" fill="hold"/>
                                        <p:tgtEl>
                                          <p:spTgt spid="28675">
                                            <p:txEl>
                                              <p:pRg st="2" end="2"/>
                                            </p:txEl>
                                          </p:spTgt>
                                        </p:tgtEl>
                                        <p:attrNameLst>
                                          <p:attrName>ppt_x</p:attrName>
                                        </p:attrNameLst>
                                      </p:cBhvr>
                                      <p:tavLst>
                                        <p:tav tm="0">
                                          <p:val>
                                            <p:strVal val="#ppt_x-.2"/>
                                          </p:val>
                                        </p:tav>
                                        <p:tav tm="100000">
                                          <p:val>
                                            <p:strVal val="#ppt_x"/>
                                          </p:val>
                                        </p:tav>
                                      </p:tavLst>
                                    </p:anim>
                                    <p:anim calcmode="lin" valueType="num">
                                      <p:cBhvr>
                                        <p:cTn id="27" dur="1000" fill="hold"/>
                                        <p:tgtEl>
                                          <p:spTgt spid="28675">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8" dur="1000"/>
                                        <p:tgtEl>
                                          <p:spTgt spid="286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P spid="28675"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981200" y="274638"/>
            <a:ext cx="8229600" cy="639762"/>
          </a:xfrm>
        </p:spPr>
        <p:txBody>
          <a:bodyPr rtlCol="0">
            <a:normAutofit fontScale="90000"/>
          </a:bodyPr>
          <a:lstStyle/>
          <a:p>
            <a:pPr fontAlgn="auto">
              <a:spcAft>
                <a:spcPts val="0"/>
              </a:spcAft>
              <a:defRPr/>
            </a:pPr>
            <a:r>
              <a:rPr lang="en-US" sz="2800" b="1"/>
              <a:t> </a:t>
            </a:r>
            <a:r>
              <a:rPr lang="en-US" sz="3600" b="1"/>
              <a:t>RAM</a:t>
            </a:r>
          </a:p>
        </p:txBody>
      </p:sp>
      <p:sp>
        <p:nvSpPr>
          <p:cNvPr id="8195" name="Rectangle 3"/>
          <p:cNvSpPr>
            <a:spLocks noGrp="1" noChangeArrowheads="1"/>
          </p:cNvSpPr>
          <p:nvPr>
            <p:ph type="body" idx="1"/>
          </p:nvPr>
        </p:nvSpPr>
        <p:spPr>
          <a:xfrm>
            <a:off x="1981200" y="990601"/>
            <a:ext cx="8229600" cy="5135563"/>
          </a:xfrm>
        </p:spPr>
        <p:txBody>
          <a:bodyPr/>
          <a:lstStyle/>
          <a:p>
            <a:pPr marL="609600" indent="-609600">
              <a:lnSpc>
                <a:spcPct val="90000"/>
              </a:lnSpc>
              <a:buClr>
                <a:schemeClr val="tx1"/>
              </a:buClr>
              <a:buNone/>
            </a:pPr>
            <a:r>
              <a:rPr lang="en-US" altLang="en-US" sz="2400"/>
              <a:t>	The RAM family includes two important memory devices: static RAM (SRAM) and dynamic RAM (DRAM). The primary difference between them is the lifetime of the data they store. </a:t>
            </a:r>
          </a:p>
          <a:p>
            <a:pPr marL="609600" indent="-609600">
              <a:lnSpc>
                <a:spcPct val="90000"/>
              </a:lnSpc>
              <a:buClr>
                <a:schemeClr val="tx1"/>
              </a:buClr>
              <a:buFont typeface="Wingdings" panose="05000000000000000000" pitchFamily="2" charset="2"/>
              <a:buAutoNum type="arabicParenR"/>
            </a:pPr>
            <a:r>
              <a:rPr lang="en-US" altLang="en-US" sz="2400"/>
              <a:t>SRAM retains its contents as long as electrical power is applied to the chip. If the power is turned off or lost temporarily, its contents will be lost forever.</a:t>
            </a:r>
          </a:p>
          <a:p>
            <a:pPr marL="609600" indent="-609600">
              <a:lnSpc>
                <a:spcPct val="90000"/>
              </a:lnSpc>
              <a:buClr>
                <a:schemeClr val="tx1"/>
              </a:buClr>
              <a:buFont typeface="Wingdings" panose="05000000000000000000" pitchFamily="2" charset="2"/>
              <a:buAutoNum type="arabicParenR"/>
            </a:pPr>
            <a:r>
              <a:rPr lang="en-US" altLang="en-US" sz="2400"/>
              <a:t>DRAM, on the other hand, has an extremely short data lifetime-typically about four milliseconds. This is true even when power is applied constantly. DRAM controller is used to refresh the data before it expires, the contents of memory can be kept alive for as long as they are needed. So DRAM is as useful as SRAM after all. </a:t>
            </a:r>
          </a:p>
          <a:p>
            <a:pPr marL="609600" indent="-609600">
              <a:lnSpc>
                <a:spcPct val="90000"/>
              </a:lnSpc>
              <a:buClr>
                <a:schemeClr val="tx1"/>
              </a:buClr>
              <a:buNone/>
            </a:pPr>
            <a:endParaRPr lang="en-US" altLang="en-US" sz="2400"/>
          </a:p>
        </p:txBody>
      </p:sp>
    </p:spTree>
    <p:extLst>
      <p:ext uri="{BB962C8B-B14F-4D97-AF65-F5344CB8AC3E}">
        <p14:creationId xmlns:p14="http://schemas.microsoft.com/office/powerpoint/2010/main" val="2165839848"/>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8194"/>
                                        </p:tgtEl>
                                        <p:attrNameLst>
                                          <p:attrName>style.visibility</p:attrName>
                                        </p:attrNameLst>
                                      </p:cBhvr>
                                      <p:to>
                                        <p:strVal val="visible"/>
                                      </p:to>
                                    </p:set>
                                    <p:anim by="(-#ppt_w*2)" calcmode="lin" valueType="num">
                                      <p:cBhvr rctx="PPT">
                                        <p:cTn id="7" dur="500" autoRev="1" fill="hold">
                                          <p:stCondLst>
                                            <p:cond delay="0"/>
                                          </p:stCondLst>
                                        </p:cTn>
                                        <p:tgtEl>
                                          <p:spTgt spid="8194"/>
                                        </p:tgtEl>
                                        <p:attrNameLst>
                                          <p:attrName>ppt_w</p:attrName>
                                        </p:attrNameLst>
                                      </p:cBhvr>
                                    </p:anim>
                                    <p:anim by="(#ppt_w*0.50)" calcmode="lin" valueType="num">
                                      <p:cBhvr>
                                        <p:cTn id="8" dur="500" decel="50000" autoRev="1" fill="hold">
                                          <p:stCondLst>
                                            <p:cond delay="0"/>
                                          </p:stCondLst>
                                        </p:cTn>
                                        <p:tgtEl>
                                          <p:spTgt spid="8194"/>
                                        </p:tgtEl>
                                        <p:attrNameLst>
                                          <p:attrName>ppt_x</p:attrName>
                                        </p:attrNameLst>
                                      </p:cBhvr>
                                    </p:anim>
                                    <p:anim from="(-#ppt_h/2)" to="(#ppt_y)" calcmode="lin" valueType="num">
                                      <p:cBhvr>
                                        <p:cTn id="9" dur="1000" fill="hold">
                                          <p:stCondLst>
                                            <p:cond delay="0"/>
                                          </p:stCondLst>
                                        </p:cTn>
                                        <p:tgtEl>
                                          <p:spTgt spid="8194"/>
                                        </p:tgtEl>
                                        <p:attrNameLst>
                                          <p:attrName>ppt_y</p:attrName>
                                        </p:attrNameLst>
                                      </p:cBhvr>
                                    </p:anim>
                                    <p:animRot by="21600000">
                                      <p:cBhvr>
                                        <p:cTn id="10" dur="1000" fill="hold">
                                          <p:stCondLst>
                                            <p:cond delay="0"/>
                                          </p:stCondLst>
                                        </p:cTn>
                                        <p:tgtEl>
                                          <p:spTgt spid="8194"/>
                                        </p:tgtEl>
                                        <p:attrNameLst>
                                          <p:attrName>r</p:attrName>
                                        </p:attrNameLst>
                                      </p:cBhvr>
                                    </p:animRot>
                                  </p:childTnLst>
                                </p:cTn>
                              </p:par>
                            </p:childTnLst>
                          </p:cTn>
                        </p:par>
                        <p:par>
                          <p:cTn id="11" fill="hold" nodeType="afterGroup">
                            <p:stCondLst>
                              <p:cond delay="1200"/>
                            </p:stCondLst>
                            <p:childTnLst>
                              <p:par>
                                <p:cTn id="12" presetID="12" presetClass="entr" presetSubtype="4" fill="hold" nodeType="afterEffect">
                                  <p:stCondLst>
                                    <p:cond delay="0"/>
                                  </p:stCondLst>
                                  <p:childTnLst>
                                    <p:set>
                                      <p:cBhvr>
                                        <p:cTn id="13" dur="1" fill="hold">
                                          <p:stCondLst>
                                            <p:cond delay="0"/>
                                          </p:stCondLst>
                                        </p:cTn>
                                        <p:tgtEl>
                                          <p:spTgt spid="8195">
                                            <p:txEl>
                                              <p:pRg st="0" end="0"/>
                                            </p:txEl>
                                          </p:spTgt>
                                        </p:tgtEl>
                                        <p:attrNameLst>
                                          <p:attrName>style.visibility</p:attrName>
                                        </p:attrNameLst>
                                      </p:cBhvr>
                                      <p:to>
                                        <p:strVal val="visible"/>
                                      </p:to>
                                    </p:set>
                                    <p:animEffect transition="in" filter="slide(fromBottom)">
                                      <p:cBhvr>
                                        <p:cTn id="14" dur="1000"/>
                                        <p:tgtEl>
                                          <p:spTgt spid="8195">
                                            <p:txEl>
                                              <p:pRg st="0" end="0"/>
                                            </p:txEl>
                                          </p:spTgt>
                                        </p:tgtEl>
                                      </p:cBhvr>
                                    </p:animEffect>
                                  </p:childTnLst>
                                </p:cTn>
                              </p:par>
                              <p:par>
                                <p:cTn id="15" presetID="12" presetClass="entr" presetSubtype="4" fill="hold" nodeType="withEffect">
                                  <p:stCondLst>
                                    <p:cond delay="0"/>
                                  </p:stCondLst>
                                  <p:childTnLst>
                                    <p:set>
                                      <p:cBhvr>
                                        <p:cTn id="16" dur="1" fill="hold">
                                          <p:stCondLst>
                                            <p:cond delay="0"/>
                                          </p:stCondLst>
                                        </p:cTn>
                                        <p:tgtEl>
                                          <p:spTgt spid="8195">
                                            <p:txEl>
                                              <p:pRg st="1" end="1"/>
                                            </p:txEl>
                                          </p:spTgt>
                                        </p:tgtEl>
                                        <p:attrNameLst>
                                          <p:attrName>style.visibility</p:attrName>
                                        </p:attrNameLst>
                                      </p:cBhvr>
                                      <p:to>
                                        <p:strVal val="visible"/>
                                      </p:to>
                                    </p:set>
                                    <p:animEffect transition="in" filter="slide(fromBottom)">
                                      <p:cBhvr>
                                        <p:cTn id="17" dur="1000"/>
                                        <p:tgtEl>
                                          <p:spTgt spid="8195">
                                            <p:txEl>
                                              <p:pRg st="1" end="1"/>
                                            </p:txEl>
                                          </p:spTgt>
                                        </p:tgtEl>
                                      </p:cBhvr>
                                    </p:animEffect>
                                  </p:childTnLst>
                                </p:cTn>
                              </p:par>
                            </p:childTnLst>
                          </p:cTn>
                        </p:par>
                        <p:par>
                          <p:cTn id="18" fill="hold" nodeType="afterGroup">
                            <p:stCondLst>
                              <p:cond delay="2200"/>
                            </p:stCondLst>
                            <p:childTnLst>
                              <p:par>
                                <p:cTn id="19" presetID="12" presetClass="entr" presetSubtype="4" fill="hold" nodeType="afterEffect">
                                  <p:stCondLst>
                                    <p:cond delay="0"/>
                                  </p:stCondLst>
                                  <p:childTnLst>
                                    <p:set>
                                      <p:cBhvr>
                                        <p:cTn id="20" dur="1" fill="hold">
                                          <p:stCondLst>
                                            <p:cond delay="0"/>
                                          </p:stCondLst>
                                        </p:cTn>
                                        <p:tgtEl>
                                          <p:spTgt spid="8195">
                                            <p:txEl>
                                              <p:pRg st="2" end="2"/>
                                            </p:txEl>
                                          </p:spTgt>
                                        </p:tgtEl>
                                        <p:attrNameLst>
                                          <p:attrName>style.visibility</p:attrName>
                                        </p:attrNameLst>
                                      </p:cBhvr>
                                      <p:to>
                                        <p:strVal val="visible"/>
                                      </p:to>
                                    </p:set>
                                    <p:animEffect transition="in" filter="slide(fromBottom)">
                                      <p:cBhvr>
                                        <p:cTn id="21" dur="1000"/>
                                        <p:tgtEl>
                                          <p:spTgt spid="81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981200" y="503238"/>
            <a:ext cx="8229600" cy="1143000"/>
          </a:xfrm>
        </p:spPr>
        <p:txBody>
          <a:bodyPr/>
          <a:lstStyle/>
          <a:p>
            <a:r>
              <a:rPr lang="en-US" altLang="en-US" sz="3600" b="1"/>
              <a:t>Types of RAM</a:t>
            </a:r>
          </a:p>
        </p:txBody>
      </p:sp>
      <p:sp>
        <p:nvSpPr>
          <p:cNvPr id="31747" name="Rectangle 3"/>
          <p:cNvSpPr>
            <a:spLocks noGrp="1" noChangeArrowheads="1"/>
          </p:cNvSpPr>
          <p:nvPr>
            <p:ph type="body" idx="1"/>
          </p:nvPr>
        </p:nvSpPr>
        <p:spPr>
          <a:xfrm>
            <a:off x="1905000" y="1447800"/>
            <a:ext cx="8229600" cy="4724400"/>
          </a:xfrm>
        </p:spPr>
        <p:txBody>
          <a:bodyPr/>
          <a:lstStyle/>
          <a:p>
            <a:pPr algn="just">
              <a:lnSpc>
                <a:spcPct val="90000"/>
              </a:lnSpc>
              <a:buFont typeface="Wingdings" panose="05000000000000000000" pitchFamily="2" charset="2"/>
              <a:buNone/>
            </a:pPr>
            <a:r>
              <a:rPr lang="en-US" altLang="en-US" sz="2800" b="1"/>
              <a:t>	</a:t>
            </a:r>
            <a:r>
              <a:rPr lang="en-US" altLang="en-US" sz="2800" b="1">
                <a:latin typeface="Arial" panose="020B0604020202020204" pitchFamily="34" charset="0"/>
              </a:rPr>
              <a:t>Double Data Rate synchronous dynamic random access memory</a:t>
            </a:r>
            <a:r>
              <a:rPr lang="en-US" altLang="en-US" sz="2800">
                <a:latin typeface="Arial" panose="020B0604020202020204" pitchFamily="34" charset="0"/>
              </a:rPr>
              <a:t> or also known as</a:t>
            </a:r>
            <a:r>
              <a:rPr lang="en-US" altLang="en-US" sz="2800" b="1">
                <a:latin typeface="Arial" panose="020B0604020202020204" pitchFamily="34" charset="0"/>
              </a:rPr>
              <a:t> DDR1 SDRAM</a:t>
            </a:r>
            <a:r>
              <a:rPr lang="en-US" altLang="en-US" sz="2800">
                <a:latin typeface="Arial" panose="020B0604020202020204" pitchFamily="34" charset="0"/>
              </a:rPr>
              <a:t> is a class of memory integrated circuits used in computers. The interface uses double pumping (transferring data on both the rising and falling edges of the clock signal) to lower the clock frequency. One advantage of keeping the clock frequency down is that it reduces the signal integrity requirements on the circuit board connecting the memory to the controller. </a:t>
            </a:r>
          </a:p>
        </p:txBody>
      </p:sp>
    </p:spTree>
    <p:extLst>
      <p:ext uri="{BB962C8B-B14F-4D97-AF65-F5344CB8AC3E}">
        <p14:creationId xmlns:p14="http://schemas.microsoft.com/office/powerpoint/2010/main" val="2125710527"/>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31746"/>
                                        </p:tgtEl>
                                        <p:attrNameLst>
                                          <p:attrName>style.visibility</p:attrName>
                                        </p:attrNameLst>
                                      </p:cBhvr>
                                      <p:to>
                                        <p:strVal val="visible"/>
                                      </p:to>
                                    </p:set>
                                    <p:anim calcmode="lin" valueType="num">
                                      <p:cBhvr>
                                        <p:cTn id="7" dur="1000" fill="hold"/>
                                        <p:tgtEl>
                                          <p:spTgt spid="31746"/>
                                        </p:tgtEl>
                                        <p:attrNameLst>
                                          <p:attrName>ppt_x</p:attrName>
                                        </p:attrNameLst>
                                      </p:cBhvr>
                                      <p:tavLst>
                                        <p:tav tm="0">
                                          <p:val>
                                            <p:strVal val="#ppt_x-.2"/>
                                          </p:val>
                                        </p:tav>
                                        <p:tav tm="100000">
                                          <p:val>
                                            <p:strVal val="#ppt_x"/>
                                          </p:val>
                                        </p:tav>
                                      </p:tavLst>
                                    </p:anim>
                                    <p:anim calcmode="lin" valueType="num">
                                      <p:cBhvr>
                                        <p:cTn id="8" dur="1000" fill="hold"/>
                                        <p:tgtEl>
                                          <p:spTgt spid="31746"/>
                                        </p:tgtEl>
                                        <p:attrNameLst>
                                          <p:attrName>ppt_y</p:attrName>
                                        </p:attrNameLst>
                                      </p:cBhvr>
                                      <p:tavLst>
                                        <p:tav tm="0">
                                          <p:val>
                                            <p:strVal val="#ppt_y"/>
                                          </p:val>
                                        </p:tav>
                                        <p:tav tm="100000">
                                          <p:val>
                                            <p:strVal val="#ppt_y"/>
                                          </p:val>
                                        </p:tav>
                                      </p:tavLst>
                                    </p:anim>
                                    <p:animEffect transition="in" filter="wipe(right)" prLst="gradientSize: 0.1">
                                      <p:cBhvr>
                                        <p:cTn id="9" dur="1000"/>
                                        <p:tgtEl>
                                          <p:spTgt spid="31746"/>
                                        </p:tgtEl>
                                      </p:cBhvr>
                                    </p:animEffect>
                                  </p:childTnLst>
                                </p:cTn>
                              </p:par>
                            </p:childTnLst>
                          </p:cTn>
                        </p:par>
                        <p:par>
                          <p:cTn id="10" fill="hold" nodeType="afterGroup">
                            <p:stCondLst>
                              <p:cond delay="1000"/>
                            </p:stCondLst>
                            <p:childTnLst>
                              <p:par>
                                <p:cTn id="11" presetID="29" presetClass="entr" presetSubtype="0" fill="hold" grpId="0" nodeType="afterEffect">
                                  <p:stCondLst>
                                    <p:cond delay="0"/>
                                  </p:stCondLst>
                                  <p:childTnLst>
                                    <p:set>
                                      <p:cBhvr>
                                        <p:cTn id="12" dur="1" fill="hold">
                                          <p:stCondLst>
                                            <p:cond delay="0"/>
                                          </p:stCondLst>
                                        </p:cTn>
                                        <p:tgtEl>
                                          <p:spTgt spid="31747">
                                            <p:txEl>
                                              <p:pRg st="0" end="0"/>
                                            </p:txEl>
                                          </p:spTgt>
                                        </p:tgtEl>
                                        <p:attrNameLst>
                                          <p:attrName>style.visibility</p:attrName>
                                        </p:attrNameLst>
                                      </p:cBhvr>
                                      <p:to>
                                        <p:strVal val="visible"/>
                                      </p:to>
                                    </p:set>
                                    <p:anim calcmode="lin" valueType="num">
                                      <p:cBhvr>
                                        <p:cTn id="13" dur="1000" fill="hold"/>
                                        <p:tgtEl>
                                          <p:spTgt spid="31747">
                                            <p:txEl>
                                              <p:pRg st="0" end="0"/>
                                            </p:txEl>
                                          </p:spTgt>
                                        </p:tgtEl>
                                        <p:attrNameLst>
                                          <p:attrName>ppt_x</p:attrName>
                                        </p:attrNameLst>
                                      </p:cBhvr>
                                      <p:tavLst>
                                        <p:tav tm="0">
                                          <p:val>
                                            <p:strVal val="#ppt_x-.2"/>
                                          </p:val>
                                        </p:tav>
                                        <p:tav tm="100000">
                                          <p:val>
                                            <p:strVal val="#ppt_x"/>
                                          </p:val>
                                        </p:tav>
                                      </p:tavLst>
                                    </p:anim>
                                    <p:anim calcmode="lin" valueType="num">
                                      <p:cBhvr>
                                        <p:cTn id="14" dur="1000" fill="hold"/>
                                        <p:tgtEl>
                                          <p:spTgt spid="3174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5" dur="1000"/>
                                        <p:tgtEl>
                                          <p:spTgt spid="317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31747"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981200" y="274638"/>
            <a:ext cx="8229600" cy="639762"/>
          </a:xfrm>
        </p:spPr>
        <p:txBody>
          <a:bodyPr/>
          <a:lstStyle/>
          <a:p>
            <a:r>
              <a:rPr lang="en-US" altLang="en-US" sz="3200"/>
              <a:t>DDR2, DDR and SDRAM</a:t>
            </a:r>
          </a:p>
        </p:txBody>
      </p:sp>
      <p:sp>
        <p:nvSpPr>
          <p:cNvPr id="30723" name="Rectangle 3"/>
          <p:cNvSpPr>
            <a:spLocks noGrp="1" noChangeArrowheads="1"/>
          </p:cNvSpPr>
          <p:nvPr>
            <p:ph type="body" idx="1"/>
          </p:nvPr>
        </p:nvSpPr>
        <p:spPr>
          <a:xfrm>
            <a:off x="1905000" y="990600"/>
            <a:ext cx="8229600" cy="5486400"/>
          </a:xfrm>
        </p:spPr>
        <p:txBody>
          <a:bodyPr/>
          <a:lstStyle/>
          <a:p>
            <a:pPr indent="7938" algn="just">
              <a:lnSpc>
                <a:spcPct val="80000"/>
              </a:lnSpc>
              <a:buNone/>
            </a:pPr>
            <a:r>
              <a:rPr lang="en-US" altLang="en-US" sz="2400"/>
              <a:t>DDR2 memory is fundamentally similar to DDR SDRAM. Still, while DDR SDRAM can transfer data across the bus two times per clock, DDR2 SDRAM can perform four transfers per clock. DDR2 uses the same memory cells, but doubles the bandwidth by using the multiplexing technique. </a:t>
            </a:r>
          </a:p>
          <a:p>
            <a:pPr indent="7938" algn="just">
              <a:lnSpc>
                <a:spcPct val="80000"/>
              </a:lnSpc>
              <a:buNone/>
            </a:pPr>
            <a:r>
              <a:rPr lang="en-US" altLang="en-US" sz="2400"/>
              <a:t>The DDR2 memory cell is still clocked at the same frequency as DDR SDRAM and SDRAM cells, but the frequency of the input/output buffers is higher with DDR2 SDRAM (as shown in Fig. on next Slide). The bus that connects the memory cells with the buffers is twice wider compared to DDR. Thus, the I/O buffers perform multiplexing: the data is coming in from the memory cells along a wide bus and is going out of the buffers on a bus of the same width as in DDR SDRAM, but of a twice bigger frequency. This allows to increase the memory bandwidth without increasing the operational frequency. </a:t>
            </a:r>
          </a:p>
          <a:p>
            <a:pPr indent="7938">
              <a:lnSpc>
                <a:spcPct val="80000"/>
              </a:lnSpc>
              <a:buNone/>
            </a:pPr>
            <a:endParaRPr lang="en-US" altLang="en-US" sz="2400"/>
          </a:p>
          <a:p>
            <a:pPr indent="7938">
              <a:lnSpc>
                <a:spcPct val="80000"/>
              </a:lnSpc>
            </a:pPr>
            <a:endParaRPr lang="en-US" altLang="en-US" sz="2000"/>
          </a:p>
        </p:txBody>
      </p:sp>
    </p:spTree>
    <p:extLst>
      <p:ext uri="{BB962C8B-B14F-4D97-AF65-F5344CB8AC3E}">
        <p14:creationId xmlns:p14="http://schemas.microsoft.com/office/powerpoint/2010/main" val="3272494171"/>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0722"/>
                                        </p:tgtEl>
                                        <p:attrNameLst>
                                          <p:attrName>style.visibility</p:attrName>
                                        </p:attrNameLst>
                                      </p:cBhvr>
                                      <p:to>
                                        <p:strVal val="visible"/>
                                      </p:to>
                                    </p:set>
                                    <p:anim calcmode="discrete" valueType="clr">
                                      <p:cBhvr override="childStyle">
                                        <p:cTn id="7" dur="80"/>
                                        <p:tgtEl>
                                          <p:spTgt spid="3072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0722"/>
                                        </p:tgtEl>
                                        <p:attrNameLst>
                                          <p:attrName>fillcolor</p:attrName>
                                        </p:attrNameLst>
                                      </p:cBhvr>
                                      <p:tavLst>
                                        <p:tav tm="0">
                                          <p:val>
                                            <p:clrVal>
                                              <a:schemeClr val="accent2"/>
                                            </p:clrVal>
                                          </p:val>
                                        </p:tav>
                                        <p:tav tm="50000">
                                          <p:val>
                                            <p:clrVal>
                                              <a:schemeClr val="hlink"/>
                                            </p:clrVal>
                                          </p:val>
                                        </p:tav>
                                      </p:tavLst>
                                    </p:anim>
                                    <p:set>
                                      <p:cBhvr>
                                        <p:cTn id="9" dur="80"/>
                                        <p:tgtEl>
                                          <p:spTgt spid="30722"/>
                                        </p:tgtEl>
                                        <p:attrNameLst>
                                          <p:attrName>fill.type</p:attrName>
                                        </p:attrNameLst>
                                      </p:cBhvr>
                                      <p:to>
                                        <p:strVal val="solid"/>
                                      </p:to>
                                    </p:set>
                                  </p:childTnLst>
                                </p:cTn>
                              </p:par>
                            </p:childTnLst>
                          </p:cTn>
                        </p:par>
                        <p:par>
                          <p:cTn id="10" fill="hold" nodeType="afterGroup">
                            <p:stCondLst>
                              <p:cond delay="680"/>
                            </p:stCondLst>
                            <p:childTnLst>
                              <p:par>
                                <p:cTn id="11" presetID="29" presetClass="entr" presetSubtype="0" fill="hold" nodeType="afterEffect">
                                  <p:stCondLst>
                                    <p:cond delay="0"/>
                                  </p:stCondLst>
                                  <p:childTnLst>
                                    <p:set>
                                      <p:cBhvr>
                                        <p:cTn id="12" dur="1" fill="hold">
                                          <p:stCondLst>
                                            <p:cond delay="0"/>
                                          </p:stCondLst>
                                        </p:cTn>
                                        <p:tgtEl>
                                          <p:spTgt spid="30723">
                                            <p:txEl>
                                              <p:pRg st="0" end="0"/>
                                            </p:txEl>
                                          </p:spTgt>
                                        </p:tgtEl>
                                        <p:attrNameLst>
                                          <p:attrName>style.visibility</p:attrName>
                                        </p:attrNameLst>
                                      </p:cBhvr>
                                      <p:to>
                                        <p:strVal val="visible"/>
                                      </p:to>
                                    </p:set>
                                    <p:anim calcmode="lin" valueType="num">
                                      <p:cBhvr>
                                        <p:cTn id="13" dur="1000" fill="hold"/>
                                        <p:tgtEl>
                                          <p:spTgt spid="30723">
                                            <p:txEl>
                                              <p:pRg st="0" end="0"/>
                                            </p:txEl>
                                          </p:spTgt>
                                        </p:tgtEl>
                                        <p:attrNameLst>
                                          <p:attrName>ppt_x</p:attrName>
                                        </p:attrNameLst>
                                      </p:cBhvr>
                                      <p:tavLst>
                                        <p:tav tm="0">
                                          <p:val>
                                            <p:strVal val="#ppt_x-.2"/>
                                          </p:val>
                                        </p:tav>
                                        <p:tav tm="100000">
                                          <p:val>
                                            <p:strVal val="#ppt_x"/>
                                          </p:val>
                                        </p:tav>
                                      </p:tavLst>
                                    </p:anim>
                                    <p:anim calcmode="lin" valueType="num">
                                      <p:cBhvr>
                                        <p:cTn id="14" dur="1000" fill="hold"/>
                                        <p:tgtEl>
                                          <p:spTgt spid="3072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5" dur="1000"/>
                                        <p:tgtEl>
                                          <p:spTgt spid="30723">
                                            <p:txEl>
                                              <p:pRg st="0" end="0"/>
                                            </p:txEl>
                                          </p:spTgt>
                                        </p:tgtEl>
                                      </p:cBhvr>
                                    </p:animEffect>
                                  </p:childTnLst>
                                </p:cTn>
                              </p:par>
                            </p:childTnLst>
                          </p:cTn>
                        </p:par>
                        <p:par>
                          <p:cTn id="16" fill="hold" nodeType="afterGroup">
                            <p:stCondLst>
                              <p:cond delay="1680"/>
                            </p:stCondLst>
                            <p:childTnLst>
                              <p:par>
                                <p:cTn id="17" presetID="29" presetClass="entr" presetSubtype="0" fill="hold" nodeType="afterEffect">
                                  <p:stCondLst>
                                    <p:cond delay="0"/>
                                  </p:stCondLst>
                                  <p:childTnLst>
                                    <p:set>
                                      <p:cBhvr>
                                        <p:cTn id="18" dur="1" fill="hold">
                                          <p:stCondLst>
                                            <p:cond delay="0"/>
                                          </p:stCondLst>
                                        </p:cTn>
                                        <p:tgtEl>
                                          <p:spTgt spid="30723">
                                            <p:txEl>
                                              <p:pRg st="1" end="1"/>
                                            </p:txEl>
                                          </p:spTgt>
                                        </p:tgtEl>
                                        <p:attrNameLst>
                                          <p:attrName>style.visibility</p:attrName>
                                        </p:attrNameLst>
                                      </p:cBhvr>
                                      <p:to>
                                        <p:strVal val="visible"/>
                                      </p:to>
                                    </p:set>
                                    <p:anim calcmode="lin" valueType="num">
                                      <p:cBhvr>
                                        <p:cTn id="19" dur="1000" fill="hold"/>
                                        <p:tgtEl>
                                          <p:spTgt spid="30723">
                                            <p:txEl>
                                              <p:pRg st="1" end="1"/>
                                            </p:txEl>
                                          </p:spTgt>
                                        </p:tgtEl>
                                        <p:attrNameLst>
                                          <p:attrName>ppt_x</p:attrName>
                                        </p:attrNameLst>
                                      </p:cBhvr>
                                      <p:tavLst>
                                        <p:tav tm="0">
                                          <p:val>
                                            <p:strVal val="#ppt_x-.2"/>
                                          </p:val>
                                        </p:tav>
                                        <p:tav tm="100000">
                                          <p:val>
                                            <p:strVal val="#ppt_x"/>
                                          </p:val>
                                        </p:tav>
                                      </p:tavLst>
                                    </p:anim>
                                    <p:anim calcmode="lin" valueType="num">
                                      <p:cBhvr>
                                        <p:cTn id="20" dur="1000" fill="hold"/>
                                        <p:tgtEl>
                                          <p:spTgt spid="30723">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307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981200" y="228600"/>
            <a:ext cx="8229600" cy="609600"/>
          </a:xfrm>
        </p:spPr>
        <p:txBody>
          <a:bodyPr/>
          <a:lstStyle/>
          <a:p>
            <a:r>
              <a:rPr lang="en-US" altLang="en-US" sz="3200" b="1"/>
              <a:t>Types of ROM</a:t>
            </a:r>
          </a:p>
        </p:txBody>
      </p:sp>
      <p:sp>
        <p:nvSpPr>
          <p:cNvPr id="11267" name="Rectangle 3"/>
          <p:cNvSpPr>
            <a:spLocks noGrp="1" noChangeArrowheads="1"/>
          </p:cNvSpPr>
          <p:nvPr>
            <p:ph type="body" idx="1"/>
          </p:nvPr>
        </p:nvSpPr>
        <p:spPr>
          <a:xfrm>
            <a:off x="1981200" y="838200"/>
            <a:ext cx="8229600" cy="6019800"/>
          </a:xfrm>
        </p:spPr>
        <p:txBody>
          <a:bodyPr/>
          <a:lstStyle/>
          <a:p>
            <a:pPr algn="just">
              <a:buFont typeface="Wingdings" panose="05000000000000000000" pitchFamily="2" charset="2"/>
              <a:buNone/>
            </a:pPr>
            <a:r>
              <a:rPr lang="en-US" altLang="en-US" sz="2800"/>
              <a:t>   Memories in the ROM family are distinguished by the methods used to write new data to them (usually called programming), and the number of times they can be rewritten. This classification reflects the evolution of ROM devices from hardwired to programmable to erasable-and-programmable. A common feature is their ability to retain data and programs forever, even during a power failure. The contents of the ROM had to be specified before chip production, so the actual data could be used to arrange the transistors inside the chip. </a:t>
            </a:r>
          </a:p>
          <a:p>
            <a:pPr algn="just"/>
            <a:endParaRPr lang="en-US" altLang="en-US" sz="2800"/>
          </a:p>
        </p:txBody>
      </p:sp>
    </p:spTree>
    <p:extLst>
      <p:ext uri="{BB962C8B-B14F-4D97-AF65-F5344CB8AC3E}">
        <p14:creationId xmlns:p14="http://schemas.microsoft.com/office/powerpoint/2010/main" val="3679676384"/>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0" presetClass="entr" presetSubtype="0" fill="hold" grpId="0" nodeType="afterEffect">
                                  <p:stCondLst>
                                    <p:cond delay="0"/>
                                  </p:stCondLst>
                                  <p:iterate type="lt">
                                    <p:tmPct val="10000"/>
                                  </p:iterate>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anim calcmode="lin" valueType="num">
                                      <p:cBhvr>
                                        <p:cTn id="8" dur="500" fill="hold"/>
                                        <p:tgtEl>
                                          <p:spTgt spid="11266"/>
                                        </p:tgtEl>
                                        <p:attrNameLst>
                                          <p:attrName>ppt_x</p:attrName>
                                        </p:attrNameLst>
                                      </p:cBhvr>
                                      <p:tavLst>
                                        <p:tav tm="0">
                                          <p:val>
                                            <p:strVal val="#ppt_x-.1"/>
                                          </p:val>
                                        </p:tav>
                                        <p:tav tm="100000">
                                          <p:val>
                                            <p:strVal val="#ppt_x"/>
                                          </p:val>
                                        </p:tav>
                                      </p:tavLst>
                                    </p:anim>
                                    <p:anim calcmode="lin" valueType="num">
                                      <p:cBhvr>
                                        <p:cTn id="9" dur="500" fill="hold"/>
                                        <p:tgtEl>
                                          <p:spTgt spid="11266"/>
                                        </p:tgtEl>
                                        <p:attrNameLst>
                                          <p:attrName>ppt_y</p:attrName>
                                        </p:attrNameLst>
                                      </p:cBhvr>
                                      <p:tavLst>
                                        <p:tav tm="0">
                                          <p:val>
                                            <p:strVal val="#ppt_y"/>
                                          </p:val>
                                        </p:tav>
                                        <p:tav tm="100000">
                                          <p:val>
                                            <p:strVal val="#ppt_y"/>
                                          </p:val>
                                        </p:tav>
                                      </p:tavLst>
                                    </p:anim>
                                  </p:childTnLst>
                                </p:cTn>
                              </p:par>
                            </p:childTnLst>
                          </p:cTn>
                        </p:par>
                        <p:par>
                          <p:cTn id="10" fill="hold" nodeType="afterGroup">
                            <p:stCondLst>
                              <p:cond delay="950"/>
                            </p:stCondLst>
                            <p:childTnLst>
                              <p:par>
                                <p:cTn id="11" presetID="12" presetClass="entr" presetSubtype="4" fill="hold" grpId="0" nodeType="afterEffect">
                                  <p:stCondLst>
                                    <p:cond delay="0"/>
                                  </p:stCondLst>
                                  <p:childTnLst>
                                    <p:set>
                                      <p:cBhvr>
                                        <p:cTn id="12" dur="1" fill="hold">
                                          <p:stCondLst>
                                            <p:cond delay="0"/>
                                          </p:stCondLst>
                                        </p:cTn>
                                        <p:tgtEl>
                                          <p:spTgt spid="11267">
                                            <p:txEl>
                                              <p:pRg st="0" end="0"/>
                                            </p:txEl>
                                          </p:spTgt>
                                        </p:tgtEl>
                                        <p:attrNameLst>
                                          <p:attrName>style.visibility</p:attrName>
                                        </p:attrNameLst>
                                      </p:cBhvr>
                                      <p:to>
                                        <p:strVal val="visible"/>
                                      </p:to>
                                    </p:set>
                                    <p:animEffect transition="in" filter="slide(fromBottom)">
                                      <p:cBhvr>
                                        <p:cTn id="13" dur="1000"/>
                                        <p:tgtEl>
                                          <p:spTgt spid="112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p:bldP spid="11267"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1"/>
          </p:nvPr>
        </p:nvSpPr>
        <p:spPr>
          <a:xfrm>
            <a:off x="1828800" y="990601"/>
            <a:ext cx="8229600" cy="5592763"/>
          </a:xfrm>
        </p:spPr>
        <p:txBody>
          <a:bodyPr/>
          <a:lstStyle/>
          <a:p>
            <a:pPr algn="just">
              <a:lnSpc>
                <a:spcPct val="80000"/>
              </a:lnSpc>
              <a:buFont typeface="Wingdings" panose="05000000000000000000" pitchFamily="2" charset="2"/>
              <a:buNone/>
            </a:pPr>
            <a:r>
              <a:rPr lang="en-US" altLang="en-US" sz="2800" dirty="0"/>
              <a:t>    One step up from the masked ROM is the PROM (programmable ROM), which is purchased in an </a:t>
            </a:r>
            <a:r>
              <a:rPr lang="en-US" altLang="en-US" sz="2800" dirty="0" err="1"/>
              <a:t>unprogrammed</a:t>
            </a:r>
            <a:r>
              <a:rPr lang="en-US" altLang="en-US" sz="2800" dirty="0"/>
              <a:t> state. If you were to look at the contents of an </a:t>
            </a:r>
            <a:r>
              <a:rPr lang="en-US" altLang="en-US" sz="2800" dirty="0" err="1"/>
              <a:t>unprogrammed</a:t>
            </a:r>
            <a:r>
              <a:rPr lang="en-US" altLang="en-US" sz="2800" dirty="0"/>
              <a:t> PROM, the data is made up entirely of 1's. The process of writing your data to the PROM involves a special piece of equipment called a device programmer. The device programmer writes data to the device one word at a time by applying an electrical charge to the input pins of the chip. Once a PROM has been programmed in this way, its contents can never be changed. If the code or data stored in the PROM must be changed, the current device must be discarded. As a result, PROMs are also known as one-time programmable (OTP) devices. </a:t>
            </a:r>
          </a:p>
        </p:txBody>
      </p:sp>
      <p:sp>
        <p:nvSpPr>
          <p:cNvPr id="13317" name="Text Box 5"/>
          <p:cNvSpPr txBox="1">
            <a:spLocks noChangeArrowheads="1"/>
          </p:cNvSpPr>
          <p:nvPr/>
        </p:nvSpPr>
        <p:spPr bwMode="auto">
          <a:xfrm>
            <a:off x="2057400" y="228600"/>
            <a:ext cx="815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50000"/>
              </a:spcBef>
              <a:spcAft>
                <a:spcPct val="0"/>
              </a:spcAft>
            </a:pPr>
            <a:r>
              <a:rPr lang="en-US" altLang="en-US" sz="3600" b="1">
                <a:solidFill>
                  <a:prstClr val="black"/>
                </a:solidFill>
                <a:latin typeface="Arial" panose="020B0604020202020204" pitchFamily="34" charset="0"/>
                <a:cs typeface="Arial" panose="020B0604020202020204" pitchFamily="34" charset="0"/>
              </a:rPr>
              <a:t>PROM</a:t>
            </a:r>
          </a:p>
        </p:txBody>
      </p:sp>
    </p:spTree>
    <p:extLst>
      <p:ext uri="{BB962C8B-B14F-4D97-AF65-F5344CB8AC3E}">
        <p14:creationId xmlns:p14="http://schemas.microsoft.com/office/powerpoint/2010/main" val="2611259283"/>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13317"/>
                                        </p:tgtEl>
                                        <p:attrNameLst>
                                          <p:attrName>style.visibility</p:attrName>
                                        </p:attrNameLst>
                                      </p:cBhvr>
                                      <p:to>
                                        <p:strVal val="visible"/>
                                      </p:to>
                                    </p:set>
                                    <p:anim by="(-#ppt_w*2)" calcmode="lin" valueType="num">
                                      <p:cBhvr rctx="PPT">
                                        <p:cTn id="7" dur="500" autoRev="1" fill="hold">
                                          <p:stCondLst>
                                            <p:cond delay="0"/>
                                          </p:stCondLst>
                                        </p:cTn>
                                        <p:tgtEl>
                                          <p:spTgt spid="13317"/>
                                        </p:tgtEl>
                                        <p:attrNameLst>
                                          <p:attrName>ppt_w</p:attrName>
                                        </p:attrNameLst>
                                      </p:cBhvr>
                                    </p:anim>
                                    <p:anim by="(#ppt_w*0.50)" calcmode="lin" valueType="num">
                                      <p:cBhvr>
                                        <p:cTn id="8" dur="500" decel="50000" autoRev="1" fill="hold">
                                          <p:stCondLst>
                                            <p:cond delay="0"/>
                                          </p:stCondLst>
                                        </p:cTn>
                                        <p:tgtEl>
                                          <p:spTgt spid="13317"/>
                                        </p:tgtEl>
                                        <p:attrNameLst>
                                          <p:attrName>ppt_x</p:attrName>
                                        </p:attrNameLst>
                                      </p:cBhvr>
                                    </p:anim>
                                    <p:anim from="(-#ppt_h/2)" to="(#ppt_y)" calcmode="lin" valueType="num">
                                      <p:cBhvr>
                                        <p:cTn id="9" dur="1000" fill="hold">
                                          <p:stCondLst>
                                            <p:cond delay="0"/>
                                          </p:stCondLst>
                                        </p:cTn>
                                        <p:tgtEl>
                                          <p:spTgt spid="13317"/>
                                        </p:tgtEl>
                                        <p:attrNameLst>
                                          <p:attrName>ppt_y</p:attrName>
                                        </p:attrNameLst>
                                      </p:cBhvr>
                                    </p:anim>
                                    <p:animRot by="21600000">
                                      <p:cBhvr>
                                        <p:cTn id="10" dur="1000" fill="hold">
                                          <p:stCondLst>
                                            <p:cond delay="0"/>
                                          </p:stCondLst>
                                        </p:cTn>
                                        <p:tgtEl>
                                          <p:spTgt spid="13317"/>
                                        </p:tgtEl>
                                        <p:attrNameLst>
                                          <p:attrName>r</p:attrName>
                                        </p:attrNameLst>
                                      </p:cBhvr>
                                    </p:animRot>
                                  </p:childTnLst>
                                </p:cTn>
                              </p:par>
                            </p:childTnLst>
                          </p:cTn>
                        </p:par>
                        <p:par>
                          <p:cTn id="11" fill="hold" nodeType="afterGroup">
                            <p:stCondLst>
                              <p:cond delay="1300"/>
                            </p:stCondLst>
                            <p:childTnLst>
                              <p:par>
                                <p:cTn id="12" presetID="29" presetClass="entr" presetSubtype="0" fill="hold" nodeType="afterEffect">
                                  <p:stCondLst>
                                    <p:cond delay="0"/>
                                  </p:stCondLst>
                                  <p:childTnLst>
                                    <p:set>
                                      <p:cBhvr>
                                        <p:cTn id="13" dur="1" fill="hold">
                                          <p:stCondLst>
                                            <p:cond delay="0"/>
                                          </p:stCondLst>
                                        </p:cTn>
                                        <p:tgtEl>
                                          <p:spTgt spid="13315">
                                            <p:txEl>
                                              <p:pRg st="0" end="0"/>
                                            </p:txEl>
                                          </p:spTgt>
                                        </p:tgtEl>
                                        <p:attrNameLst>
                                          <p:attrName>style.visibility</p:attrName>
                                        </p:attrNameLst>
                                      </p:cBhvr>
                                      <p:to>
                                        <p:strVal val="visible"/>
                                      </p:to>
                                    </p:set>
                                    <p:anim calcmode="lin" valueType="num">
                                      <p:cBhvr>
                                        <p:cTn id="14" dur="1000" fill="hold"/>
                                        <p:tgtEl>
                                          <p:spTgt spid="13315">
                                            <p:txEl>
                                              <p:pRg st="0" end="0"/>
                                            </p:txEl>
                                          </p:spTgt>
                                        </p:tgtEl>
                                        <p:attrNameLst>
                                          <p:attrName>ppt_x</p:attrName>
                                        </p:attrNameLst>
                                      </p:cBhvr>
                                      <p:tavLst>
                                        <p:tav tm="0">
                                          <p:val>
                                            <p:strVal val="#ppt_x-.2"/>
                                          </p:val>
                                        </p:tav>
                                        <p:tav tm="100000">
                                          <p:val>
                                            <p:strVal val="#ppt_x"/>
                                          </p:val>
                                        </p:tav>
                                      </p:tavLst>
                                    </p:anim>
                                    <p:anim calcmode="lin" valueType="num">
                                      <p:cBhvr>
                                        <p:cTn id="15" dur="1000" fill="hold"/>
                                        <p:tgtEl>
                                          <p:spTgt spid="13315">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133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2612</TotalTime>
  <Words>7907</Words>
  <Application>Microsoft Office PowerPoint</Application>
  <PresentationFormat>Widescreen</PresentationFormat>
  <Paragraphs>1346</Paragraphs>
  <Slides>107</Slides>
  <Notes>29</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5</vt:i4>
      </vt:variant>
      <vt:variant>
        <vt:lpstr>Slide Titles</vt:lpstr>
      </vt:variant>
      <vt:variant>
        <vt:i4>107</vt:i4>
      </vt:variant>
    </vt:vector>
  </HeadingPairs>
  <TitlesOfParts>
    <vt:vector size="127" baseType="lpstr">
      <vt:lpstr>Arial</vt:lpstr>
      <vt:lpstr>Calibri</vt:lpstr>
      <vt:lpstr>Calibri Light</vt:lpstr>
      <vt:lpstr>Monotype Sorts</vt:lpstr>
      <vt:lpstr>Söhne</vt:lpstr>
      <vt:lpstr>Swiss 721 SWA</vt:lpstr>
      <vt:lpstr>Symbol</vt:lpstr>
      <vt:lpstr>Tahoma</vt:lpstr>
      <vt:lpstr>Times New Roman</vt:lpstr>
      <vt:lpstr>TimesTen</vt:lpstr>
      <vt:lpstr>Wingdings</vt:lpstr>
      <vt:lpstr>Wingdings 3</vt:lpstr>
      <vt:lpstr>ZapfDingbats</vt:lpstr>
      <vt:lpstr>Office Theme</vt:lpstr>
      <vt:lpstr>1_Office Theme</vt:lpstr>
      <vt:lpstr>Equation</vt:lpstr>
      <vt:lpstr>VISIO</vt:lpstr>
      <vt:lpstr>Visio</vt:lpstr>
      <vt:lpstr>Document</vt:lpstr>
      <vt:lpstr>Designer Drawing</vt:lpstr>
      <vt:lpstr>PowerPoint Presentation</vt:lpstr>
      <vt:lpstr>PowerPoint Presentation</vt:lpstr>
      <vt:lpstr>PowerPoint Presentation</vt:lpstr>
      <vt:lpstr>PowerPoint Presentation</vt:lpstr>
      <vt:lpstr>What, More Number Systems?</vt:lpstr>
      <vt:lpstr>Converting To and From Decimal</vt:lpstr>
      <vt:lpstr>Counting . . . 2, 8, 10, 16</vt:lpstr>
      <vt:lpstr>Review: Decimal ↔ Binary</vt:lpstr>
      <vt:lpstr>Conversion Process Decimal ↔ BaseN  (Any base including Binary2, Octal8, Hexidecimal16)</vt:lpstr>
      <vt:lpstr>Decimal ↔ Octal Conversion</vt:lpstr>
      <vt:lpstr>Example: Dec → Octal</vt:lpstr>
      <vt:lpstr>Example: Dec → Octal</vt:lpstr>
      <vt:lpstr>Octal ↔ Decimal Process</vt:lpstr>
      <vt:lpstr>Example: Octal → Dec</vt:lpstr>
      <vt:lpstr>Example: Octal → Dec</vt:lpstr>
      <vt:lpstr>Decimal ↔ Hexadecimal Conversion</vt:lpstr>
      <vt:lpstr>Example: Dec → Hex</vt:lpstr>
      <vt:lpstr>Example: Dec → Hex</vt:lpstr>
      <vt:lpstr>Hexadecimal ↔ Decimal Process</vt:lpstr>
      <vt:lpstr>Example: Hex → Dec</vt:lpstr>
      <vt:lpstr>Example: Hex → Dec</vt:lpstr>
      <vt:lpstr>Example: Hex → Octal</vt:lpstr>
      <vt:lpstr>Example: Hex → Octal</vt:lpstr>
      <vt:lpstr>Example: Octal → Binary</vt:lpstr>
      <vt:lpstr>Example: Octal → Binary</vt:lpstr>
      <vt:lpstr>Binary ↔ Octal ↔ Hex Shortcut</vt:lpstr>
      <vt:lpstr>Example: Binary ↔ Octal ↔ Hex</vt:lpstr>
      <vt:lpstr>Example: Binary ↔ Octal ↔ Hex</vt:lpstr>
      <vt:lpstr>Examples</vt:lpstr>
      <vt:lpstr> Combinational Circuits </vt:lpstr>
      <vt:lpstr>Designing Combinational Circuits </vt:lpstr>
      <vt:lpstr>Half Adder </vt:lpstr>
      <vt:lpstr>Circuit Implementation</vt:lpstr>
      <vt:lpstr>Full Adder </vt:lpstr>
      <vt:lpstr>PowerPoint Presentation</vt:lpstr>
      <vt:lpstr>PowerPoint Presentation</vt:lpstr>
      <vt:lpstr>Full Adder Circuit Using two half - Adders</vt:lpstr>
      <vt:lpstr>Half Subtractor </vt:lpstr>
      <vt:lpstr>Full Subtractor </vt:lpstr>
      <vt:lpstr>Full Subtractor Circuit Using XOR </vt:lpstr>
      <vt:lpstr>Encoder/Decoder Vocabulary </vt:lpstr>
      <vt:lpstr>           Encoder   •An encoder is a combinational logic circuit that essentially performs a “reverse” of decoder functions.   •An encoder accepts an active level on one of its inputs, representing digit, such as a decimal or octal digits, and converts it to a coded output such as BCD or binary.   •Encoders can also be devised to encode various symbols and alphabetic characters.   •The process of converting from familiar symbols or numbers to a coded format is called encoding.  </vt:lpstr>
      <vt:lpstr>PowerPoint Presentation</vt:lpstr>
      <vt:lpstr>PowerPoint Presentation</vt:lpstr>
      <vt:lpstr>PowerPoint Presentation</vt:lpstr>
      <vt:lpstr>Karnaugh Maps (K-Maps)</vt:lpstr>
      <vt:lpstr>Rules to obtain the most simplified expression</vt:lpstr>
      <vt:lpstr>Three-Variable K-Maps</vt:lpstr>
      <vt:lpstr>Three-Variable K-Map Examples</vt:lpstr>
      <vt:lpstr>Four-Variable K-Maps</vt:lpstr>
      <vt:lpstr>Four-Variable K-Maps</vt:lpstr>
      <vt:lpstr>Four-Variable K-Maps Examples</vt:lpstr>
      <vt:lpstr>Four-Variable K-Maps Examples</vt:lpstr>
      <vt:lpstr>Four-Variable K-Maps Examples</vt:lpstr>
      <vt:lpstr>Design of combinational digital circuits</vt:lpstr>
      <vt:lpstr>Design of combinational digital circuits (Cont.)</vt:lpstr>
      <vt:lpstr>Design of combinational digital circuits (Example)</vt:lpstr>
      <vt:lpstr>Flip Flops </vt:lpstr>
      <vt:lpstr>Introduction</vt:lpstr>
      <vt:lpstr>PowerPoint Presentation</vt:lpstr>
      <vt:lpstr>Introduction</vt:lpstr>
      <vt:lpstr>Memory Elements</vt:lpstr>
      <vt:lpstr>Memory Elements</vt:lpstr>
      <vt:lpstr>Memory Elements</vt:lpstr>
      <vt:lpstr>S-R Latch</vt:lpstr>
      <vt:lpstr>S-R Latch</vt:lpstr>
      <vt:lpstr>S-R Latch</vt:lpstr>
      <vt:lpstr>Gated D Latch</vt:lpstr>
      <vt:lpstr>Gated D Latch</vt:lpstr>
      <vt:lpstr>Latch Circuits: Not Suitable</vt:lpstr>
      <vt:lpstr>Edge-Triggered Flip-flops</vt:lpstr>
      <vt:lpstr>Edge-Triggered Flip-flops</vt:lpstr>
      <vt:lpstr>S-R Flip-flop</vt:lpstr>
      <vt:lpstr>S-R Flip-flop</vt:lpstr>
      <vt:lpstr>S-R Flip-flop</vt:lpstr>
      <vt:lpstr>D Flip-flop</vt:lpstr>
      <vt:lpstr>J-K Flip-flop</vt:lpstr>
      <vt:lpstr>J-K Flip-flop</vt:lpstr>
      <vt:lpstr>T Flip-flop</vt:lpstr>
      <vt:lpstr>Registers and Counters</vt:lpstr>
      <vt:lpstr>Registers</vt:lpstr>
      <vt:lpstr>Register/Counter Design Methods</vt:lpstr>
      <vt:lpstr>Shift Registers</vt:lpstr>
      <vt:lpstr>Shift Registers</vt:lpstr>
      <vt:lpstr>Shift Register Applications</vt:lpstr>
      <vt:lpstr>Counters</vt:lpstr>
      <vt:lpstr>Implementing Counters Two Basic Approaches</vt:lpstr>
      <vt:lpstr>Ripple Up Counter 2-bit counter (modulo 4: Counts: 00,01,10,11 </vt:lpstr>
      <vt:lpstr>PowerPoint Presentation</vt:lpstr>
      <vt:lpstr>Difference between Von Neumann and Harvard Architecture</vt:lpstr>
      <vt:lpstr>RISC vs. CISC </vt:lpstr>
      <vt:lpstr>Memory Classification </vt:lpstr>
      <vt:lpstr>Memory Types</vt:lpstr>
      <vt:lpstr>Primary Memory</vt:lpstr>
      <vt:lpstr> RAM</vt:lpstr>
      <vt:lpstr>Types of RAM</vt:lpstr>
      <vt:lpstr>DDR2, DDR and SDRAM</vt:lpstr>
      <vt:lpstr>Types of ROM</vt:lpstr>
      <vt:lpstr>PowerPoint Presentation</vt:lpstr>
      <vt:lpstr>PowerPoint Presentation</vt:lpstr>
      <vt:lpstr>Hybrid types </vt:lpstr>
      <vt:lpstr>PowerPoint Presentation</vt:lpstr>
      <vt:lpstr>PowerPoint Presentation</vt:lpstr>
      <vt:lpstr>PowerPoint Presentation</vt:lpstr>
      <vt:lpstr>Cache Memory</vt:lpstr>
      <vt:lpstr>Virtual Memory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Dr. Sushabhan Choudhury</cp:lastModifiedBy>
  <cp:revision>130</cp:revision>
  <dcterms:created xsi:type="dcterms:W3CDTF">2023-07-11T11:25:23Z</dcterms:created>
  <dcterms:modified xsi:type="dcterms:W3CDTF">2023-09-26T05:07:44Z</dcterms:modified>
</cp:coreProperties>
</file>